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71" r:id="rId3"/>
    <p:sldId id="267" r:id="rId4"/>
    <p:sldId id="272" r:id="rId5"/>
    <p:sldId id="268" r:id="rId6"/>
    <p:sldId id="269" r:id="rId7"/>
    <p:sldId id="270" r:id="rId8"/>
    <p:sldId id="273" r:id="rId9"/>
    <p:sldId id="274" r:id="rId10"/>
    <p:sldId id="275" r:id="rId11"/>
    <p:sldId id="276" r:id="rId12"/>
    <p:sldId id="277" r:id="rId13"/>
    <p:sldId id="278" r:id="rId14"/>
    <p:sldId id="279" r:id="rId15"/>
    <p:sldId id="280" r:id="rId16"/>
    <p:sldId id="257" r:id="rId17"/>
    <p:sldId id="258" r:id="rId18"/>
    <p:sldId id="262" r:id="rId19"/>
    <p:sldId id="263" r:id="rId20"/>
    <p:sldId id="259" r:id="rId21"/>
    <p:sldId id="264" r:id="rId22"/>
    <p:sldId id="265" r:id="rId23"/>
    <p:sldId id="261" r:id="rId24"/>
    <p:sldId id="266" r:id="rId25"/>
    <p:sldId id="281" r:id="rId26"/>
    <p:sldId id="282" r:id="rId27"/>
    <p:sldId id="283" r:id="rId28"/>
    <p:sldId id="284" r:id="rId29"/>
    <p:sldId id="287" r:id="rId30"/>
    <p:sldId id="289" r:id="rId31"/>
    <p:sldId id="285" r:id="rId32"/>
    <p:sldId id="288" r:id="rId33"/>
    <p:sldId id="290" r:id="rId34"/>
    <p:sldId id="286" r:id="rId35"/>
    <p:sldId id="291" r:id="rId36"/>
    <p:sldId id="292" r:id="rId37"/>
    <p:sldId id="293" r:id="rId38"/>
    <p:sldId id="294" r:id="rId39"/>
    <p:sldId id="295" r:id="rId40"/>
    <p:sldId id="296" r:id="rId41"/>
    <p:sldId id="297" r:id="rId42"/>
    <p:sldId id="300" r:id="rId43"/>
    <p:sldId id="298" r:id="rId44"/>
    <p:sldId id="299" r:id="rId45"/>
    <p:sldId id="301" r:id="rId46"/>
    <p:sldId id="302" r:id="rId47"/>
    <p:sldId id="303" r:id="rId48"/>
    <p:sldId id="304" r:id="rId49"/>
    <p:sldId id="305" r:id="rId50"/>
    <p:sldId id="306" r:id="rId51"/>
    <p:sldId id="307" r:id="rId52"/>
    <p:sldId id="308"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40" r:id="rId68"/>
    <p:sldId id="339" r:id="rId69"/>
    <p:sldId id="341" r:id="rId70"/>
    <p:sldId id="342" r:id="rId71"/>
    <p:sldId id="347" r:id="rId72"/>
    <p:sldId id="348" r:id="rId73"/>
    <p:sldId id="349" r:id="rId74"/>
    <p:sldId id="345" r:id="rId75"/>
    <p:sldId id="346" r:id="rId76"/>
    <p:sldId id="350" r:id="rId77"/>
    <p:sldId id="344" r:id="rId78"/>
    <p:sldId id="343" r:id="rId79"/>
    <p:sldId id="351" r:id="rId80"/>
    <p:sldId id="352" r:id="rId81"/>
    <p:sldId id="353" r:id="rId82"/>
    <p:sldId id="355" r:id="rId83"/>
    <p:sldId id="354" r:id="rId84"/>
    <p:sldId id="357" r:id="rId85"/>
    <p:sldId id="356" r:id="rId86"/>
    <p:sldId id="358" r:id="rId87"/>
    <p:sldId id="359" r:id="rId88"/>
    <p:sldId id="360" r:id="rId89"/>
    <p:sldId id="361" r:id="rId90"/>
    <p:sldId id="362" r:id="rId91"/>
    <p:sldId id="363" r:id="rId92"/>
    <p:sldId id="365" r:id="rId93"/>
    <p:sldId id="366" r:id="rId94"/>
    <p:sldId id="367" r:id="rId95"/>
    <p:sldId id="368" r:id="rId96"/>
    <p:sldId id="369" r:id="rId97"/>
    <p:sldId id="370" r:id="rId98"/>
    <p:sldId id="371"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56"/>
  </p:normalViewPr>
  <p:slideViewPr>
    <p:cSldViewPr snapToGrid="0" snapToObjects="1">
      <p:cViewPr>
        <p:scale>
          <a:sx n="127" d="100"/>
          <a:sy n="127" d="100"/>
        </p:scale>
        <p:origin x="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61ADA-EDBF-EF4F-AECE-302BC739EDA6}" type="datetimeFigureOut">
              <a:rPr lang="en-US" smtClean="0"/>
              <a:t>8/15/18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62049-0935-2D4A-A9E5-0F04F8CFDA70}" type="slidenum">
              <a:rPr lang="en-US" smtClean="0"/>
              <a:t>‹#›</a:t>
            </a:fld>
            <a:endParaRPr lang="en-US"/>
          </a:p>
        </p:txBody>
      </p:sp>
    </p:spTree>
    <p:extLst>
      <p:ext uri="{BB962C8B-B14F-4D97-AF65-F5344CB8AC3E}">
        <p14:creationId xmlns:p14="http://schemas.microsoft.com/office/powerpoint/2010/main" val="26144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62049-0935-2D4A-A9E5-0F04F8CFDA70}" type="slidenum">
              <a:rPr lang="en-US" smtClean="0"/>
              <a:t>81</a:t>
            </a:fld>
            <a:endParaRPr lang="en-US"/>
          </a:p>
        </p:txBody>
      </p:sp>
    </p:spTree>
    <p:extLst>
      <p:ext uri="{BB962C8B-B14F-4D97-AF65-F5344CB8AC3E}">
        <p14:creationId xmlns:p14="http://schemas.microsoft.com/office/powerpoint/2010/main" val="75298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557032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796215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81176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16753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F1E58B-3427-414B-BFC2-C3374C24D732}"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281604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F1E58B-3427-414B-BFC2-C3374C24D732}"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67156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F1E58B-3427-414B-BFC2-C3374C24D732}" type="datetimeFigureOut">
              <a:rPr lang="en-US" smtClean="0"/>
              <a:t>8/15/18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991096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F1E58B-3427-414B-BFC2-C3374C24D732}" type="datetimeFigureOut">
              <a:rPr lang="en-US" smtClean="0"/>
              <a:t>8/15/18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17926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1E58B-3427-414B-BFC2-C3374C24D732}" type="datetimeFigureOut">
              <a:rPr lang="en-US" smtClean="0"/>
              <a:t>8/15/18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2018057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F1E58B-3427-414B-BFC2-C3374C24D732}"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130706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F1E58B-3427-414B-BFC2-C3374C24D732}"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5BB450-092E-7547-AA51-54063BDBD980}" type="slidenum">
              <a:rPr lang="en-US" smtClean="0"/>
              <a:t>‹#›</a:t>
            </a:fld>
            <a:endParaRPr lang="en-US"/>
          </a:p>
        </p:txBody>
      </p:sp>
    </p:spTree>
    <p:extLst>
      <p:ext uri="{BB962C8B-B14F-4D97-AF65-F5344CB8AC3E}">
        <p14:creationId xmlns:p14="http://schemas.microsoft.com/office/powerpoint/2010/main" val="20627491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1E58B-3427-414B-BFC2-C3374C24D732}" type="datetimeFigureOut">
              <a:rPr lang="en-US" smtClean="0"/>
              <a:t>8/15/18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BB450-092E-7547-AA51-54063BDBD980}" type="slidenum">
              <a:rPr lang="en-US" smtClean="0"/>
              <a:t>‹#›</a:t>
            </a:fld>
            <a:endParaRPr lang="en-US"/>
          </a:p>
        </p:txBody>
      </p:sp>
    </p:spTree>
    <p:extLst>
      <p:ext uri="{BB962C8B-B14F-4D97-AF65-F5344CB8AC3E}">
        <p14:creationId xmlns:p14="http://schemas.microsoft.com/office/powerpoint/2010/main" val="1177590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49.png"/><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 Id="rId3"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 Id="rId3"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1" Type="http://schemas.openxmlformats.org/officeDocument/2006/relationships/image" Target="../media/image86.png"/><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image" Target="../media/image98.png"/></Relationships>
</file>

<file path=ppt/slides/_rels/slide33.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13.png"/><Relationship Id="rId13" Type="http://schemas.openxmlformats.org/officeDocument/2006/relationships/image" Target="../media/image114.png"/><Relationship Id="rId14" Type="http://schemas.openxmlformats.org/officeDocument/2006/relationships/image" Target="../media/image115.png"/><Relationship Id="rId15" Type="http://schemas.openxmlformats.org/officeDocument/2006/relationships/image" Target="../media/image116.png"/><Relationship Id="rId16" Type="http://schemas.openxmlformats.org/officeDocument/2006/relationships/image" Target="../media/image117.png"/><Relationship Id="rId1" Type="http://schemas.openxmlformats.org/officeDocument/2006/relationships/slideLayout" Target="../slideLayouts/slideLayout7.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110.png"/><Relationship Id="rId10"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1" Type="http://schemas.openxmlformats.org/officeDocument/2006/relationships/slideLayout" Target="../slideLayouts/slideLayout7.xml"/><Relationship Id="rId2" Type="http://schemas.openxmlformats.org/officeDocument/2006/relationships/image" Target="../media/image118.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7.xml"/><Relationship Id="rId2"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7.xml"/><Relationship Id="rId2" Type="http://schemas.openxmlformats.org/officeDocument/2006/relationships/image" Target="../media/image1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3.png"/><Relationship Id="rId3" Type="http://schemas.openxmlformats.org/officeDocument/2006/relationships/image" Target="../media/image134.png"/></Relationships>
</file>

<file path=ppt/slides/_rels/slide38.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2.png"/></Relationships>
</file>

<file path=ppt/slides/_rels/slide41.xml.rels><?xml version="1.0" encoding="UTF-8" standalone="yes"?>
<Relationships xmlns="http://schemas.openxmlformats.org/package/2006/relationships"><Relationship Id="rId11" Type="http://schemas.openxmlformats.org/officeDocument/2006/relationships/image" Target="../media/image152.png"/><Relationship Id="rId12" Type="http://schemas.openxmlformats.org/officeDocument/2006/relationships/image" Target="../media/image153.png"/><Relationship Id="rId1" Type="http://schemas.openxmlformats.org/officeDocument/2006/relationships/slideLayout" Target="../slideLayouts/slideLayout7.xml"/><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8" Type="http://schemas.openxmlformats.org/officeDocument/2006/relationships/image" Target="../media/image149.png"/><Relationship Id="rId9" Type="http://schemas.openxmlformats.org/officeDocument/2006/relationships/image" Target="../media/image150.png"/><Relationship Id="rId10" Type="http://schemas.openxmlformats.org/officeDocument/2006/relationships/image" Target="../media/image151.png"/></Relationships>
</file>

<file path=ppt/slides/_rels/slide42.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52.png"/><Relationship Id="rId5" Type="http://schemas.openxmlformats.org/officeDocument/2006/relationships/image" Target="../media/image146.png"/><Relationship Id="rId6" Type="http://schemas.openxmlformats.org/officeDocument/2006/relationships/image" Target="../media/image149.png"/><Relationship Id="rId7" Type="http://schemas.openxmlformats.org/officeDocument/2006/relationships/image" Target="../media/image153.png"/><Relationship Id="rId8" Type="http://schemas.openxmlformats.org/officeDocument/2006/relationships/image" Target="../media/image154.png"/><Relationship Id="rId9" Type="http://schemas.openxmlformats.org/officeDocument/2006/relationships/image" Target="../media/image145.png"/><Relationship Id="rId10" Type="http://schemas.openxmlformats.org/officeDocument/2006/relationships/image" Target="../media/image155.png"/><Relationship Id="rId1" Type="http://schemas.openxmlformats.org/officeDocument/2006/relationships/slideLayout" Target="../slideLayouts/slideLayout7.xml"/><Relationship Id="rId2"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6.png"/></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8.png"/><Relationship Id="rId1" Type="http://schemas.openxmlformats.org/officeDocument/2006/relationships/slideLayout" Target="../slideLayouts/slideLayout7.xml"/><Relationship Id="rId2" Type="http://schemas.openxmlformats.org/officeDocument/2006/relationships/image" Target="../media/image1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9.png"/><Relationship Id="rId3" Type="http://schemas.openxmlformats.org/officeDocument/2006/relationships/image" Target="../media/image1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png"/><Relationship Id="rId3" Type="http://schemas.openxmlformats.org/officeDocument/2006/relationships/image" Target="../media/image162.png"/></Relationships>
</file>

<file path=ppt/slides/_rels/slide47.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48.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1" Type="http://schemas.openxmlformats.org/officeDocument/2006/relationships/slideLayout" Target="../slideLayouts/slideLayout7.xml"/><Relationship Id="rId2" Type="http://schemas.openxmlformats.org/officeDocument/2006/relationships/image" Target="../media/image168.png"/></Relationships>
</file>

<file path=ppt/slides/_rels/slide49.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78.png"/><Relationship Id="rId1" Type="http://schemas.openxmlformats.org/officeDocument/2006/relationships/slideLayout" Target="../slideLayouts/slideLayout7.xml"/><Relationship Id="rId2" Type="http://schemas.openxmlformats.org/officeDocument/2006/relationships/image" Target="../media/image1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9.png"/><Relationship Id="rId3" Type="http://schemas.openxmlformats.org/officeDocument/2006/relationships/image" Target="../media/image180.png"/></Relationships>
</file>

<file path=ppt/slides/_rels/slide51.xml.rels><?xml version="1.0" encoding="UTF-8" standalone="yes"?>
<Relationships xmlns="http://schemas.openxmlformats.org/package/2006/relationships"><Relationship Id="rId3" Type="http://schemas.openxmlformats.org/officeDocument/2006/relationships/image" Target="../media/image182.png"/><Relationship Id="rId4" Type="http://schemas.openxmlformats.org/officeDocument/2006/relationships/image" Target="../media/image183.png"/><Relationship Id="rId1" Type="http://schemas.openxmlformats.org/officeDocument/2006/relationships/slideLayout" Target="../slideLayouts/slideLayout7.xml"/><Relationship Id="rId2" Type="http://schemas.openxmlformats.org/officeDocument/2006/relationships/image" Target="../media/image181.png"/></Relationships>
</file>

<file path=ppt/slides/_rels/slide52.xml.rels><?xml version="1.0" encoding="UTF-8" standalone="yes"?>
<Relationships xmlns="http://schemas.openxmlformats.org/package/2006/relationships"><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87.png"/><Relationship Id="rId1" Type="http://schemas.openxmlformats.org/officeDocument/2006/relationships/slideLayout" Target="../slideLayouts/slideLayout7.xml"/><Relationship Id="rId2" Type="http://schemas.openxmlformats.org/officeDocument/2006/relationships/image" Target="../media/image1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89.png"/><Relationship Id="rId4" Type="http://schemas.openxmlformats.org/officeDocument/2006/relationships/image" Target="../media/image190.png"/><Relationship Id="rId5" Type="http://schemas.openxmlformats.org/officeDocument/2006/relationships/image" Target="../media/image191.png"/><Relationship Id="rId6" Type="http://schemas.openxmlformats.org/officeDocument/2006/relationships/image" Target="../media/image192.png"/><Relationship Id="rId7" Type="http://schemas.openxmlformats.org/officeDocument/2006/relationships/image" Target="../media/image193.png"/><Relationship Id="rId1" Type="http://schemas.openxmlformats.org/officeDocument/2006/relationships/slideLayout" Target="../slideLayouts/slideLayout7.xml"/><Relationship Id="rId2" Type="http://schemas.openxmlformats.org/officeDocument/2006/relationships/image" Target="../media/image1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4.png"/><Relationship Id="rId3" Type="http://schemas.openxmlformats.org/officeDocument/2006/relationships/image" Target="../media/image19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97.png"/><Relationship Id="rId4" Type="http://schemas.openxmlformats.org/officeDocument/2006/relationships/image" Target="../media/image198.png"/><Relationship Id="rId1" Type="http://schemas.openxmlformats.org/officeDocument/2006/relationships/slideLayout" Target="../slideLayouts/slideLayout7.xml"/><Relationship Id="rId2" Type="http://schemas.openxmlformats.org/officeDocument/2006/relationships/image" Target="../media/image19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1" Type="http://schemas.openxmlformats.org/officeDocument/2006/relationships/image" Target="../media/image208.png"/><Relationship Id="rId12" Type="http://schemas.openxmlformats.org/officeDocument/2006/relationships/image" Target="../media/image209.png"/><Relationship Id="rId13" Type="http://schemas.openxmlformats.org/officeDocument/2006/relationships/image" Target="../media/image210.png"/><Relationship Id="rId1" Type="http://schemas.openxmlformats.org/officeDocument/2006/relationships/slideLayout" Target="../slideLayouts/slideLayout7.xml"/><Relationship Id="rId2" Type="http://schemas.openxmlformats.org/officeDocument/2006/relationships/image" Target="../media/image199.png"/><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6" Type="http://schemas.openxmlformats.org/officeDocument/2006/relationships/image" Target="../media/image203.png"/><Relationship Id="rId7" Type="http://schemas.openxmlformats.org/officeDocument/2006/relationships/image" Target="../media/image204.png"/><Relationship Id="rId8" Type="http://schemas.openxmlformats.org/officeDocument/2006/relationships/image" Target="../media/image205.png"/><Relationship Id="rId9" Type="http://schemas.openxmlformats.org/officeDocument/2006/relationships/image" Target="../media/image206.png"/><Relationship Id="rId10" Type="http://schemas.openxmlformats.org/officeDocument/2006/relationships/image" Target="../media/image207.png"/></Relationships>
</file>

<file path=ppt/slides/_rels/slide61.xml.rels><?xml version="1.0" encoding="UTF-8" standalone="yes"?>
<Relationships xmlns="http://schemas.openxmlformats.org/package/2006/relationships"><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1" Type="http://schemas.openxmlformats.org/officeDocument/2006/relationships/slideLayout" Target="../slideLayouts/slideLayout7.xml"/><Relationship Id="rId2" Type="http://schemas.openxmlformats.org/officeDocument/2006/relationships/image" Target="../media/image211.png"/></Relationships>
</file>

<file path=ppt/slides/_rels/slide62.xml.rels><?xml version="1.0" encoding="UTF-8" standalone="yes"?>
<Relationships xmlns="http://schemas.openxmlformats.org/package/2006/relationships"><Relationship Id="rId11" Type="http://schemas.openxmlformats.org/officeDocument/2006/relationships/image" Target="../media/image224.png"/><Relationship Id="rId12" Type="http://schemas.openxmlformats.org/officeDocument/2006/relationships/image" Target="../media/image225.png"/><Relationship Id="rId13" Type="http://schemas.openxmlformats.org/officeDocument/2006/relationships/image" Target="../media/image226.png"/><Relationship Id="rId14" Type="http://schemas.openxmlformats.org/officeDocument/2006/relationships/image" Target="../media/image227.png"/><Relationship Id="rId15" Type="http://schemas.openxmlformats.org/officeDocument/2006/relationships/image" Target="../media/image228.png"/><Relationship Id="rId16" Type="http://schemas.openxmlformats.org/officeDocument/2006/relationships/image" Target="../media/image229.png"/><Relationship Id="rId17" Type="http://schemas.openxmlformats.org/officeDocument/2006/relationships/image" Target="../media/image230.png"/><Relationship Id="rId18" Type="http://schemas.openxmlformats.org/officeDocument/2006/relationships/image" Target="../media/image231.png"/><Relationship Id="rId19" Type="http://schemas.openxmlformats.org/officeDocument/2006/relationships/image" Target="../media/image232.png"/><Relationship Id="rId1" Type="http://schemas.openxmlformats.org/officeDocument/2006/relationships/slideLayout" Target="../slideLayouts/slideLayout7.xml"/><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221.png"/><Relationship Id="rId9" Type="http://schemas.openxmlformats.org/officeDocument/2006/relationships/image" Target="../media/image222.png"/><Relationship Id="rId10" Type="http://schemas.openxmlformats.org/officeDocument/2006/relationships/image" Target="../media/image223.png"/></Relationships>
</file>

<file path=ppt/slides/_rels/slide63.xml.rels><?xml version="1.0" encoding="UTF-8" standalone="yes"?>
<Relationships xmlns="http://schemas.openxmlformats.org/package/2006/relationships"><Relationship Id="rId11" Type="http://schemas.openxmlformats.org/officeDocument/2006/relationships/image" Target="../media/image242.png"/><Relationship Id="rId12" Type="http://schemas.openxmlformats.org/officeDocument/2006/relationships/image" Target="../media/image243.png"/><Relationship Id="rId13" Type="http://schemas.openxmlformats.org/officeDocument/2006/relationships/image" Target="../media/image244.png"/><Relationship Id="rId14" Type="http://schemas.openxmlformats.org/officeDocument/2006/relationships/image" Target="../media/image245.png"/><Relationship Id="rId15" Type="http://schemas.openxmlformats.org/officeDocument/2006/relationships/image" Target="../media/image246.png"/><Relationship Id="rId16" Type="http://schemas.openxmlformats.org/officeDocument/2006/relationships/image" Target="../media/image247.png"/><Relationship Id="rId17" Type="http://schemas.openxmlformats.org/officeDocument/2006/relationships/image" Target="../media/image248.png"/><Relationship Id="rId1" Type="http://schemas.openxmlformats.org/officeDocument/2006/relationships/slideLayout" Target="../slideLayouts/slideLayout7.xml"/><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5.png"/><Relationship Id="rId5" Type="http://schemas.openxmlformats.org/officeDocument/2006/relationships/image" Target="../media/image236.png"/><Relationship Id="rId6" Type="http://schemas.openxmlformats.org/officeDocument/2006/relationships/image" Target="../media/image237.png"/><Relationship Id="rId7" Type="http://schemas.openxmlformats.org/officeDocument/2006/relationships/image" Target="../media/image238.png"/><Relationship Id="rId8" Type="http://schemas.openxmlformats.org/officeDocument/2006/relationships/image" Target="../media/image239.png"/><Relationship Id="rId9" Type="http://schemas.openxmlformats.org/officeDocument/2006/relationships/image" Target="../media/image240.png"/><Relationship Id="rId10" Type="http://schemas.openxmlformats.org/officeDocument/2006/relationships/image" Target="../media/image241.png"/></Relationships>
</file>

<file path=ppt/slides/_rels/slide64.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2.png"/><Relationship Id="rId6" Type="http://schemas.openxmlformats.org/officeDocument/2006/relationships/image" Target="../media/image253.png"/><Relationship Id="rId1" Type="http://schemas.openxmlformats.org/officeDocument/2006/relationships/slideLayout" Target="../slideLayouts/slideLayout7.xml"/><Relationship Id="rId2" Type="http://schemas.openxmlformats.org/officeDocument/2006/relationships/image" Target="../media/image249.png"/></Relationships>
</file>

<file path=ppt/slides/_rels/slide65.xml.rels><?xml version="1.0" encoding="UTF-8" standalone="yes"?>
<Relationships xmlns="http://schemas.openxmlformats.org/package/2006/relationships"><Relationship Id="rId9" Type="http://schemas.openxmlformats.org/officeDocument/2006/relationships/image" Target="../media/image261.png"/><Relationship Id="rId20" Type="http://schemas.openxmlformats.org/officeDocument/2006/relationships/image" Target="../media/image272.png"/><Relationship Id="rId21" Type="http://schemas.openxmlformats.org/officeDocument/2006/relationships/image" Target="../media/image273.png"/><Relationship Id="rId10" Type="http://schemas.openxmlformats.org/officeDocument/2006/relationships/image" Target="../media/image262.png"/><Relationship Id="rId11" Type="http://schemas.openxmlformats.org/officeDocument/2006/relationships/image" Target="../media/image263.png"/><Relationship Id="rId12" Type="http://schemas.openxmlformats.org/officeDocument/2006/relationships/image" Target="../media/image264.png"/><Relationship Id="rId13" Type="http://schemas.openxmlformats.org/officeDocument/2006/relationships/image" Target="../media/image265.png"/><Relationship Id="rId14" Type="http://schemas.openxmlformats.org/officeDocument/2006/relationships/image" Target="../media/image266.png"/><Relationship Id="rId15" Type="http://schemas.openxmlformats.org/officeDocument/2006/relationships/image" Target="../media/image267.png"/><Relationship Id="rId16" Type="http://schemas.openxmlformats.org/officeDocument/2006/relationships/image" Target="../media/image268.png"/><Relationship Id="rId17" Type="http://schemas.openxmlformats.org/officeDocument/2006/relationships/image" Target="../media/image269.png"/><Relationship Id="rId18" Type="http://schemas.openxmlformats.org/officeDocument/2006/relationships/image" Target="../media/image270.png"/><Relationship Id="rId19" Type="http://schemas.openxmlformats.org/officeDocument/2006/relationships/image" Target="../media/image271.png"/><Relationship Id="rId1" Type="http://schemas.openxmlformats.org/officeDocument/2006/relationships/slideLayout" Target="../slideLayouts/slideLayout7.xml"/><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image" Target="../media/image257.png"/><Relationship Id="rId6" Type="http://schemas.openxmlformats.org/officeDocument/2006/relationships/image" Target="../media/image258.png"/><Relationship Id="rId7" Type="http://schemas.openxmlformats.org/officeDocument/2006/relationships/image" Target="../media/image259.png"/><Relationship Id="rId8" Type="http://schemas.openxmlformats.org/officeDocument/2006/relationships/image" Target="../media/image260.png"/></Relationships>
</file>

<file path=ppt/slides/_rels/slide66.xml.rels><?xml version="1.0" encoding="UTF-8" standalone="yes"?>
<Relationships xmlns="http://schemas.openxmlformats.org/package/2006/relationships"><Relationship Id="rId3" Type="http://schemas.openxmlformats.org/officeDocument/2006/relationships/image" Target="../media/image275.png"/><Relationship Id="rId4" Type="http://schemas.openxmlformats.org/officeDocument/2006/relationships/image" Target="../media/image276.png"/><Relationship Id="rId1" Type="http://schemas.openxmlformats.org/officeDocument/2006/relationships/slideLayout" Target="../slideLayouts/slideLayout7.xml"/><Relationship Id="rId2" Type="http://schemas.openxmlformats.org/officeDocument/2006/relationships/image" Target="../media/image2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7.png"/><Relationship Id="rId3" Type="http://schemas.openxmlformats.org/officeDocument/2006/relationships/image" Target="../media/image278.png"/></Relationships>
</file>

<file path=ppt/slides/_rels/slide69.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81.png"/><Relationship Id="rId1" Type="http://schemas.openxmlformats.org/officeDocument/2006/relationships/slideLayout" Target="../slideLayouts/slideLayout1.xml"/><Relationship Id="rId2" Type="http://schemas.openxmlformats.org/officeDocument/2006/relationships/image" Target="../media/image27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282.png"/><Relationship Id="rId4" Type="http://schemas.openxmlformats.org/officeDocument/2006/relationships/image" Target="../media/image283.png"/><Relationship Id="rId5" Type="http://schemas.openxmlformats.org/officeDocument/2006/relationships/image" Target="../media/image284.png"/><Relationship Id="rId6" Type="http://schemas.openxmlformats.org/officeDocument/2006/relationships/image" Target="../media/image285.png"/><Relationship Id="rId1" Type="http://schemas.openxmlformats.org/officeDocument/2006/relationships/slideLayout" Target="../slideLayouts/slideLayout7.xml"/><Relationship Id="rId2" Type="http://schemas.openxmlformats.org/officeDocument/2006/relationships/image" Target="../media/image281.png"/></Relationships>
</file>

<file path=ppt/slides/_rels/slide71.xml.rels><?xml version="1.0" encoding="UTF-8" standalone="yes"?>
<Relationships xmlns="http://schemas.openxmlformats.org/package/2006/relationships"><Relationship Id="rId3" Type="http://schemas.openxmlformats.org/officeDocument/2006/relationships/image" Target="../media/image286.png"/><Relationship Id="rId4" Type="http://schemas.openxmlformats.org/officeDocument/2006/relationships/image" Target="../media/image287.png"/><Relationship Id="rId1" Type="http://schemas.openxmlformats.org/officeDocument/2006/relationships/slideLayout" Target="../slideLayouts/slideLayout7.xml"/><Relationship Id="rId2" Type="http://schemas.openxmlformats.org/officeDocument/2006/relationships/image" Target="../media/image279.png"/></Relationships>
</file>

<file path=ppt/slides/_rels/slide72.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89.png"/><Relationship Id="rId5" Type="http://schemas.openxmlformats.org/officeDocument/2006/relationships/image" Target="../media/image290.png"/><Relationship Id="rId6" Type="http://schemas.openxmlformats.org/officeDocument/2006/relationships/image" Target="../media/image291.png"/><Relationship Id="rId7" Type="http://schemas.openxmlformats.org/officeDocument/2006/relationships/image" Target="../media/image292.png"/><Relationship Id="rId8" Type="http://schemas.openxmlformats.org/officeDocument/2006/relationships/image" Target="../media/image293.png"/><Relationship Id="rId1" Type="http://schemas.openxmlformats.org/officeDocument/2006/relationships/slideLayout" Target="../slideLayouts/slideLayout7.xml"/><Relationship Id="rId2" Type="http://schemas.openxmlformats.org/officeDocument/2006/relationships/image" Target="../media/image288.png"/></Relationships>
</file>

<file path=ppt/slides/_rels/slide73.xml.rels><?xml version="1.0" encoding="UTF-8" standalone="yes"?>
<Relationships xmlns="http://schemas.openxmlformats.org/package/2006/relationships"><Relationship Id="rId3" Type="http://schemas.openxmlformats.org/officeDocument/2006/relationships/image" Target="../media/image295.png"/><Relationship Id="rId4" Type="http://schemas.openxmlformats.org/officeDocument/2006/relationships/image" Target="../media/image296.png"/><Relationship Id="rId5" Type="http://schemas.openxmlformats.org/officeDocument/2006/relationships/image" Target="../media/image297.png"/><Relationship Id="rId1" Type="http://schemas.openxmlformats.org/officeDocument/2006/relationships/slideLayout" Target="../slideLayouts/slideLayout7.xml"/><Relationship Id="rId2" Type="http://schemas.openxmlformats.org/officeDocument/2006/relationships/image" Target="../media/image29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99.png"/><Relationship Id="rId4" Type="http://schemas.openxmlformats.org/officeDocument/2006/relationships/image" Target="../media/image300.png"/><Relationship Id="rId1" Type="http://schemas.openxmlformats.org/officeDocument/2006/relationships/slideLayout" Target="../slideLayouts/slideLayout7.xml"/><Relationship Id="rId2" Type="http://schemas.openxmlformats.org/officeDocument/2006/relationships/image" Target="../media/image298.png"/></Relationships>
</file>

<file path=ppt/slides/_rels/slide76.xml.rels><?xml version="1.0" encoding="UTF-8" standalone="yes"?>
<Relationships xmlns="http://schemas.openxmlformats.org/package/2006/relationships"><Relationship Id="rId3" Type="http://schemas.openxmlformats.org/officeDocument/2006/relationships/image" Target="../media/image302.png"/><Relationship Id="rId4" Type="http://schemas.openxmlformats.org/officeDocument/2006/relationships/image" Target="../media/image303.png"/><Relationship Id="rId5" Type="http://schemas.openxmlformats.org/officeDocument/2006/relationships/image" Target="../media/image304.png"/><Relationship Id="rId6" Type="http://schemas.openxmlformats.org/officeDocument/2006/relationships/image" Target="../media/image305.png"/><Relationship Id="rId1" Type="http://schemas.openxmlformats.org/officeDocument/2006/relationships/slideLayout" Target="../slideLayouts/slideLayout7.xml"/><Relationship Id="rId2" Type="http://schemas.openxmlformats.org/officeDocument/2006/relationships/image" Target="../media/image30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07.png"/><Relationship Id="rId4" Type="http://schemas.openxmlformats.org/officeDocument/2006/relationships/image" Target="../media/image308.png"/><Relationship Id="rId5" Type="http://schemas.openxmlformats.org/officeDocument/2006/relationships/image" Target="../media/image309.png"/><Relationship Id="rId1" Type="http://schemas.openxmlformats.org/officeDocument/2006/relationships/slideLayout" Target="../slideLayouts/slideLayout7.xml"/><Relationship Id="rId2" Type="http://schemas.openxmlformats.org/officeDocument/2006/relationships/image" Target="../media/image306.png"/></Relationships>
</file>

<file path=ppt/slides/_rels/slide79.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11.png"/><Relationship Id="rId1" Type="http://schemas.openxmlformats.org/officeDocument/2006/relationships/slideLayout" Target="../slideLayouts/slideLayout7.xml"/><Relationship Id="rId2" Type="http://schemas.openxmlformats.org/officeDocument/2006/relationships/image" Target="../media/image3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1" Type="http://schemas.openxmlformats.org/officeDocument/2006/relationships/slideLayout" Target="../slideLayouts/slideLayout7.xml"/><Relationship Id="rId2" Type="http://schemas.openxmlformats.org/officeDocument/2006/relationships/image" Target="../media/image312.png"/></Relationships>
</file>

<file path=ppt/slides/_rels/slide81.xml.rels><?xml version="1.0" encoding="UTF-8" standalone="yes"?>
<Relationships xmlns="http://schemas.openxmlformats.org/package/2006/relationships"><Relationship Id="rId3" Type="http://schemas.openxmlformats.org/officeDocument/2006/relationships/image" Target="../media/image316.png"/><Relationship Id="rId4" Type="http://schemas.openxmlformats.org/officeDocument/2006/relationships/image" Target="../media/image317.png"/><Relationship Id="rId5" Type="http://schemas.openxmlformats.org/officeDocument/2006/relationships/image" Target="../media/image318.png"/><Relationship Id="rId6" Type="http://schemas.openxmlformats.org/officeDocument/2006/relationships/image" Target="../media/image319.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0.png"/><Relationship Id="rId3" Type="http://schemas.openxmlformats.org/officeDocument/2006/relationships/image" Target="../media/image321.png"/></Relationships>
</file>

<file path=ppt/slides/_rels/slide83.xml.rels><?xml version="1.0" encoding="UTF-8" standalone="yes"?>
<Relationships xmlns="http://schemas.openxmlformats.org/package/2006/relationships"><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1" Type="http://schemas.openxmlformats.org/officeDocument/2006/relationships/slideLayout" Target="../slideLayouts/slideLayout7.xml"/><Relationship Id="rId2" Type="http://schemas.openxmlformats.org/officeDocument/2006/relationships/image" Target="../media/image3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6.png"/><Relationship Id="rId3" Type="http://schemas.openxmlformats.org/officeDocument/2006/relationships/image" Target="../media/image327.png"/></Relationships>
</file>

<file path=ppt/slides/_rels/slide85.xml.rels><?xml version="1.0" encoding="UTF-8" standalone="yes"?>
<Relationships xmlns="http://schemas.openxmlformats.org/package/2006/relationships"><Relationship Id="rId3" Type="http://schemas.openxmlformats.org/officeDocument/2006/relationships/image" Target="../media/image329.png"/><Relationship Id="rId4" Type="http://schemas.openxmlformats.org/officeDocument/2006/relationships/image" Target="../media/image330.png"/><Relationship Id="rId5" Type="http://schemas.openxmlformats.org/officeDocument/2006/relationships/image" Target="../media/image331.png"/><Relationship Id="rId6" Type="http://schemas.openxmlformats.org/officeDocument/2006/relationships/image" Target="../media/image332.png"/><Relationship Id="rId7" Type="http://schemas.openxmlformats.org/officeDocument/2006/relationships/image" Target="../media/image333.png"/><Relationship Id="rId1" Type="http://schemas.openxmlformats.org/officeDocument/2006/relationships/slideLayout" Target="../slideLayouts/slideLayout7.xml"/><Relationship Id="rId2" Type="http://schemas.openxmlformats.org/officeDocument/2006/relationships/image" Target="../media/image3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4.png"/><Relationship Id="rId3" Type="http://schemas.openxmlformats.org/officeDocument/2006/relationships/image" Target="../media/image335.png"/></Relationships>
</file>

<file path=ppt/slides/_rels/slide87.xml.rels><?xml version="1.0" encoding="UTF-8" standalone="yes"?>
<Relationships xmlns="http://schemas.openxmlformats.org/package/2006/relationships"><Relationship Id="rId3" Type="http://schemas.openxmlformats.org/officeDocument/2006/relationships/image" Target="../media/image336.png"/><Relationship Id="rId4" Type="http://schemas.openxmlformats.org/officeDocument/2006/relationships/image" Target="../media/image337.png"/><Relationship Id="rId5" Type="http://schemas.openxmlformats.org/officeDocument/2006/relationships/image" Target="../media/image338.png"/><Relationship Id="rId6" Type="http://schemas.openxmlformats.org/officeDocument/2006/relationships/image" Target="../media/image339.png"/><Relationship Id="rId7" Type="http://schemas.openxmlformats.org/officeDocument/2006/relationships/image" Target="../media/image333.png"/><Relationship Id="rId1" Type="http://schemas.openxmlformats.org/officeDocument/2006/relationships/slideLayout" Target="../slideLayouts/slideLayout7.xml"/><Relationship Id="rId2" Type="http://schemas.openxmlformats.org/officeDocument/2006/relationships/image" Target="../media/image314.png"/></Relationships>
</file>

<file path=ppt/slides/_rels/slide88.xml.rels><?xml version="1.0" encoding="UTF-8" standalone="yes"?>
<Relationships xmlns="http://schemas.openxmlformats.org/package/2006/relationships"><Relationship Id="rId3" Type="http://schemas.openxmlformats.org/officeDocument/2006/relationships/image" Target="../media/image341.png"/><Relationship Id="rId4" Type="http://schemas.openxmlformats.org/officeDocument/2006/relationships/image" Target="../media/image342.png"/><Relationship Id="rId5" Type="http://schemas.openxmlformats.org/officeDocument/2006/relationships/image" Target="../media/image343.png"/><Relationship Id="rId1" Type="http://schemas.openxmlformats.org/officeDocument/2006/relationships/slideLayout" Target="../slideLayouts/slideLayout7.xml"/><Relationship Id="rId2" Type="http://schemas.openxmlformats.org/officeDocument/2006/relationships/image" Target="../media/image340.png"/></Relationships>
</file>

<file path=ppt/slides/_rels/slide89.xml.rels><?xml version="1.0" encoding="UTF-8" standalone="yes"?>
<Relationships xmlns="http://schemas.openxmlformats.org/package/2006/relationships"><Relationship Id="rId3" Type="http://schemas.openxmlformats.org/officeDocument/2006/relationships/image" Target="../media/image345.png"/><Relationship Id="rId4" Type="http://schemas.openxmlformats.org/officeDocument/2006/relationships/image" Target="../media/image346.png"/><Relationship Id="rId5" Type="http://schemas.openxmlformats.org/officeDocument/2006/relationships/image" Target="../media/image347.png"/><Relationship Id="rId6" Type="http://schemas.openxmlformats.org/officeDocument/2006/relationships/image" Target="../media/image339.png"/><Relationship Id="rId1" Type="http://schemas.openxmlformats.org/officeDocument/2006/relationships/slideLayout" Target="../slideLayouts/slideLayout7.xml"/><Relationship Id="rId2" Type="http://schemas.openxmlformats.org/officeDocument/2006/relationships/image" Target="../media/image34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349.png"/><Relationship Id="rId4" Type="http://schemas.openxmlformats.org/officeDocument/2006/relationships/image" Target="../media/image339.png"/><Relationship Id="rId1" Type="http://schemas.openxmlformats.org/officeDocument/2006/relationships/slideLayout" Target="../slideLayouts/slideLayout7.xml"/><Relationship Id="rId2" Type="http://schemas.openxmlformats.org/officeDocument/2006/relationships/image" Target="../media/image348.png"/></Relationships>
</file>

<file path=ppt/slides/_rels/slide91.xml.rels><?xml version="1.0" encoding="UTF-8" standalone="yes"?>
<Relationships xmlns="http://schemas.openxmlformats.org/package/2006/relationships"><Relationship Id="rId3" Type="http://schemas.openxmlformats.org/officeDocument/2006/relationships/image" Target="../media/image350.png"/><Relationship Id="rId4" Type="http://schemas.openxmlformats.org/officeDocument/2006/relationships/image" Target="../media/image351.png"/><Relationship Id="rId5" Type="http://schemas.openxmlformats.org/officeDocument/2006/relationships/image" Target="../media/image352.png"/><Relationship Id="rId6" Type="http://schemas.openxmlformats.org/officeDocument/2006/relationships/image" Target="../media/image353.png"/><Relationship Id="rId7" Type="http://schemas.openxmlformats.org/officeDocument/2006/relationships/image" Target="../media/image354.png"/><Relationship Id="rId1" Type="http://schemas.openxmlformats.org/officeDocument/2006/relationships/slideLayout" Target="../slideLayouts/slideLayout7.xml"/><Relationship Id="rId2" Type="http://schemas.openxmlformats.org/officeDocument/2006/relationships/image" Target="../media/image339.png"/></Relationships>
</file>

<file path=ppt/slides/_rels/slide92.xml.rels><?xml version="1.0" encoding="UTF-8" standalone="yes"?>
<Relationships xmlns="http://schemas.openxmlformats.org/package/2006/relationships"><Relationship Id="rId3" Type="http://schemas.openxmlformats.org/officeDocument/2006/relationships/image" Target="../media/image355.png"/><Relationship Id="rId4" Type="http://schemas.openxmlformats.org/officeDocument/2006/relationships/image" Target="../media/image356.png"/><Relationship Id="rId5" Type="http://schemas.openxmlformats.org/officeDocument/2006/relationships/image" Target="../media/image357.png"/><Relationship Id="rId6" Type="http://schemas.openxmlformats.org/officeDocument/2006/relationships/image" Target="../media/image358.png"/><Relationship Id="rId7" Type="http://schemas.openxmlformats.org/officeDocument/2006/relationships/image" Target="../media/image359.png"/><Relationship Id="rId8" Type="http://schemas.openxmlformats.org/officeDocument/2006/relationships/image" Target="../media/image360.png"/><Relationship Id="rId9" Type="http://schemas.openxmlformats.org/officeDocument/2006/relationships/image" Target="../media/image361.png"/><Relationship Id="rId1" Type="http://schemas.openxmlformats.org/officeDocument/2006/relationships/slideLayout" Target="../slideLayouts/slideLayout7.xml"/><Relationship Id="rId2" Type="http://schemas.openxmlformats.org/officeDocument/2006/relationships/image" Target="../media/image351.png"/></Relationships>
</file>

<file path=ppt/slides/_rels/slide93.xml.rels><?xml version="1.0" encoding="UTF-8" standalone="yes"?>
<Relationships xmlns="http://schemas.openxmlformats.org/package/2006/relationships"><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png"/><Relationship Id="rId7" Type="http://schemas.openxmlformats.org/officeDocument/2006/relationships/image" Target="../media/image339.png"/><Relationship Id="rId1" Type="http://schemas.openxmlformats.org/officeDocument/2006/relationships/slideLayout" Target="../slideLayouts/slideLayout7.xml"/><Relationship Id="rId2" Type="http://schemas.openxmlformats.org/officeDocument/2006/relationships/image" Target="../media/image3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7.png"/><Relationship Id="rId3" Type="http://schemas.openxmlformats.org/officeDocument/2006/relationships/image" Target="../media/image368.png"/></Relationships>
</file>

<file path=ppt/slides/_rels/slide95.xml.rels><?xml version="1.0" encoding="UTF-8" standalone="yes"?>
<Relationships xmlns="http://schemas.openxmlformats.org/package/2006/relationships"><Relationship Id="rId3" Type="http://schemas.openxmlformats.org/officeDocument/2006/relationships/image" Target="../media/image370.png"/><Relationship Id="rId4" Type="http://schemas.openxmlformats.org/officeDocument/2006/relationships/image" Target="../media/image371.png"/><Relationship Id="rId5" Type="http://schemas.openxmlformats.org/officeDocument/2006/relationships/image" Target="../media/image372.png"/><Relationship Id="rId6" Type="http://schemas.openxmlformats.org/officeDocument/2006/relationships/image" Target="../media/image373.png"/><Relationship Id="rId7" Type="http://schemas.openxmlformats.org/officeDocument/2006/relationships/image" Target="../media/image374.png"/><Relationship Id="rId8" Type="http://schemas.openxmlformats.org/officeDocument/2006/relationships/image" Target="../media/image375.png"/><Relationship Id="rId9" Type="http://schemas.openxmlformats.org/officeDocument/2006/relationships/image" Target="../media/image376.png"/><Relationship Id="rId10" Type="http://schemas.openxmlformats.org/officeDocument/2006/relationships/image" Target="../media/image377.png"/><Relationship Id="rId1" Type="http://schemas.openxmlformats.org/officeDocument/2006/relationships/slideLayout" Target="../slideLayouts/slideLayout7.xml"/><Relationship Id="rId2" Type="http://schemas.openxmlformats.org/officeDocument/2006/relationships/image" Target="../media/image369.png"/></Relationships>
</file>

<file path=ppt/slides/_rels/slide96.xml.rels><?xml version="1.0" encoding="UTF-8" standalone="yes"?>
<Relationships xmlns="http://schemas.openxmlformats.org/package/2006/relationships"><Relationship Id="rId3" Type="http://schemas.openxmlformats.org/officeDocument/2006/relationships/image" Target="../media/image379.png"/><Relationship Id="rId4" Type="http://schemas.openxmlformats.org/officeDocument/2006/relationships/image" Target="../media/image380.png"/><Relationship Id="rId5" Type="http://schemas.openxmlformats.org/officeDocument/2006/relationships/image" Target="../media/image381.png"/><Relationship Id="rId6" Type="http://schemas.openxmlformats.org/officeDocument/2006/relationships/image" Target="../media/image382.png"/><Relationship Id="rId7" Type="http://schemas.openxmlformats.org/officeDocument/2006/relationships/image" Target="../media/image383.png"/><Relationship Id="rId8" Type="http://schemas.openxmlformats.org/officeDocument/2006/relationships/image" Target="../media/image384.png"/><Relationship Id="rId1" Type="http://schemas.openxmlformats.org/officeDocument/2006/relationships/slideLayout" Target="../slideLayouts/slideLayout7.xml"/><Relationship Id="rId2" Type="http://schemas.openxmlformats.org/officeDocument/2006/relationships/image" Target="../media/image378.png"/></Relationships>
</file>

<file path=ppt/slides/_rels/slide97.xml.rels><?xml version="1.0" encoding="UTF-8" standalone="yes"?>
<Relationships xmlns="http://schemas.openxmlformats.org/package/2006/relationships"><Relationship Id="rId3" Type="http://schemas.openxmlformats.org/officeDocument/2006/relationships/image" Target="../media/image386.png"/><Relationship Id="rId4" Type="http://schemas.openxmlformats.org/officeDocument/2006/relationships/image" Target="../media/image387.png"/><Relationship Id="rId5" Type="http://schemas.openxmlformats.org/officeDocument/2006/relationships/image" Target="../media/image388.png"/><Relationship Id="rId1" Type="http://schemas.openxmlformats.org/officeDocument/2006/relationships/slideLayout" Target="../slideLayouts/slideLayout7.xml"/><Relationship Id="rId2" Type="http://schemas.openxmlformats.org/officeDocument/2006/relationships/image" Target="../media/image3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0553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83771" y="1403863"/>
            <a:ext cx="3834411" cy="2316800"/>
            <a:chOff x="1199407" y="1002676"/>
            <a:chExt cx="3834411" cy="2316800"/>
          </a:xfrm>
        </p:grpSpPr>
        <p:pic>
          <p:nvPicPr>
            <p:cNvPr id="2" name="Picture 1"/>
            <p:cNvPicPr>
              <a:picLocks noChangeAspect="1"/>
            </p:cNvPicPr>
            <p:nvPr/>
          </p:nvPicPr>
          <p:blipFill>
            <a:blip r:embed="rId2"/>
            <a:stretch>
              <a:fillRect/>
            </a:stretch>
          </p:blipFill>
          <p:spPr>
            <a:xfrm>
              <a:off x="1199407" y="1002676"/>
              <a:ext cx="3834411" cy="2007884"/>
            </a:xfrm>
            <a:prstGeom prst="rect">
              <a:avLst/>
            </a:prstGeom>
          </p:spPr>
        </p:pic>
        <p:sp>
          <p:nvSpPr>
            <p:cNvPr id="3" name="TextBox 2"/>
            <p:cNvSpPr txBox="1"/>
            <p:nvPr/>
          </p:nvSpPr>
          <p:spPr>
            <a:xfrm>
              <a:off x="1401286" y="2303813"/>
              <a:ext cx="883575" cy="1015663"/>
            </a:xfrm>
            <a:prstGeom prst="rect">
              <a:avLst/>
            </a:prstGeom>
            <a:noFill/>
          </p:spPr>
          <p:txBody>
            <a:bodyPr wrap="none" rtlCol="0">
              <a:spAutoFit/>
            </a:bodyPr>
            <a:lstStyle/>
            <a:p>
              <a:r>
                <a:rPr lang="en-US" sz="1000" dirty="0" smtClean="0">
                  <a:solidFill>
                    <a:schemeClr val="accent1"/>
                  </a:solidFill>
                  <a:latin typeface="Chalkduster" charset="0"/>
                  <a:ea typeface="Chalkduster" charset="0"/>
                  <a:cs typeface="Chalkduster" charset="0"/>
                </a:rPr>
                <a:t>A[0] = 6;</a:t>
              </a:r>
            </a:p>
            <a:p>
              <a:r>
                <a:rPr lang="en-US" sz="1000" dirty="0" smtClean="0">
                  <a:solidFill>
                    <a:schemeClr val="accent1"/>
                  </a:solidFill>
                  <a:latin typeface="Chalkduster" charset="0"/>
                  <a:ea typeface="Chalkduster" charset="0"/>
                  <a:cs typeface="Chalkduster" charset="0"/>
                </a:rPr>
                <a:t>A[1] = 5;</a:t>
              </a:r>
            </a:p>
            <a:p>
              <a:r>
                <a:rPr lang="en-US" sz="1000" dirty="0" smtClean="0">
                  <a:solidFill>
                    <a:schemeClr val="accent1"/>
                  </a:solidFill>
                  <a:latin typeface="Chalkduster" charset="0"/>
                  <a:ea typeface="Chalkduster" charset="0"/>
                  <a:cs typeface="Chalkduster" charset="0"/>
                </a:rPr>
                <a:t>A[2] = 4;</a:t>
              </a:r>
            </a:p>
            <a:p>
              <a:r>
                <a:rPr lang="en-US" sz="1000" dirty="0" smtClean="0">
                  <a:solidFill>
                    <a:schemeClr val="accent1"/>
                  </a:solidFill>
                  <a:latin typeface="Chalkduster" charset="0"/>
                  <a:ea typeface="Chalkduster" charset="0"/>
                  <a:cs typeface="Chalkduster" charset="0"/>
                </a:rPr>
                <a:t>A[3] = 2;</a:t>
              </a:r>
            </a:p>
            <a:p>
              <a:endParaRPr lang="en-US" sz="1000" dirty="0" smtClean="0">
                <a:solidFill>
                  <a:schemeClr val="accent1"/>
                </a:solidFill>
                <a:latin typeface="Chalkduster" charset="0"/>
                <a:ea typeface="Chalkduster" charset="0"/>
                <a:cs typeface="Chalkduster" charset="0"/>
              </a:endParaRPr>
            </a:p>
            <a:p>
              <a:endParaRPr lang="en-US" sz="1000" dirty="0">
                <a:solidFill>
                  <a:schemeClr val="accent1"/>
                </a:solidFill>
                <a:latin typeface="Chalkduster" charset="0"/>
                <a:ea typeface="Chalkduster" charset="0"/>
                <a:cs typeface="Chalkduster" charset="0"/>
              </a:endParaRPr>
            </a:p>
          </p:txBody>
        </p:sp>
      </p:grpSp>
      <p:sp>
        <p:nvSpPr>
          <p:cNvPr id="4" name="Rectangle 3"/>
          <p:cNvSpPr/>
          <p:nvPr/>
        </p:nvSpPr>
        <p:spPr>
          <a:xfrm>
            <a:off x="2204572" y="474855"/>
            <a:ext cx="1577676" cy="276999"/>
          </a:xfrm>
          <a:prstGeom prst="rect">
            <a:avLst/>
          </a:prstGeom>
        </p:spPr>
        <p:txBody>
          <a:bodyPr wrap="none">
            <a:spAutoFit/>
          </a:bodyPr>
          <a:lstStyle/>
          <a:p>
            <a:r>
              <a:rPr lang="en-US" sz="1200" dirty="0" smtClean="0">
                <a:solidFill>
                  <a:schemeClr val="accent6"/>
                </a:solidFill>
                <a:latin typeface="Chalkduster" charset="0"/>
                <a:ea typeface="Chalkduster" charset="0"/>
                <a:cs typeface="Chalkduster" charset="0"/>
              </a:rPr>
              <a:t>Add </a:t>
            </a:r>
            <a:r>
              <a:rPr lang="en-US" sz="1200" dirty="0" smtClean="0">
                <a:solidFill>
                  <a:schemeClr val="accent6"/>
                </a:solidFill>
                <a:ea typeface="Chalkduster" charset="0"/>
                <a:cs typeface="Chalkduster" charset="0"/>
              </a:rPr>
              <a:t>5</a:t>
            </a:r>
            <a:r>
              <a:rPr lang="en-US" sz="1200" baseline="30000" dirty="0" smtClean="0">
                <a:solidFill>
                  <a:schemeClr val="accent6"/>
                </a:solidFill>
                <a:latin typeface="Chalkduster" charset="0"/>
                <a:ea typeface="Chalkduster" charset="0"/>
                <a:cs typeface="Chalkduster" charset="0"/>
              </a:rPr>
              <a:t>th</a:t>
            </a:r>
            <a:r>
              <a:rPr lang="en-US" sz="1200" dirty="0" smtClean="0">
                <a:solidFill>
                  <a:schemeClr val="accent6"/>
                </a:solidFill>
                <a:latin typeface="Chalkduster" charset="0"/>
                <a:ea typeface="Chalkduster" charset="0"/>
                <a:cs typeface="Chalkduster" charset="0"/>
              </a:rPr>
              <a:t> element</a:t>
            </a:r>
            <a:endParaRPr lang="en-US" sz="1200" dirty="0">
              <a:solidFill>
                <a:schemeClr val="accent6"/>
              </a:solidFill>
              <a:latin typeface="Chalkduster" charset="0"/>
              <a:ea typeface="Chalkduster" charset="0"/>
              <a:cs typeface="Chalkduster" charset="0"/>
            </a:endParaRPr>
          </a:p>
        </p:txBody>
      </p:sp>
      <p:cxnSp>
        <p:nvCxnSpPr>
          <p:cNvPr id="6" name="Straight Arrow Connector 5"/>
          <p:cNvCxnSpPr/>
          <p:nvPr/>
        </p:nvCxnSpPr>
        <p:spPr>
          <a:xfrm>
            <a:off x="3277590" y="783771"/>
            <a:ext cx="356259" cy="9975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Multiply 9"/>
          <p:cNvSpPr/>
          <p:nvPr/>
        </p:nvSpPr>
        <p:spPr>
          <a:xfrm rot="15344502" flipH="1">
            <a:off x="3309858" y="989831"/>
            <a:ext cx="302821" cy="585411"/>
          </a:xfrm>
          <a:prstGeom prst="mathMultiply">
            <a:avLst>
              <a:gd name="adj1" fmla="val 1567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3633849" y="939359"/>
            <a:ext cx="5687583" cy="276999"/>
          </a:xfrm>
          <a:prstGeom prst="rect">
            <a:avLst/>
          </a:prstGeom>
        </p:spPr>
        <p:txBody>
          <a:bodyPr wrap="none">
            <a:spAutoFit/>
          </a:bodyPr>
          <a:lstStyle/>
          <a:p>
            <a:r>
              <a:rPr lang="en-US" sz="1200" dirty="0" smtClean="0">
                <a:solidFill>
                  <a:schemeClr val="accent2"/>
                </a:solidFill>
                <a:latin typeface="Chalkduster" charset="0"/>
                <a:ea typeface="Chalkduster" charset="0"/>
                <a:cs typeface="Chalkduster" charset="0"/>
              </a:rPr>
              <a:t>Memory Manager will not allow you to extend the same array</a:t>
            </a:r>
            <a:endParaRPr lang="en-US" sz="1200" dirty="0">
              <a:solidFill>
                <a:schemeClr val="accent2"/>
              </a:solidFill>
              <a:latin typeface="Chalkduster" charset="0"/>
              <a:ea typeface="Chalkduster" charset="0"/>
              <a:cs typeface="Chalkduster" charset="0"/>
            </a:endParaRPr>
          </a:p>
        </p:txBody>
      </p:sp>
      <p:sp>
        <p:nvSpPr>
          <p:cNvPr id="12" name="TextBox 11"/>
          <p:cNvSpPr txBox="1"/>
          <p:nvPr/>
        </p:nvSpPr>
        <p:spPr>
          <a:xfrm>
            <a:off x="5103200" y="1587978"/>
            <a:ext cx="6490879" cy="1169551"/>
          </a:xfrm>
          <a:prstGeom prst="rect">
            <a:avLst/>
          </a:prstGeom>
          <a:noFill/>
        </p:spPr>
        <p:txBody>
          <a:bodyPr wrap="none" rtlCol="0">
            <a:spAutoFit/>
          </a:bodyPr>
          <a:lstStyle/>
          <a:p>
            <a:pPr indent="-285750">
              <a:buFont typeface="Arial" charset="0"/>
              <a:buChar char="•"/>
            </a:pPr>
            <a:r>
              <a:rPr lang="en-US" sz="1000" dirty="0">
                <a:solidFill>
                  <a:schemeClr val="accent2"/>
                </a:solidFill>
                <a:latin typeface="Calibri" charset="0"/>
                <a:ea typeface="Calibri" charset="0"/>
                <a:cs typeface="Calibri" charset="0"/>
              </a:rPr>
              <a:t>Because Arrays </a:t>
            </a:r>
            <a:r>
              <a:rPr lang="en-US" sz="1000" dirty="0" smtClean="0">
                <a:solidFill>
                  <a:schemeClr val="accent2"/>
                </a:solidFill>
                <a:latin typeface="Calibri" charset="0"/>
                <a:ea typeface="Calibri" charset="0"/>
                <a:cs typeface="Calibri" charset="0"/>
              </a:rPr>
              <a:t>occupies contiguous memory allocation</a:t>
            </a:r>
          </a:p>
          <a:p>
            <a:pPr lvl="2" indent="-285750">
              <a:buFont typeface="Arial" charset="0"/>
              <a:buChar char="•"/>
            </a:pPr>
            <a:r>
              <a:rPr lang="en-US" sz="1000" dirty="0" smtClean="0">
                <a:solidFill>
                  <a:schemeClr val="accent2"/>
                </a:solidFill>
                <a:latin typeface="Calibri" charset="0"/>
                <a:ea typeface="Calibri" charset="0"/>
                <a:cs typeface="Calibri" charset="0"/>
              </a:rPr>
              <a:t>occupies memory continuously</a:t>
            </a:r>
          </a:p>
          <a:p>
            <a:pPr indent="-285750">
              <a:buFont typeface="Arial" charset="0"/>
              <a:buChar char="•"/>
            </a:pPr>
            <a:endParaRPr lang="en-US" sz="1000" dirty="0" smtClean="0">
              <a:solidFill>
                <a:schemeClr val="accent2"/>
              </a:solidFill>
              <a:latin typeface="Calibri" charset="0"/>
              <a:ea typeface="Calibri" charset="0"/>
              <a:cs typeface="Calibri" charset="0"/>
            </a:endParaRPr>
          </a:p>
          <a:p>
            <a:pPr indent="-285750">
              <a:buFont typeface="Arial" charset="0"/>
              <a:buChar char="•"/>
            </a:pPr>
            <a:r>
              <a:rPr lang="en-US" sz="1000" dirty="0" smtClean="0">
                <a:solidFill>
                  <a:schemeClr val="accent2"/>
                </a:solidFill>
                <a:latin typeface="Calibri" charset="0"/>
                <a:ea typeface="Calibri" charset="0"/>
                <a:cs typeface="Calibri" charset="0"/>
              </a:rPr>
              <a:t>Memory </a:t>
            </a:r>
            <a:r>
              <a:rPr lang="en-US" sz="1000" dirty="0" err="1" smtClean="0">
                <a:solidFill>
                  <a:schemeClr val="accent2"/>
                </a:solidFill>
                <a:latin typeface="Calibri" charset="0"/>
                <a:ea typeface="Calibri" charset="0"/>
                <a:cs typeface="Calibri" charset="0"/>
              </a:rPr>
              <a:t>Mgr</a:t>
            </a:r>
            <a:r>
              <a:rPr lang="en-US" sz="1000" dirty="0" smtClean="0">
                <a:solidFill>
                  <a:schemeClr val="accent2"/>
                </a:solidFill>
                <a:latin typeface="Calibri" charset="0"/>
                <a:ea typeface="Calibri" charset="0"/>
                <a:cs typeface="Calibri" charset="0"/>
              </a:rPr>
              <a:t> cannot extend the array simply</a:t>
            </a:r>
          </a:p>
          <a:p>
            <a:pPr indent="-285750">
              <a:buFont typeface="Arial" charset="0"/>
              <a:buChar char="•"/>
            </a:pPr>
            <a:r>
              <a:rPr lang="en-US" sz="1000" dirty="0" smtClean="0">
                <a:solidFill>
                  <a:schemeClr val="accent2"/>
                </a:solidFill>
                <a:latin typeface="Calibri" charset="0"/>
                <a:ea typeface="Calibri" charset="0"/>
                <a:cs typeface="Calibri" charset="0"/>
              </a:rPr>
              <a:t>Because Memory </a:t>
            </a:r>
            <a:r>
              <a:rPr lang="en-US" sz="1000" dirty="0" err="1" smtClean="0">
                <a:solidFill>
                  <a:schemeClr val="accent2"/>
                </a:solidFill>
                <a:latin typeface="Calibri" charset="0"/>
                <a:ea typeface="Calibri" charset="0"/>
                <a:cs typeface="Calibri" charset="0"/>
              </a:rPr>
              <a:t>Mgr</a:t>
            </a:r>
            <a:r>
              <a:rPr lang="en-US" sz="1000" dirty="0" smtClean="0">
                <a:solidFill>
                  <a:schemeClr val="accent2"/>
                </a:solidFill>
                <a:latin typeface="Calibri" charset="0"/>
                <a:ea typeface="Calibri" charset="0"/>
                <a:cs typeface="Calibri" charset="0"/>
              </a:rPr>
              <a:t> might already assigned some other variable memory in the next address (may or may not be)</a:t>
            </a:r>
          </a:p>
          <a:p>
            <a:pPr indent="-285750">
              <a:buFont typeface="Arial" charset="0"/>
              <a:buChar char="•"/>
            </a:pPr>
            <a:endParaRPr lang="en-US" sz="1000" dirty="0">
              <a:solidFill>
                <a:schemeClr val="accent2"/>
              </a:solidFill>
              <a:latin typeface="Calibri" charset="0"/>
              <a:ea typeface="Calibri" charset="0"/>
              <a:cs typeface="Calibri" charset="0"/>
            </a:endParaRPr>
          </a:p>
          <a:p>
            <a:pPr indent="-285750">
              <a:buFont typeface="Arial" charset="0"/>
              <a:buChar char="•"/>
            </a:pPr>
            <a:r>
              <a:rPr lang="en-US" sz="1000" dirty="0" smtClean="0">
                <a:solidFill>
                  <a:schemeClr val="accent6"/>
                </a:solidFill>
                <a:latin typeface="Calibri" charset="0"/>
                <a:ea typeface="Calibri" charset="0"/>
                <a:cs typeface="Calibri" charset="0"/>
              </a:rPr>
              <a:t>So, It is better to create a new array with double the size and copy the old array values and </a:t>
            </a:r>
            <a:r>
              <a:rPr lang="en-US" sz="1000" dirty="0" err="1" smtClean="0">
                <a:solidFill>
                  <a:schemeClr val="accent6"/>
                </a:solidFill>
                <a:latin typeface="Calibri" charset="0"/>
                <a:ea typeface="Calibri" charset="0"/>
                <a:cs typeface="Calibri" charset="0"/>
              </a:rPr>
              <a:t>freeup</a:t>
            </a:r>
            <a:r>
              <a:rPr lang="en-US" sz="1000" dirty="0" smtClean="0">
                <a:solidFill>
                  <a:schemeClr val="accent6"/>
                </a:solidFill>
                <a:latin typeface="Calibri" charset="0"/>
                <a:ea typeface="Calibri" charset="0"/>
                <a:cs typeface="Calibri" charset="0"/>
              </a:rPr>
              <a:t> old array</a:t>
            </a:r>
            <a:endParaRPr lang="en-US" sz="1000" dirty="0">
              <a:solidFill>
                <a:schemeClr val="accent6"/>
              </a:solidFill>
              <a:latin typeface="Calibri" charset="0"/>
              <a:ea typeface="Calibri" charset="0"/>
              <a:cs typeface="Calibri" charset="0"/>
            </a:endParaRPr>
          </a:p>
        </p:txBody>
      </p:sp>
      <p:pic>
        <p:nvPicPr>
          <p:cNvPr id="13" name="Picture 12"/>
          <p:cNvPicPr>
            <a:picLocks noChangeAspect="1"/>
          </p:cNvPicPr>
          <p:nvPr/>
        </p:nvPicPr>
        <p:blipFill>
          <a:blip r:embed="rId3"/>
          <a:stretch>
            <a:fillRect/>
          </a:stretch>
        </p:blipFill>
        <p:spPr>
          <a:xfrm>
            <a:off x="6477640" y="3950740"/>
            <a:ext cx="3905415" cy="2125304"/>
          </a:xfrm>
          <a:prstGeom prst="rect">
            <a:avLst/>
          </a:prstGeom>
        </p:spPr>
      </p:pic>
      <p:sp>
        <p:nvSpPr>
          <p:cNvPr id="14" name="Rectangle 13"/>
          <p:cNvSpPr/>
          <p:nvPr/>
        </p:nvSpPr>
        <p:spPr>
          <a:xfrm>
            <a:off x="7654648" y="3134748"/>
            <a:ext cx="1577676" cy="276999"/>
          </a:xfrm>
          <a:prstGeom prst="rect">
            <a:avLst/>
          </a:prstGeom>
        </p:spPr>
        <p:txBody>
          <a:bodyPr wrap="none">
            <a:spAutoFit/>
          </a:bodyPr>
          <a:lstStyle/>
          <a:p>
            <a:r>
              <a:rPr lang="en-US" sz="1200" dirty="0" smtClean="0">
                <a:solidFill>
                  <a:schemeClr val="accent6"/>
                </a:solidFill>
                <a:latin typeface="Chalkduster" charset="0"/>
                <a:ea typeface="Chalkduster" charset="0"/>
                <a:cs typeface="Chalkduster" charset="0"/>
              </a:rPr>
              <a:t>Add </a:t>
            </a:r>
            <a:r>
              <a:rPr lang="en-US" sz="1200" dirty="0" smtClean="0">
                <a:solidFill>
                  <a:schemeClr val="accent6"/>
                </a:solidFill>
                <a:ea typeface="Chalkduster" charset="0"/>
                <a:cs typeface="Chalkduster" charset="0"/>
              </a:rPr>
              <a:t>5</a:t>
            </a:r>
            <a:r>
              <a:rPr lang="en-US" sz="1200" baseline="30000" dirty="0" smtClean="0">
                <a:solidFill>
                  <a:schemeClr val="accent6"/>
                </a:solidFill>
                <a:latin typeface="Chalkduster" charset="0"/>
                <a:ea typeface="Chalkduster" charset="0"/>
                <a:cs typeface="Chalkduster" charset="0"/>
              </a:rPr>
              <a:t>th</a:t>
            </a:r>
            <a:r>
              <a:rPr lang="en-US" sz="1200" dirty="0" smtClean="0">
                <a:solidFill>
                  <a:schemeClr val="accent6"/>
                </a:solidFill>
                <a:latin typeface="Chalkduster" charset="0"/>
                <a:ea typeface="Chalkduster" charset="0"/>
                <a:cs typeface="Chalkduster" charset="0"/>
              </a:rPr>
              <a:t> element</a:t>
            </a:r>
            <a:endParaRPr lang="en-US" sz="1200" dirty="0">
              <a:solidFill>
                <a:schemeClr val="accent6"/>
              </a:solidFill>
              <a:latin typeface="Chalkduster" charset="0"/>
              <a:ea typeface="Chalkduster" charset="0"/>
              <a:cs typeface="Chalkduster" charset="0"/>
            </a:endParaRPr>
          </a:p>
        </p:txBody>
      </p:sp>
      <p:cxnSp>
        <p:nvCxnSpPr>
          <p:cNvPr id="15" name="Straight Arrow Connector 14"/>
          <p:cNvCxnSpPr/>
          <p:nvPr/>
        </p:nvCxnSpPr>
        <p:spPr>
          <a:xfrm>
            <a:off x="8315189" y="3308872"/>
            <a:ext cx="745684" cy="101374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550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9972" y="388143"/>
            <a:ext cx="3905415" cy="2125304"/>
          </a:xfrm>
          <a:prstGeom prst="rect">
            <a:avLst/>
          </a:prstGeom>
        </p:spPr>
      </p:pic>
      <p:sp>
        <p:nvSpPr>
          <p:cNvPr id="4" name="Rectangle 3"/>
          <p:cNvSpPr/>
          <p:nvPr/>
        </p:nvSpPr>
        <p:spPr>
          <a:xfrm>
            <a:off x="4702629" y="689976"/>
            <a:ext cx="7191392" cy="1177245"/>
          </a:xfrm>
          <a:prstGeom prst="rect">
            <a:avLst/>
          </a:prstGeom>
        </p:spPr>
        <p:txBody>
          <a:bodyPr wrap="none">
            <a:spAutoFit/>
          </a:bodyPr>
          <a:lstStyle/>
          <a:p>
            <a:r>
              <a:rPr lang="en-US" sz="1200" dirty="0" smtClean="0">
                <a:solidFill>
                  <a:schemeClr val="accent2"/>
                </a:solidFill>
                <a:latin typeface="Chalkduster" charset="0"/>
                <a:ea typeface="Chalkduster" charset="0"/>
                <a:cs typeface="Chalkduster" charset="0"/>
              </a:rPr>
              <a:t>But still ‘Albert’ is not happy with the solution</a:t>
            </a:r>
          </a:p>
          <a:p>
            <a:endParaRPr lang="en-US" sz="1200" dirty="0" smtClean="0">
              <a:solidFill>
                <a:schemeClr val="accent2"/>
              </a:solidFill>
              <a:latin typeface="Chalkduster" charset="0"/>
              <a:ea typeface="Chalkduster" charset="0"/>
              <a:cs typeface="Chalkduster" charset="0"/>
            </a:endParaRPr>
          </a:p>
          <a:p>
            <a:pPr marL="171450" indent="-171450">
              <a:buFont typeface="Arial" charset="0"/>
              <a:buChar char="•"/>
            </a:pPr>
            <a:r>
              <a:rPr lang="en-US" sz="1200" dirty="0" smtClean="0">
                <a:solidFill>
                  <a:schemeClr val="accent2"/>
                </a:solidFill>
                <a:latin typeface="Chalkduster" charset="0"/>
                <a:ea typeface="Chalkduster" charset="0"/>
                <a:cs typeface="Chalkduster" charset="0"/>
              </a:rPr>
              <a:t>Because</a:t>
            </a:r>
          </a:p>
          <a:p>
            <a:pPr marL="628650" lvl="1" indent="-171450">
              <a:buFont typeface="Arial" charset="0"/>
              <a:buChar char="•"/>
            </a:pPr>
            <a:r>
              <a:rPr lang="en-US" sz="1200" dirty="0" smtClean="0">
                <a:solidFill>
                  <a:schemeClr val="accent2"/>
                </a:solidFill>
                <a:latin typeface="Chalkduster" charset="0"/>
                <a:ea typeface="Chalkduster" charset="0"/>
                <a:cs typeface="Chalkduster" charset="0"/>
              </a:rPr>
              <a:t>If the list very small, memory is wasted</a:t>
            </a:r>
          </a:p>
          <a:p>
            <a:pPr marL="628650" lvl="1" indent="-171450">
              <a:buFont typeface="Arial" charset="0"/>
              <a:buChar char="•"/>
            </a:pPr>
            <a:r>
              <a:rPr lang="en-US" sz="1200" dirty="0" smtClean="0">
                <a:solidFill>
                  <a:schemeClr val="accent2"/>
                </a:solidFill>
                <a:latin typeface="Chalkduster" charset="0"/>
                <a:ea typeface="Chalkduster" charset="0"/>
                <a:cs typeface="Chalkduster" charset="0"/>
              </a:rPr>
              <a:t>If the list more than currently increased size,</a:t>
            </a:r>
          </a:p>
          <a:p>
            <a:pPr marL="1085850" lvl="2" indent="-171450">
              <a:buFont typeface="Arial" charset="0"/>
              <a:buChar char="•"/>
            </a:pPr>
            <a:r>
              <a:rPr lang="en-US" sz="1050" dirty="0" smtClean="0">
                <a:solidFill>
                  <a:schemeClr val="accent2"/>
                </a:solidFill>
                <a:latin typeface="Chalkduster" charset="0"/>
                <a:ea typeface="Chalkduster" charset="0"/>
                <a:cs typeface="Chalkduster" charset="0"/>
              </a:rPr>
              <a:t>Again we have to create new array &amp; copy all previous values to new array</a:t>
            </a:r>
            <a:endParaRPr lang="en-US" sz="1050" dirty="0">
              <a:solidFill>
                <a:schemeClr val="accent2"/>
              </a:solidFill>
              <a:latin typeface="Chalkduster" charset="0"/>
              <a:ea typeface="Chalkduster" charset="0"/>
              <a:cs typeface="Chalkduster" charset="0"/>
            </a:endParaRPr>
          </a:p>
        </p:txBody>
      </p:sp>
      <p:sp>
        <p:nvSpPr>
          <p:cNvPr id="5" name="Rectangle 4"/>
          <p:cNvSpPr/>
          <p:nvPr/>
        </p:nvSpPr>
        <p:spPr>
          <a:xfrm>
            <a:off x="3225716" y="75118"/>
            <a:ext cx="1754583" cy="276999"/>
          </a:xfrm>
          <a:prstGeom prst="rect">
            <a:avLst/>
          </a:prstGeom>
        </p:spPr>
        <p:txBody>
          <a:bodyPr wrap="none">
            <a:spAutoFit/>
          </a:bodyPr>
          <a:lstStyle/>
          <a:p>
            <a:r>
              <a:rPr lang="en-US" sz="1200" dirty="0" smtClean="0">
                <a:solidFill>
                  <a:srgbClr val="C00000"/>
                </a:solidFill>
                <a:latin typeface="Chalkduster" charset="0"/>
                <a:ea typeface="Chalkduster" charset="0"/>
                <a:cs typeface="Chalkduster" charset="0"/>
              </a:rPr>
              <a:t>Memory </a:t>
            </a:r>
            <a:r>
              <a:rPr lang="en-US" sz="1200" smtClean="0">
                <a:solidFill>
                  <a:srgbClr val="C00000"/>
                </a:solidFill>
                <a:latin typeface="Chalkduster" charset="0"/>
                <a:ea typeface="Chalkduster" charset="0"/>
                <a:cs typeface="Chalkduster" charset="0"/>
              </a:rPr>
              <a:t>is wasted</a:t>
            </a:r>
            <a:endParaRPr lang="en-US" sz="1200" dirty="0">
              <a:solidFill>
                <a:srgbClr val="C00000"/>
              </a:solidFill>
              <a:latin typeface="Chalkduster" charset="0"/>
              <a:ea typeface="Chalkduster" charset="0"/>
              <a:cs typeface="Chalkduster" charset="0"/>
            </a:endParaRPr>
          </a:p>
        </p:txBody>
      </p:sp>
      <p:cxnSp>
        <p:nvCxnSpPr>
          <p:cNvPr id="6" name="Straight Arrow Connector 5"/>
          <p:cNvCxnSpPr/>
          <p:nvPr/>
        </p:nvCxnSpPr>
        <p:spPr>
          <a:xfrm flipH="1">
            <a:off x="3728853" y="276999"/>
            <a:ext cx="338530" cy="495235"/>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9" name="Rectangle 8"/>
          <p:cNvSpPr/>
          <p:nvPr/>
        </p:nvSpPr>
        <p:spPr>
          <a:xfrm>
            <a:off x="5187538" y="2556826"/>
            <a:ext cx="6893682" cy="1384995"/>
          </a:xfrm>
          <a:prstGeom prst="rect">
            <a:avLst/>
          </a:prstGeom>
        </p:spPr>
        <p:txBody>
          <a:bodyPr wrap="none">
            <a:spAutoFit/>
          </a:bodyPr>
          <a:lstStyle/>
          <a:p>
            <a:r>
              <a:rPr lang="en-US" sz="1200" dirty="0" smtClean="0">
                <a:solidFill>
                  <a:schemeClr val="accent2"/>
                </a:solidFill>
                <a:latin typeface="Chalkduster" charset="0"/>
                <a:ea typeface="Chalkduster" charset="0"/>
                <a:cs typeface="Chalkduster" charset="0"/>
              </a:rPr>
              <a:t>‘Albert’ is desperately seeking a solution to this problem</a:t>
            </a:r>
          </a:p>
          <a:p>
            <a:endParaRPr lang="en-US" sz="1200" dirty="0" smtClean="0">
              <a:solidFill>
                <a:schemeClr val="accent2"/>
              </a:solidFill>
              <a:latin typeface="Chalkduster" charset="0"/>
              <a:ea typeface="Chalkduster" charset="0"/>
              <a:cs typeface="Chalkduster" charset="0"/>
            </a:endParaRPr>
          </a:p>
          <a:p>
            <a:endParaRPr lang="en-US" sz="1200" dirty="0" smtClean="0">
              <a:solidFill>
                <a:schemeClr val="accent2"/>
              </a:solidFill>
              <a:latin typeface="Chalkduster" charset="0"/>
              <a:ea typeface="Chalkduster" charset="0"/>
              <a:cs typeface="Chalkduster" charset="0"/>
            </a:endParaRPr>
          </a:p>
          <a:p>
            <a:pPr marL="171450" indent="-171450">
              <a:buFont typeface="Arial" charset="0"/>
              <a:buChar char="•"/>
            </a:pPr>
            <a:r>
              <a:rPr lang="en-US" sz="1200" dirty="0" smtClean="0">
                <a:solidFill>
                  <a:schemeClr val="accent6"/>
                </a:solidFill>
                <a:latin typeface="Chalkduster" charset="0"/>
                <a:ea typeface="Chalkduster" charset="0"/>
                <a:cs typeface="Chalkduster" charset="0"/>
              </a:rPr>
              <a:t>Solution to this problem is ‘Linked List’</a:t>
            </a:r>
            <a:endParaRPr lang="en-US" sz="1200" dirty="0" smtClean="0">
              <a:solidFill>
                <a:schemeClr val="accent2"/>
              </a:solidFill>
              <a:latin typeface="Chalkduster" charset="0"/>
              <a:ea typeface="Chalkduster" charset="0"/>
              <a:cs typeface="Chalkduster" charset="0"/>
            </a:endParaRPr>
          </a:p>
          <a:p>
            <a:pPr marL="628650" lvl="1" indent="-171450">
              <a:buFont typeface="Arial" charset="0"/>
              <a:buChar char="•"/>
            </a:pPr>
            <a:r>
              <a:rPr lang="en-US" sz="1200" dirty="0" smtClean="0">
                <a:solidFill>
                  <a:schemeClr val="accent6"/>
                </a:solidFill>
                <a:latin typeface="Chalkduster" charset="0"/>
                <a:ea typeface="Chalkduster" charset="0"/>
                <a:cs typeface="Chalkduster" charset="0"/>
              </a:rPr>
              <a:t>instead of asking for one large contiguous block of memory</a:t>
            </a:r>
            <a:endParaRPr lang="en-US" sz="1200" dirty="0">
              <a:solidFill>
                <a:schemeClr val="accent6"/>
              </a:solidFill>
              <a:latin typeface="Chalkduster" charset="0"/>
              <a:ea typeface="Chalkduster" charset="0"/>
              <a:cs typeface="Chalkduster" charset="0"/>
            </a:endParaRPr>
          </a:p>
          <a:p>
            <a:pPr marL="628650" lvl="1" indent="-171450">
              <a:buFont typeface="Arial" charset="0"/>
              <a:buChar char="•"/>
            </a:pPr>
            <a:endParaRPr lang="en-US" sz="1200" dirty="0" smtClean="0">
              <a:solidFill>
                <a:schemeClr val="accent6"/>
              </a:solidFill>
              <a:latin typeface="Chalkduster" charset="0"/>
              <a:ea typeface="Chalkduster" charset="0"/>
              <a:cs typeface="Chalkduster" charset="0"/>
            </a:endParaRPr>
          </a:p>
          <a:p>
            <a:pPr marL="628650" lvl="1" indent="-171450">
              <a:buFont typeface="Arial" charset="0"/>
              <a:buChar char="•"/>
            </a:pPr>
            <a:r>
              <a:rPr lang="en-US" sz="1200" dirty="0" smtClean="0">
                <a:solidFill>
                  <a:schemeClr val="accent6"/>
                </a:solidFill>
                <a:latin typeface="Chalkduster" charset="0"/>
                <a:ea typeface="Chalkduster" charset="0"/>
                <a:cs typeface="Chalkduster" charset="0"/>
              </a:rPr>
              <a:t>He can ask memory for one element at a time in a separate request</a:t>
            </a:r>
            <a:endParaRPr lang="en-US" sz="1050" dirty="0">
              <a:solidFill>
                <a:schemeClr val="accent6"/>
              </a:solidFill>
              <a:latin typeface="Chalkduster" charset="0"/>
              <a:ea typeface="Chalkduster" charset="0"/>
              <a:cs typeface="Chalkduster" charset="0"/>
            </a:endParaRPr>
          </a:p>
        </p:txBody>
      </p:sp>
      <p:pic>
        <p:nvPicPr>
          <p:cNvPr id="10" name="Picture 9"/>
          <p:cNvPicPr>
            <a:picLocks noChangeAspect="1"/>
          </p:cNvPicPr>
          <p:nvPr/>
        </p:nvPicPr>
        <p:blipFill>
          <a:blip r:embed="rId3"/>
          <a:stretch>
            <a:fillRect/>
          </a:stretch>
        </p:blipFill>
        <p:spPr>
          <a:xfrm>
            <a:off x="771896" y="3083602"/>
            <a:ext cx="2327564" cy="829282"/>
          </a:xfrm>
          <a:prstGeom prst="rect">
            <a:avLst/>
          </a:prstGeom>
        </p:spPr>
      </p:pic>
      <p:pic>
        <p:nvPicPr>
          <p:cNvPr id="11" name="Picture 10"/>
          <p:cNvPicPr>
            <a:picLocks noChangeAspect="1"/>
          </p:cNvPicPr>
          <p:nvPr/>
        </p:nvPicPr>
        <p:blipFill rotWithShape="1">
          <a:blip r:embed="rId4"/>
          <a:srcRect t="26327"/>
          <a:stretch/>
        </p:blipFill>
        <p:spPr>
          <a:xfrm>
            <a:off x="720395" y="3990536"/>
            <a:ext cx="2430566" cy="567131"/>
          </a:xfrm>
          <a:prstGeom prst="rect">
            <a:avLst/>
          </a:prstGeom>
        </p:spPr>
      </p:pic>
      <p:pic>
        <p:nvPicPr>
          <p:cNvPr id="12" name="Picture 11"/>
          <p:cNvPicPr>
            <a:picLocks noChangeAspect="1"/>
          </p:cNvPicPr>
          <p:nvPr/>
        </p:nvPicPr>
        <p:blipFill rotWithShape="1">
          <a:blip r:embed="rId5"/>
          <a:srcRect t="31404"/>
          <a:stretch/>
        </p:blipFill>
        <p:spPr>
          <a:xfrm>
            <a:off x="720395" y="4635319"/>
            <a:ext cx="2602762" cy="484250"/>
          </a:xfrm>
          <a:prstGeom prst="rect">
            <a:avLst/>
          </a:prstGeom>
        </p:spPr>
      </p:pic>
    </p:spTree>
    <p:extLst>
      <p:ext uri="{BB962C8B-B14F-4D97-AF65-F5344CB8AC3E}">
        <p14:creationId xmlns:p14="http://schemas.microsoft.com/office/powerpoint/2010/main" val="41154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0354" y="2122835"/>
            <a:ext cx="4880764" cy="1200329"/>
          </a:xfrm>
          <a:prstGeom prst="rect">
            <a:avLst/>
          </a:prstGeom>
        </p:spPr>
        <p:txBody>
          <a:bodyPr wrap="square">
            <a:spAutoFit/>
          </a:bodyPr>
          <a:lstStyle/>
          <a:p>
            <a:pPr marL="285750" indent="-285750">
              <a:buFont typeface="Arial" charset="0"/>
              <a:buChar char="•"/>
            </a:pPr>
            <a:r>
              <a:rPr lang="en-US" sz="1200" dirty="0" smtClean="0"/>
              <a:t>to store the information that this is the first block in the list and this is the second block in the list</a:t>
            </a:r>
          </a:p>
          <a:p>
            <a:pPr marL="285750" indent="-285750">
              <a:buFont typeface="Arial" charset="0"/>
              <a:buChar char="•"/>
            </a:pPr>
            <a:r>
              <a:rPr lang="en-US" sz="1200" dirty="0" smtClean="0"/>
              <a:t>to link these blocks together, </a:t>
            </a:r>
          </a:p>
          <a:p>
            <a:pPr marL="285750" indent="-285750">
              <a:buFont typeface="Arial" charset="0"/>
              <a:buChar char="•"/>
            </a:pPr>
            <a:r>
              <a:rPr lang="en-US" sz="1200" dirty="0" smtClean="0"/>
              <a:t>what we can do is that </a:t>
            </a:r>
          </a:p>
          <a:p>
            <a:pPr marL="742950" lvl="1" indent="-285750">
              <a:buFont typeface="Arial" charset="0"/>
              <a:buChar char="•"/>
            </a:pPr>
            <a:r>
              <a:rPr lang="en-US" sz="1200" dirty="0" smtClean="0"/>
              <a:t>we can store some extra information in each block</a:t>
            </a:r>
          </a:p>
          <a:p>
            <a:pPr marL="742950" lvl="1" indent="-285750">
              <a:buFont typeface="Arial" charset="0"/>
              <a:buChar char="•"/>
            </a:pPr>
            <a:r>
              <a:rPr lang="en-US" sz="1200" dirty="0" smtClean="0"/>
              <a:t>each block will store the data and the address of the next block</a:t>
            </a:r>
            <a:endParaRPr lang="en-US" sz="1200" dirty="0"/>
          </a:p>
        </p:txBody>
      </p:sp>
      <p:grpSp>
        <p:nvGrpSpPr>
          <p:cNvPr id="5" name="Group 4"/>
          <p:cNvGrpSpPr/>
          <p:nvPr/>
        </p:nvGrpSpPr>
        <p:grpSpPr>
          <a:xfrm>
            <a:off x="434685" y="711805"/>
            <a:ext cx="6155128" cy="2011194"/>
            <a:chOff x="0" y="2461676"/>
            <a:chExt cx="7276110" cy="2743592"/>
          </a:xfrm>
        </p:grpSpPr>
        <p:pic>
          <p:nvPicPr>
            <p:cNvPr id="3" name="Picture 2"/>
            <p:cNvPicPr>
              <a:picLocks noChangeAspect="1"/>
            </p:cNvPicPr>
            <p:nvPr/>
          </p:nvPicPr>
          <p:blipFill>
            <a:blip r:embed="rId2"/>
            <a:stretch>
              <a:fillRect/>
            </a:stretch>
          </p:blipFill>
          <p:spPr>
            <a:xfrm>
              <a:off x="0" y="2461676"/>
              <a:ext cx="7276110" cy="2743592"/>
            </a:xfrm>
            <a:prstGeom prst="rect">
              <a:avLst/>
            </a:prstGeom>
          </p:spPr>
        </p:pic>
        <p:pic>
          <p:nvPicPr>
            <p:cNvPr id="4" name="Picture 3"/>
            <p:cNvPicPr>
              <a:picLocks noChangeAspect="1"/>
            </p:cNvPicPr>
            <p:nvPr/>
          </p:nvPicPr>
          <p:blipFill>
            <a:blip r:embed="rId3"/>
            <a:stretch>
              <a:fillRect/>
            </a:stretch>
          </p:blipFill>
          <p:spPr>
            <a:xfrm>
              <a:off x="3206336" y="3697158"/>
              <a:ext cx="2945081" cy="811095"/>
            </a:xfrm>
            <a:prstGeom prst="rect">
              <a:avLst/>
            </a:prstGeom>
          </p:spPr>
        </p:pic>
      </p:grpSp>
      <p:pic>
        <p:nvPicPr>
          <p:cNvPr id="6" name="Picture 5"/>
          <p:cNvPicPr>
            <a:picLocks noChangeAspect="1"/>
          </p:cNvPicPr>
          <p:nvPr/>
        </p:nvPicPr>
        <p:blipFill>
          <a:blip r:embed="rId4"/>
          <a:stretch>
            <a:fillRect/>
          </a:stretch>
        </p:blipFill>
        <p:spPr>
          <a:xfrm>
            <a:off x="268430" y="3503382"/>
            <a:ext cx="6725145" cy="2146660"/>
          </a:xfrm>
          <a:prstGeom prst="rect">
            <a:avLst/>
          </a:prstGeom>
        </p:spPr>
      </p:pic>
      <p:sp>
        <p:nvSpPr>
          <p:cNvPr id="7" name="Rectangle 6"/>
          <p:cNvSpPr/>
          <p:nvPr/>
        </p:nvSpPr>
        <p:spPr>
          <a:xfrm>
            <a:off x="5012137" y="2979223"/>
            <a:ext cx="1577676" cy="276999"/>
          </a:xfrm>
          <a:prstGeom prst="rect">
            <a:avLst/>
          </a:prstGeom>
        </p:spPr>
        <p:txBody>
          <a:bodyPr wrap="square">
            <a:spAutoFit/>
          </a:bodyPr>
          <a:lstStyle/>
          <a:p>
            <a:r>
              <a:rPr lang="en-US" sz="1200" dirty="0" smtClean="0">
                <a:solidFill>
                  <a:schemeClr val="accent6"/>
                </a:solidFill>
                <a:latin typeface="Chalkduster" charset="0"/>
                <a:ea typeface="Chalkduster" charset="0"/>
                <a:cs typeface="Chalkduster" charset="0"/>
              </a:rPr>
              <a:t>Add </a:t>
            </a:r>
            <a:r>
              <a:rPr lang="en-US" sz="1200" dirty="0" smtClean="0">
                <a:solidFill>
                  <a:schemeClr val="accent6"/>
                </a:solidFill>
                <a:ea typeface="Chalkduster" charset="0"/>
                <a:cs typeface="Chalkduster" charset="0"/>
              </a:rPr>
              <a:t>5</a:t>
            </a:r>
            <a:r>
              <a:rPr lang="en-US" sz="1200" baseline="30000" dirty="0" smtClean="0">
                <a:solidFill>
                  <a:schemeClr val="accent6"/>
                </a:solidFill>
                <a:latin typeface="Chalkduster" charset="0"/>
                <a:ea typeface="Chalkduster" charset="0"/>
                <a:cs typeface="Chalkduster" charset="0"/>
              </a:rPr>
              <a:t>th</a:t>
            </a:r>
            <a:r>
              <a:rPr lang="en-US" sz="1200" dirty="0" smtClean="0">
                <a:solidFill>
                  <a:schemeClr val="accent6"/>
                </a:solidFill>
                <a:latin typeface="Chalkduster" charset="0"/>
                <a:ea typeface="Chalkduster" charset="0"/>
                <a:cs typeface="Chalkduster" charset="0"/>
              </a:rPr>
              <a:t> element</a:t>
            </a:r>
            <a:endParaRPr lang="en-US" sz="1200" dirty="0">
              <a:solidFill>
                <a:schemeClr val="accent6"/>
              </a:solidFill>
              <a:latin typeface="Chalkduster" charset="0"/>
              <a:ea typeface="Chalkduster" charset="0"/>
              <a:cs typeface="Chalkduster" charset="0"/>
            </a:endParaRPr>
          </a:p>
        </p:txBody>
      </p:sp>
      <p:cxnSp>
        <p:nvCxnSpPr>
          <p:cNvPr id="8" name="Straight Arrow Connector 7"/>
          <p:cNvCxnSpPr/>
          <p:nvPr/>
        </p:nvCxnSpPr>
        <p:spPr>
          <a:xfrm>
            <a:off x="5672678" y="3153347"/>
            <a:ext cx="538489" cy="76551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Rectangle 9"/>
          <p:cNvSpPr/>
          <p:nvPr/>
        </p:nvSpPr>
        <p:spPr>
          <a:xfrm>
            <a:off x="5412880" y="3323164"/>
            <a:ext cx="1058083" cy="230832"/>
          </a:xfrm>
          <a:prstGeom prst="rect">
            <a:avLst/>
          </a:prstGeom>
        </p:spPr>
        <p:txBody>
          <a:bodyPr wrap="square">
            <a:spAutoFit/>
          </a:bodyPr>
          <a:lstStyle/>
          <a:p>
            <a:r>
              <a:rPr lang="en-US" sz="900" dirty="0" smtClean="0">
                <a:solidFill>
                  <a:schemeClr val="accent6"/>
                </a:solidFill>
                <a:latin typeface="Chalkduster" charset="0"/>
                <a:ea typeface="Chalkduster" charset="0"/>
                <a:cs typeface="Chalkduster" charset="0"/>
              </a:rPr>
              <a:t>(Very easily)</a:t>
            </a:r>
            <a:endParaRPr lang="en-US" sz="900" dirty="0">
              <a:solidFill>
                <a:schemeClr val="accent6"/>
              </a:solidFill>
              <a:latin typeface="Chalkduster" charset="0"/>
              <a:ea typeface="Chalkduster" charset="0"/>
              <a:cs typeface="Chalkduster" charset="0"/>
            </a:endParaRPr>
          </a:p>
        </p:txBody>
      </p:sp>
    </p:spTree>
    <p:extLst>
      <p:ext uri="{BB962C8B-B14F-4D97-AF65-F5344CB8AC3E}">
        <p14:creationId xmlns:p14="http://schemas.microsoft.com/office/powerpoint/2010/main" val="180516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6266" y="434301"/>
            <a:ext cx="8609610" cy="1384995"/>
          </a:xfrm>
          <a:prstGeom prst="rect">
            <a:avLst/>
          </a:prstGeom>
        </p:spPr>
        <p:txBody>
          <a:bodyPr wrap="square">
            <a:spAutoFit/>
          </a:bodyPr>
          <a:lstStyle/>
          <a:p>
            <a:pPr marL="285750" indent="-285750">
              <a:buFont typeface="Arial" charset="0"/>
              <a:buChar char="•"/>
            </a:pPr>
            <a:r>
              <a:rPr lang="en-US" sz="1050" dirty="0" smtClean="0">
                <a:solidFill>
                  <a:srgbClr val="FF0000"/>
                </a:solidFill>
              </a:rPr>
              <a:t>unlike </a:t>
            </a:r>
            <a:r>
              <a:rPr lang="en-US" sz="1050" dirty="0">
                <a:solidFill>
                  <a:srgbClr val="FF0000"/>
                </a:solidFill>
              </a:rPr>
              <a:t>arrays we cannot access any of the elements in constant time </a:t>
            </a:r>
            <a:r>
              <a:rPr lang="en-US" sz="1050" dirty="0"/>
              <a:t>in the case of arrays using the</a:t>
            </a:r>
          </a:p>
          <a:p>
            <a:pPr marL="285750" indent="-285750">
              <a:buFont typeface="Arial" charset="0"/>
              <a:buChar char="•"/>
            </a:pPr>
            <a:endParaRPr lang="en-US" sz="1050" dirty="0"/>
          </a:p>
          <a:p>
            <a:pPr marL="285750" indent="-285750">
              <a:buFont typeface="Arial" charset="0"/>
              <a:buChar char="•"/>
            </a:pPr>
            <a:r>
              <a:rPr lang="en-US" sz="1050" dirty="0"/>
              <a:t>starting address of the block of memory and using the position of the element in the list, we could calculate the address of the element</a:t>
            </a:r>
          </a:p>
          <a:p>
            <a:pPr marL="285750" indent="-285750">
              <a:buFont typeface="Arial" charset="0"/>
              <a:buChar char="•"/>
            </a:pPr>
            <a:r>
              <a:rPr lang="en-US" sz="1050" dirty="0"/>
              <a:t>but in this case we have to start at the head and we have to ask this element for the next element and then ask the next element who is your next, </a:t>
            </a:r>
          </a:p>
          <a:p>
            <a:pPr marL="285750" indent="-285750">
              <a:buFont typeface="Arial" charset="0"/>
              <a:buChar char="•"/>
            </a:pPr>
            <a:endParaRPr lang="en-US" sz="1050" dirty="0"/>
          </a:p>
          <a:p>
            <a:pPr marL="285750" indent="-285750">
              <a:buFont typeface="Arial" charset="0"/>
              <a:buChar char="•"/>
            </a:pPr>
            <a:r>
              <a:rPr lang="en-US" sz="1050" dirty="0"/>
              <a:t>it's like playing treasure hunt. </a:t>
            </a:r>
          </a:p>
          <a:p>
            <a:pPr marL="285750" indent="-285750">
              <a:buFont typeface="Arial" charset="0"/>
              <a:buChar char="•"/>
            </a:pPr>
            <a:r>
              <a:rPr lang="en-US" sz="1050" dirty="0"/>
              <a:t>You go to the first guy and then you get the address for the second and then you go to the second guy and you get address of the third guy.</a:t>
            </a:r>
          </a:p>
          <a:p>
            <a:pPr marL="285750" indent="-285750">
              <a:buFont typeface="Arial" charset="0"/>
              <a:buChar char="•"/>
            </a:pPr>
            <a:r>
              <a:rPr lang="en-US" sz="1050" dirty="0" smtClean="0"/>
              <a:t>so </a:t>
            </a:r>
            <a:r>
              <a:rPr lang="en-US" sz="1050" dirty="0"/>
              <a:t>the time taken to access elements will be proportional to the size of the list</a:t>
            </a:r>
          </a:p>
        </p:txBody>
      </p:sp>
      <p:pic>
        <p:nvPicPr>
          <p:cNvPr id="4" name="Picture 3"/>
          <p:cNvPicPr>
            <a:picLocks noChangeAspect="1"/>
          </p:cNvPicPr>
          <p:nvPr/>
        </p:nvPicPr>
        <p:blipFill rotWithShape="1">
          <a:blip r:embed="rId2"/>
          <a:srcRect b="41138"/>
          <a:stretch/>
        </p:blipFill>
        <p:spPr>
          <a:xfrm>
            <a:off x="1298204" y="3874922"/>
            <a:ext cx="6223000" cy="1360549"/>
          </a:xfrm>
          <a:prstGeom prst="rect">
            <a:avLst/>
          </a:prstGeom>
        </p:spPr>
      </p:pic>
      <p:pic>
        <p:nvPicPr>
          <p:cNvPr id="6" name="Picture 5"/>
          <p:cNvPicPr>
            <a:picLocks noChangeAspect="1"/>
          </p:cNvPicPr>
          <p:nvPr/>
        </p:nvPicPr>
        <p:blipFill>
          <a:blip r:embed="rId3"/>
          <a:stretch>
            <a:fillRect/>
          </a:stretch>
        </p:blipFill>
        <p:spPr>
          <a:xfrm>
            <a:off x="1014597" y="2307359"/>
            <a:ext cx="6362700" cy="1079500"/>
          </a:xfrm>
          <a:prstGeom prst="rect">
            <a:avLst/>
          </a:prstGeom>
        </p:spPr>
      </p:pic>
      <p:sp>
        <p:nvSpPr>
          <p:cNvPr id="7" name="Rectangle 6"/>
          <p:cNvSpPr/>
          <p:nvPr/>
        </p:nvSpPr>
        <p:spPr>
          <a:xfrm>
            <a:off x="4195947" y="5723534"/>
            <a:ext cx="7687294" cy="769441"/>
          </a:xfrm>
          <a:prstGeom prst="rect">
            <a:avLst/>
          </a:prstGeom>
        </p:spPr>
        <p:txBody>
          <a:bodyPr wrap="square">
            <a:spAutoFit/>
          </a:bodyPr>
          <a:lstStyle/>
          <a:p>
            <a:pPr marL="285750" indent="-285750">
              <a:buFont typeface="Arial" charset="0"/>
              <a:buChar char="•"/>
            </a:pPr>
            <a:r>
              <a:rPr lang="en-US" sz="1100" b="0" i="0" dirty="0" smtClean="0">
                <a:solidFill>
                  <a:srgbClr val="000000"/>
                </a:solidFill>
                <a:effectLst/>
                <a:latin typeface="HelveticaNeue" charset="0"/>
              </a:rPr>
              <a:t>that is </a:t>
            </a:r>
            <a:r>
              <a:rPr lang="en-US" sz="1100" b="0" i="0" dirty="0" smtClean="0">
                <a:solidFill>
                  <a:schemeClr val="accent6"/>
                </a:solidFill>
                <a:effectLst/>
                <a:latin typeface="HelveticaNeue" charset="0"/>
              </a:rPr>
              <a:t>no extra use of memory </a:t>
            </a:r>
            <a:r>
              <a:rPr lang="en-US" sz="1100" b="0" i="0" dirty="0" smtClean="0">
                <a:solidFill>
                  <a:srgbClr val="000000"/>
                </a:solidFill>
                <a:effectLst/>
                <a:latin typeface="HelveticaNeue" charset="0"/>
              </a:rPr>
              <a:t>in the sense that some memory is unused</a:t>
            </a:r>
          </a:p>
          <a:p>
            <a:pPr marL="285750" indent="-285750">
              <a:buFont typeface="Arial" charset="0"/>
              <a:buChar char="•"/>
            </a:pPr>
            <a:r>
              <a:rPr lang="en-US" sz="1100" b="0" i="0" dirty="0" smtClean="0">
                <a:solidFill>
                  <a:srgbClr val="000000"/>
                </a:solidFill>
                <a:effectLst/>
                <a:latin typeface="HelveticaNeue" charset="0"/>
              </a:rPr>
              <a:t>We are using some extra memory, we are using some extra money to store the addresses</a:t>
            </a:r>
          </a:p>
          <a:p>
            <a:pPr marL="285750" indent="-285750">
              <a:buFont typeface="Arial" charset="0"/>
              <a:buChar char="•"/>
            </a:pPr>
            <a:r>
              <a:rPr lang="en-US" sz="1100" b="0" i="0" dirty="0" smtClean="0">
                <a:solidFill>
                  <a:srgbClr val="000000"/>
                </a:solidFill>
                <a:effectLst/>
                <a:latin typeface="HelveticaNeue" charset="0"/>
              </a:rPr>
              <a:t>but we have the benefit that we create nodes as and when we want and we can also free the nodes as</a:t>
            </a:r>
          </a:p>
          <a:p>
            <a:pPr marL="285750" indent="-285750">
              <a:buFont typeface="Arial" charset="0"/>
              <a:buChar char="•"/>
            </a:pPr>
            <a:r>
              <a:rPr lang="en-US" sz="1100" b="0" i="0" dirty="0" smtClean="0">
                <a:solidFill>
                  <a:srgbClr val="000000"/>
                </a:solidFill>
                <a:effectLst/>
                <a:latin typeface="HelveticaNeue" charset="0"/>
              </a:rPr>
              <a:t>and when we want we do not have to guess the size of the list beforehand like in the case of arrays</a:t>
            </a:r>
            <a:endParaRPr lang="en-US" sz="1100" b="0" i="0" dirty="0">
              <a:solidFill>
                <a:srgbClr val="000000"/>
              </a:solidFill>
              <a:effectLst/>
              <a:latin typeface="HelveticaNeue" charset="0"/>
            </a:endParaRPr>
          </a:p>
        </p:txBody>
      </p:sp>
    </p:spTree>
    <p:extLst>
      <p:ext uri="{BB962C8B-B14F-4D97-AF65-F5344CB8AC3E}">
        <p14:creationId xmlns:p14="http://schemas.microsoft.com/office/powerpoint/2010/main" val="164644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3761" y="592961"/>
            <a:ext cx="11115304" cy="2246769"/>
          </a:xfrm>
          <a:prstGeom prst="rect">
            <a:avLst/>
          </a:prstGeom>
        </p:spPr>
        <p:txBody>
          <a:bodyPr wrap="square">
            <a:spAutoFit/>
          </a:bodyPr>
          <a:lstStyle/>
          <a:p>
            <a:pPr marL="285750" indent="-285750">
              <a:buFont typeface="Arial" charset="0"/>
              <a:buChar char="•"/>
            </a:pPr>
            <a:r>
              <a:rPr lang="en-US" sz="1400" dirty="0">
                <a:solidFill>
                  <a:srgbClr val="000000"/>
                </a:solidFill>
              </a:rPr>
              <a:t>So which one is better - an array or a linked list ?</a:t>
            </a:r>
          </a:p>
          <a:p>
            <a:pPr marL="742950" lvl="1" indent="-285750">
              <a:buFont typeface="Arial" charset="0"/>
              <a:buChar char="•"/>
            </a:pPr>
            <a:r>
              <a:rPr lang="en-US" sz="1400" dirty="0">
                <a:solidFill>
                  <a:srgbClr val="000000"/>
                </a:solidFill>
              </a:rPr>
              <a:t>Well, there is no such thing as one data structure is better than another data </a:t>
            </a:r>
            <a:r>
              <a:rPr lang="en-US" sz="1400" dirty="0" smtClean="0">
                <a:solidFill>
                  <a:srgbClr val="000000"/>
                </a:solidFill>
              </a:rPr>
              <a:t>structure.</a:t>
            </a:r>
          </a:p>
          <a:p>
            <a:pPr marL="742950" lvl="1" indent="-285750">
              <a:buFont typeface="Arial" charset="0"/>
              <a:buChar char="•"/>
            </a:pPr>
            <a:r>
              <a:rPr lang="en-US" sz="1400" dirty="0" smtClean="0">
                <a:solidFill>
                  <a:srgbClr val="000000"/>
                </a:solidFill>
              </a:rPr>
              <a:t>One </a:t>
            </a:r>
            <a:r>
              <a:rPr lang="en-US" sz="1400" dirty="0">
                <a:solidFill>
                  <a:srgbClr val="000000"/>
                </a:solidFill>
              </a:rPr>
              <a:t>data structure may be really good for one kind of requirement, </a:t>
            </a:r>
            <a:endParaRPr lang="en-US" sz="1400" dirty="0" smtClean="0">
              <a:solidFill>
                <a:srgbClr val="000000"/>
              </a:solidFill>
            </a:endParaRPr>
          </a:p>
          <a:p>
            <a:pPr marL="1200150" lvl="2" indent="-285750">
              <a:buFont typeface="Arial" charset="0"/>
              <a:buChar char="•"/>
            </a:pPr>
            <a:r>
              <a:rPr lang="en-US" sz="1400" dirty="0" smtClean="0">
                <a:solidFill>
                  <a:srgbClr val="000000"/>
                </a:solidFill>
              </a:rPr>
              <a:t>while </a:t>
            </a:r>
            <a:r>
              <a:rPr lang="en-US" sz="1400" dirty="0">
                <a:solidFill>
                  <a:srgbClr val="000000"/>
                </a:solidFill>
              </a:rPr>
              <a:t>another data structure really good for another kind </a:t>
            </a:r>
            <a:r>
              <a:rPr lang="en-US" sz="1400" dirty="0" smtClean="0">
                <a:solidFill>
                  <a:srgbClr val="000000"/>
                </a:solidFill>
              </a:rPr>
              <a:t>of requirement.</a:t>
            </a:r>
            <a:r>
              <a:rPr lang="en-US" sz="1400" dirty="0">
                <a:solidFill>
                  <a:srgbClr val="000000"/>
                </a:solidFill>
              </a:rPr>
              <a:t/>
            </a:r>
            <a:br>
              <a:rPr lang="en-US" sz="1400" dirty="0">
                <a:solidFill>
                  <a:srgbClr val="000000"/>
                </a:solidFill>
              </a:rPr>
            </a:br>
            <a:endParaRPr lang="en-US" sz="1400" dirty="0">
              <a:solidFill>
                <a:srgbClr val="000000"/>
              </a:solidFill>
            </a:endParaRPr>
          </a:p>
          <a:p>
            <a:pPr marL="285750" indent="-285750">
              <a:buFont typeface="Arial" charset="0"/>
              <a:buChar char="•"/>
            </a:pPr>
            <a:r>
              <a:rPr lang="en-US" sz="1400" u="sng" dirty="0">
                <a:solidFill>
                  <a:srgbClr val="000000"/>
                </a:solidFill>
              </a:rPr>
              <a:t>So, it all depends upon factor like </a:t>
            </a:r>
          </a:p>
          <a:p>
            <a:pPr marL="742950" lvl="1" indent="-285750">
              <a:buFont typeface="Arial" charset="0"/>
              <a:buChar char="•"/>
            </a:pPr>
            <a:r>
              <a:rPr lang="en-US" sz="1400" dirty="0">
                <a:solidFill>
                  <a:schemeClr val="accent5"/>
                </a:solidFill>
              </a:rPr>
              <a:t>what is the </a:t>
            </a:r>
            <a:r>
              <a:rPr lang="en-US" sz="1400" dirty="0" smtClean="0">
                <a:solidFill>
                  <a:schemeClr val="accent5"/>
                </a:solidFill>
              </a:rPr>
              <a:t>“most </a:t>
            </a:r>
            <a:r>
              <a:rPr lang="en-US" sz="1400" dirty="0">
                <a:solidFill>
                  <a:schemeClr val="accent5"/>
                </a:solidFill>
              </a:rPr>
              <a:t>frequent </a:t>
            </a:r>
            <a:r>
              <a:rPr lang="en-US" sz="1400" dirty="0" smtClean="0">
                <a:solidFill>
                  <a:schemeClr val="accent5"/>
                </a:solidFill>
              </a:rPr>
              <a:t>operation” </a:t>
            </a:r>
            <a:r>
              <a:rPr lang="en-US" sz="1400" dirty="0" smtClean="0">
                <a:solidFill>
                  <a:srgbClr val="000000"/>
                </a:solidFill>
              </a:rPr>
              <a:t>---that </a:t>
            </a:r>
            <a:r>
              <a:rPr lang="en-US" sz="1400" dirty="0">
                <a:solidFill>
                  <a:srgbClr val="000000"/>
                </a:solidFill>
              </a:rPr>
              <a:t>you want to perform with the data structure </a:t>
            </a:r>
          </a:p>
          <a:p>
            <a:pPr marL="742950" lvl="1" indent="-285750">
              <a:buFont typeface="Arial" charset="0"/>
              <a:buChar char="•"/>
            </a:pPr>
            <a:r>
              <a:rPr lang="en-US" sz="1400" dirty="0">
                <a:solidFill>
                  <a:srgbClr val="000000"/>
                </a:solidFill>
              </a:rPr>
              <a:t>or what is the </a:t>
            </a:r>
            <a:r>
              <a:rPr lang="en-US" sz="1400" dirty="0" smtClean="0">
                <a:solidFill>
                  <a:srgbClr val="000000"/>
                </a:solidFill>
              </a:rPr>
              <a:t>“size </a:t>
            </a:r>
            <a:r>
              <a:rPr lang="en-US" sz="1400" dirty="0">
                <a:solidFill>
                  <a:srgbClr val="000000"/>
                </a:solidFill>
              </a:rPr>
              <a:t>of the </a:t>
            </a:r>
            <a:r>
              <a:rPr lang="en-US" sz="1400" dirty="0" smtClean="0">
                <a:solidFill>
                  <a:srgbClr val="000000"/>
                </a:solidFill>
              </a:rPr>
              <a:t>data”</a:t>
            </a:r>
          </a:p>
          <a:p>
            <a:pPr marL="742950" lvl="1" indent="-285750">
              <a:buFont typeface="Arial" charset="0"/>
              <a:buChar char="•"/>
            </a:pPr>
            <a:r>
              <a:rPr lang="en-US" sz="1400" dirty="0" smtClean="0">
                <a:solidFill>
                  <a:srgbClr val="000000"/>
                </a:solidFill>
              </a:rPr>
              <a:t>or it might have other factors too</a:t>
            </a:r>
            <a:r>
              <a:rPr lang="en-US" sz="1400" dirty="0" smtClean="0"/>
              <a:t/>
            </a:r>
            <a:br>
              <a:rPr lang="en-US" sz="1400" dirty="0" smtClean="0"/>
            </a:br>
            <a:endParaRPr lang="en-US" sz="1400" dirty="0"/>
          </a:p>
        </p:txBody>
      </p:sp>
    </p:spTree>
    <p:extLst>
      <p:ext uri="{BB962C8B-B14F-4D97-AF65-F5344CB8AC3E}">
        <p14:creationId xmlns:p14="http://schemas.microsoft.com/office/powerpoint/2010/main" val="79426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465" y="486844"/>
            <a:ext cx="4439346" cy="1571388"/>
          </a:xfrm>
          <a:prstGeom prst="rect">
            <a:avLst/>
          </a:prstGeom>
        </p:spPr>
      </p:pic>
      <p:grpSp>
        <p:nvGrpSpPr>
          <p:cNvPr id="71" name="Group 70"/>
          <p:cNvGrpSpPr/>
          <p:nvPr/>
        </p:nvGrpSpPr>
        <p:grpSpPr>
          <a:xfrm>
            <a:off x="4992426" y="162994"/>
            <a:ext cx="6907328" cy="6226920"/>
            <a:chOff x="4992426" y="162994"/>
            <a:chExt cx="6907328" cy="6226920"/>
          </a:xfrm>
        </p:grpSpPr>
        <p:grpSp>
          <p:nvGrpSpPr>
            <p:cNvPr id="63" name="Group 62"/>
            <p:cNvGrpSpPr/>
            <p:nvPr/>
          </p:nvGrpSpPr>
          <p:grpSpPr>
            <a:xfrm>
              <a:off x="4992426" y="162994"/>
              <a:ext cx="6907328" cy="4772797"/>
              <a:chOff x="277339" y="2257850"/>
              <a:chExt cx="6907328" cy="4772797"/>
            </a:xfrm>
          </p:grpSpPr>
          <p:grpSp>
            <p:nvGrpSpPr>
              <p:cNvPr id="61" name="Group 60"/>
              <p:cNvGrpSpPr/>
              <p:nvPr/>
            </p:nvGrpSpPr>
            <p:grpSpPr>
              <a:xfrm>
                <a:off x="277339" y="2257850"/>
                <a:ext cx="6907328" cy="4772797"/>
                <a:chOff x="277339" y="2257850"/>
                <a:chExt cx="6907328" cy="4772797"/>
              </a:xfrm>
            </p:grpSpPr>
            <p:grpSp>
              <p:nvGrpSpPr>
                <p:cNvPr id="56" name="Group 55"/>
                <p:cNvGrpSpPr/>
                <p:nvPr/>
              </p:nvGrpSpPr>
              <p:grpSpPr>
                <a:xfrm>
                  <a:off x="277339" y="2257850"/>
                  <a:ext cx="6907328" cy="4772797"/>
                  <a:chOff x="277339" y="2257850"/>
                  <a:chExt cx="6907328" cy="4772797"/>
                </a:xfrm>
              </p:grpSpPr>
              <p:sp>
                <p:nvSpPr>
                  <p:cNvPr id="15" name="TextBox 14"/>
                  <p:cNvSpPr txBox="1"/>
                  <p:nvPr/>
                </p:nvSpPr>
                <p:spPr>
                  <a:xfrm>
                    <a:off x="4694883" y="3811749"/>
                    <a:ext cx="2489784" cy="523220"/>
                  </a:xfrm>
                  <a:prstGeom prst="rect">
                    <a:avLst/>
                  </a:prstGeom>
                  <a:noFill/>
                  <a:ln>
                    <a:solidFill>
                      <a:srgbClr val="00B0F0"/>
                    </a:solidFill>
                  </a:ln>
                </p:spPr>
                <p:txBody>
                  <a:bodyPr wrap="none" rtlCol="0">
                    <a:spAutoFit/>
                  </a:bodyPr>
                  <a:lstStyle/>
                  <a:p>
                    <a:r>
                      <a:rPr lang="en-US" sz="700" dirty="0" smtClean="0">
                        <a:solidFill>
                          <a:srgbClr val="00B0F0"/>
                        </a:solidFill>
                        <a:latin typeface="Chalkduster" charset="0"/>
                        <a:ea typeface="Chalkduster" charset="0"/>
                        <a:cs typeface="Chalkduster" charset="0"/>
                      </a:rPr>
                      <a:t>4byte + 4 byte = 8 byte</a:t>
                    </a:r>
                  </a:p>
                  <a:p>
                    <a:pPr marL="171450" indent="-171450">
                      <a:buFont typeface="Arial" charset="0"/>
                      <a:buChar char="•"/>
                    </a:pPr>
                    <a:endParaRPr lang="en-US" sz="700" dirty="0" smtClean="0">
                      <a:solidFill>
                        <a:srgbClr val="00B0F0"/>
                      </a:solidFill>
                      <a:latin typeface="Chalkduster" charset="0"/>
                      <a:ea typeface="Chalkduster" charset="0"/>
                      <a:cs typeface="Chalkduster" charset="0"/>
                    </a:endParaRPr>
                  </a:p>
                  <a:p>
                    <a:pPr marL="171450" indent="-171450">
                      <a:buFont typeface="Arial" charset="0"/>
                      <a:buChar char="•"/>
                    </a:pPr>
                    <a:r>
                      <a:rPr lang="en-US" sz="700" dirty="0" smtClean="0">
                        <a:solidFill>
                          <a:srgbClr val="00B0F0"/>
                        </a:solidFill>
                        <a:latin typeface="Chalkduster" charset="0"/>
                        <a:ea typeface="Chalkduster" charset="0"/>
                        <a:cs typeface="Chalkduster" charset="0"/>
                      </a:rPr>
                      <a:t>4byte —for integer (data)</a:t>
                    </a:r>
                  </a:p>
                  <a:p>
                    <a:pPr marL="171450" indent="-171450">
                      <a:buFont typeface="Arial" charset="0"/>
                      <a:buChar char="•"/>
                    </a:pPr>
                    <a:r>
                      <a:rPr lang="en-US" sz="700" dirty="0" smtClean="0">
                        <a:solidFill>
                          <a:srgbClr val="00B0F0"/>
                        </a:solidFill>
                        <a:latin typeface="Chalkduster" charset="0"/>
                        <a:ea typeface="Chalkduster" charset="0"/>
                        <a:cs typeface="Chalkduster" charset="0"/>
                      </a:rPr>
                      <a:t>4byte –for </a:t>
                    </a:r>
                    <a:r>
                      <a:rPr lang="en-US" sz="700" dirty="0" err="1" smtClean="0">
                        <a:solidFill>
                          <a:srgbClr val="00B0F0"/>
                        </a:solidFill>
                        <a:latin typeface="Chalkduster" charset="0"/>
                        <a:ea typeface="Chalkduster" charset="0"/>
                        <a:cs typeface="Chalkduster" charset="0"/>
                      </a:rPr>
                      <a:t>nextNode</a:t>
                    </a:r>
                    <a:r>
                      <a:rPr lang="en-US" sz="700" dirty="0" smtClean="0">
                        <a:solidFill>
                          <a:srgbClr val="00B0F0"/>
                        </a:solidFill>
                        <a:latin typeface="Chalkduster" charset="0"/>
                        <a:ea typeface="Chalkduster" charset="0"/>
                        <a:cs typeface="Chalkduster" charset="0"/>
                      </a:rPr>
                      <a:t> (address is integer)</a:t>
                    </a:r>
                    <a:endParaRPr lang="en-US" sz="700" dirty="0">
                      <a:solidFill>
                        <a:srgbClr val="00B0F0"/>
                      </a:solidFill>
                      <a:latin typeface="Chalkduster" charset="0"/>
                      <a:ea typeface="Chalkduster" charset="0"/>
                      <a:cs typeface="Chalkduster" charset="0"/>
                    </a:endParaRPr>
                  </a:p>
                </p:txBody>
              </p:sp>
              <p:sp>
                <p:nvSpPr>
                  <p:cNvPr id="17" name="TextBox 16"/>
                  <p:cNvSpPr txBox="1"/>
                  <p:nvPr/>
                </p:nvSpPr>
                <p:spPr>
                  <a:xfrm>
                    <a:off x="563034" y="6238456"/>
                    <a:ext cx="4594528" cy="253916"/>
                  </a:xfrm>
                  <a:prstGeom prst="rect">
                    <a:avLst/>
                  </a:prstGeom>
                  <a:noFill/>
                </p:spPr>
                <p:txBody>
                  <a:bodyPr wrap="none" rtlCol="0">
                    <a:spAutoFit/>
                  </a:bodyPr>
                  <a:lstStyle/>
                  <a:p>
                    <a:r>
                      <a:rPr lang="en-US" sz="1050" dirty="0" smtClean="0">
                        <a:solidFill>
                          <a:schemeClr val="accent6"/>
                        </a:solidFill>
                        <a:latin typeface="Chalkduster" charset="0"/>
                        <a:ea typeface="Chalkduster" charset="0"/>
                        <a:cs typeface="Chalkduster" charset="0"/>
                      </a:rPr>
                      <a:t>If we have some ‘complex - data type’, e.g. 16 byte data</a:t>
                    </a:r>
                  </a:p>
                </p:txBody>
              </p:sp>
              <p:sp>
                <p:nvSpPr>
                  <p:cNvPr id="18" name="TextBox 17"/>
                  <p:cNvSpPr txBox="1"/>
                  <p:nvPr/>
                </p:nvSpPr>
                <p:spPr>
                  <a:xfrm>
                    <a:off x="507043" y="3340992"/>
                    <a:ext cx="1021433" cy="253916"/>
                  </a:xfrm>
                  <a:prstGeom prst="rect">
                    <a:avLst/>
                  </a:prstGeom>
                  <a:noFill/>
                </p:spPr>
                <p:txBody>
                  <a:bodyPr wrap="none" rtlCol="0">
                    <a:spAutoFit/>
                  </a:bodyPr>
                  <a:lstStyle/>
                  <a:p>
                    <a:r>
                      <a:rPr lang="en-US" sz="1050" dirty="0">
                        <a:solidFill>
                          <a:srgbClr val="7030A0"/>
                        </a:solidFill>
                        <a:latin typeface="Chalkduster" charset="0"/>
                        <a:ea typeface="Chalkduster" charset="0"/>
                        <a:cs typeface="Chalkduster" charset="0"/>
                      </a:rPr>
                      <a:t>3</a:t>
                    </a:r>
                    <a:r>
                      <a:rPr lang="en-US" sz="1050" dirty="0" smtClean="0">
                        <a:solidFill>
                          <a:srgbClr val="7030A0"/>
                        </a:solidFill>
                        <a:latin typeface="Chalkduster" charset="0"/>
                        <a:ea typeface="Chalkduster" charset="0"/>
                        <a:cs typeface="Chalkduster" charset="0"/>
                      </a:rPr>
                      <a:t> elements</a:t>
                    </a:r>
                  </a:p>
                </p:txBody>
              </p:sp>
              <p:cxnSp>
                <p:nvCxnSpPr>
                  <p:cNvPr id="29" name="Straight Connector 28"/>
                  <p:cNvCxnSpPr/>
                  <p:nvPr/>
                </p:nvCxnSpPr>
                <p:spPr>
                  <a:xfrm flipV="1">
                    <a:off x="507044" y="4546902"/>
                    <a:ext cx="6214389" cy="3824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2" name="Straight Connector 31"/>
                  <p:cNvCxnSpPr/>
                  <p:nvPr/>
                </p:nvCxnSpPr>
                <p:spPr>
                  <a:xfrm flipV="1">
                    <a:off x="507043" y="5894083"/>
                    <a:ext cx="6214389" cy="38242"/>
                  </a:xfrm>
                  <a:prstGeom prst="line">
                    <a:avLst/>
                  </a:prstGeom>
                  <a:ln/>
                </p:spPr>
                <p:style>
                  <a:lnRef idx="1">
                    <a:schemeClr val="accent3"/>
                  </a:lnRef>
                  <a:fillRef idx="0">
                    <a:schemeClr val="accent3"/>
                  </a:fillRef>
                  <a:effectRef idx="0">
                    <a:schemeClr val="accent3"/>
                  </a:effectRef>
                  <a:fontRef idx="minor">
                    <a:schemeClr val="tx1"/>
                  </a:fontRef>
                </p:style>
              </p:cxnSp>
              <p:grpSp>
                <p:nvGrpSpPr>
                  <p:cNvPr id="45" name="Group 44"/>
                  <p:cNvGrpSpPr/>
                  <p:nvPr/>
                </p:nvGrpSpPr>
                <p:grpSpPr>
                  <a:xfrm>
                    <a:off x="1844004" y="3078249"/>
                    <a:ext cx="1818836" cy="952408"/>
                    <a:chOff x="7022392" y="597753"/>
                    <a:chExt cx="1818836" cy="952408"/>
                  </a:xfrm>
                </p:grpSpPr>
                <p:sp>
                  <p:nvSpPr>
                    <p:cNvPr id="34" name="TextBox 33"/>
                    <p:cNvSpPr txBox="1"/>
                    <p:nvPr/>
                  </p:nvSpPr>
                  <p:spPr>
                    <a:xfrm>
                      <a:off x="7385380" y="1296245"/>
                      <a:ext cx="1455848" cy="253916"/>
                    </a:xfrm>
                    <a:prstGeom prst="rect">
                      <a:avLst/>
                    </a:prstGeom>
                    <a:noFill/>
                  </p:spPr>
                  <p:txBody>
                    <a:bodyPr wrap="none" rtlCol="0">
                      <a:spAutoFit/>
                    </a:bodyPr>
                    <a:lstStyle/>
                    <a:p>
                      <a:r>
                        <a:rPr lang="en-US" sz="1050" dirty="0" smtClean="0">
                          <a:solidFill>
                            <a:schemeClr val="accent2"/>
                          </a:solidFill>
                          <a:latin typeface="Chalkduster" charset="0"/>
                          <a:ea typeface="Chalkduster" charset="0"/>
                          <a:cs typeface="Chalkduster" charset="0"/>
                        </a:rPr>
                        <a:t>4 x 7 = 28 bytes</a:t>
                      </a:r>
                    </a:p>
                  </p:txBody>
                </p:sp>
                <p:pic>
                  <p:nvPicPr>
                    <p:cNvPr id="36" name="Picture 35"/>
                    <p:cNvPicPr>
                      <a:picLocks noChangeAspect="1"/>
                    </p:cNvPicPr>
                    <p:nvPr/>
                  </p:nvPicPr>
                  <p:blipFill>
                    <a:blip r:embed="rId3"/>
                    <a:stretch>
                      <a:fillRect/>
                    </a:stretch>
                  </p:blipFill>
                  <p:spPr>
                    <a:xfrm>
                      <a:off x="7022392" y="597753"/>
                      <a:ext cx="1714500" cy="685800"/>
                    </a:xfrm>
                    <a:prstGeom prst="rect">
                      <a:avLst/>
                    </a:prstGeom>
                  </p:spPr>
                </p:pic>
              </p:grpSp>
              <p:grpSp>
                <p:nvGrpSpPr>
                  <p:cNvPr id="46" name="Group 45"/>
                  <p:cNvGrpSpPr/>
                  <p:nvPr/>
                </p:nvGrpSpPr>
                <p:grpSpPr>
                  <a:xfrm>
                    <a:off x="1828378" y="4759925"/>
                    <a:ext cx="1790136" cy="911833"/>
                    <a:chOff x="7142621" y="2293482"/>
                    <a:chExt cx="1790136" cy="911833"/>
                  </a:xfrm>
                </p:grpSpPr>
                <p:pic>
                  <p:nvPicPr>
                    <p:cNvPr id="37" name="Picture 36"/>
                    <p:cNvPicPr>
                      <a:picLocks noChangeAspect="1"/>
                    </p:cNvPicPr>
                    <p:nvPr/>
                  </p:nvPicPr>
                  <p:blipFill>
                    <a:blip r:embed="rId4"/>
                    <a:stretch>
                      <a:fillRect/>
                    </a:stretch>
                  </p:blipFill>
                  <p:spPr>
                    <a:xfrm>
                      <a:off x="7142621" y="2293482"/>
                      <a:ext cx="1638300" cy="609600"/>
                    </a:xfrm>
                    <a:prstGeom prst="rect">
                      <a:avLst/>
                    </a:prstGeom>
                  </p:spPr>
                </p:pic>
                <p:sp>
                  <p:nvSpPr>
                    <p:cNvPr id="38" name="TextBox 37"/>
                    <p:cNvSpPr txBox="1"/>
                    <p:nvPr/>
                  </p:nvSpPr>
                  <p:spPr>
                    <a:xfrm>
                      <a:off x="7476909" y="2951399"/>
                      <a:ext cx="1455848" cy="253916"/>
                    </a:xfrm>
                    <a:prstGeom prst="rect">
                      <a:avLst/>
                    </a:prstGeom>
                    <a:noFill/>
                  </p:spPr>
                  <p:txBody>
                    <a:bodyPr wrap="none" rtlCol="0">
                      <a:spAutoFit/>
                    </a:bodyPr>
                    <a:lstStyle/>
                    <a:p>
                      <a:r>
                        <a:rPr lang="en-US" sz="1050" dirty="0" smtClean="0">
                          <a:solidFill>
                            <a:schemeClr val="accent2"/>
                          </a:solidFill>
                          <a:latin typeface="Chalkduster" charset="0"/>
                          <a:ea typeface="Chalkduster" charset="0"/>
                          <a:cs typeface="Chalkduster" charset="0"/>
                        </a:rPr>
                        <a:t>4 x 7 = 28 bytes</a:t>
                      </a:r>
                    </a:p>
                  </p:txBody>
                </p:sp>
              </p:grpSp>
              <p:grpSp>
                <p:nvGrpSpPr>
                  <p:cNvPr id="47" name="Group 46"/>
                  <p:cNvGrpSpPr/>
                  <p:nvPr/>
                </p:nvGrpSpPr>
                <p:grpSpPr>
                  <a:xfrm>
                    <a:off x="3791731" y="3032516"/>
                    <a:ext cx="2438400" cy="713859"/>
                    <a:chOff x="6949387" y="3315754"/>
                    <a:chExt cx="2438400" cy="713859"/>
                  </a:xfrm>
                </p:grpSpPr>
                <p:sp>
                  <p:nvSpPr>
                    <p:cNvPr id="35" name="TextBox 34"/>
                    <p:cNvSpPr txBox="1"/>
                    <p:nvPr/>
                  </p:nvSpPr>
                  <p:spPr>
                    <a:xfrm>
                      <a:off x="7434251" y="3775697"/>
                      <a:ext cx="1468672" cy="253916"/>
                    </a:xfrm>
                    <a:prstGeom prst="rect">
                      <a:avLst/>
                    </a:prstGeom>
                    <a:noFill/>
                  </p:spPr>
                  <p:txBody>
                    <a:bodyPr wrap="none" rtlCol="0">
                      <a:spAutoFit/>
                    </a:bodyPr>
                    <a:lstStyle/>
                    <a:p>
                      <a:r>
                        <a:rPr lang="en-US" sz="1050" dirty="0">
                          <a:solidFill>
                            <a:srgbClr val="00B0F0"/>
                          </a:solidFill>
                          <a:latin typeface="Chalkduster" charset="0"/>
                          <a:ea typeface="Chalkduster" charset="0"/>
                          <a:cs typeface="Chalkduster" charset="0"/>
                        </a:rPr>
                        <a:t>8</a:t>
                      </a:r>
                      <a:r>
                        <a:rPr lang="en-US" sz="1050" dirty="0" smtClean="0">
                          <a:solidFill>
                            <a:srgbClr val="00B0F0"/>
                          </a:solidFill>
                          <a:latin typeface="Chalkduster" charset="0"/>
                          <a:ea typeface="Chalkduster" charset="0"/>
                          <a:cs typeface="Chalkduster" charset="0"/>
                        </a:rPr>
                        <a:t> x 3 = 24 bytes</a:t>
                      </a:r>
                    </a:p>
                  </p:txBody>
                </p:sp>
                <p:pic>
                  <p:nvPicPr>
                    <p:cNvPr id="39" name="Picture 38"/>
                    <p:cNvPicPr>
                      <a:picLocks noChangeAspect="1"/>
                    </p:cNvPicPr>
                    <p:nvPr/>
                  </p:nvPicPr>
                  <p:blipFill>
                    <a:blip r:embed="rId5"/>
                    <a:stretch>
                      <a:fillRect/>
                    </a:stretch>
                  </p:blipFill>
                  <p:spPr>
                    <a:xfrm>
                      <a:off x="6949387" y="3315754"/>
                      <a:ext cx="2438400" cy="482600"/>
                    </a:xfrm>
                    <a:prstGeom prst="rect">
                      <a:avLst/>
                    </a:prstGeom>
                  </p:spPr>
                </p:pic>
              </p:grpSp>
              <p:grpSp>
                <p:nvGrpSpPr>
                  <p:cNvPr id="48" name="Group 47"/>
                  <p:cNvGrpSpPr/>
                  <p:nvPr/>
                </p:nvGrpSpPr>
                <p:grpSpPr>
                  <a:xfrm>
                    <a:off x="3754212" y="4723193"/>
                    <a:ext cx="2806700" cy="905652"/>
                    <a:chOff x="7142621" y="5509941"/>
                    <a:chExt cx="2806700" cy="905652"/>
                  </a:xfrm>
                </p:grpSpPr>
                <p:pic>
                  <p:nvPicPr>
                    <p:cNvPr id="40" name="Picture 39"/>
                    <p:cNvPicPr>
                      <a:picLocks noChangeAspect="1"/>
                    </p:cNvPicPr>
                    <p:nvPr/>
                  </p:nvPicPr>
                  <p:blipFill>
                    <a:blip r:embed="rId6"/>
                    <a:stretch>
                      <a:fillRect/>
                    </a:stretch>
                  </p:blipFill>
                  <p:spPr>
                    <a:xfrm>
                      <a:off x="7142621" y="5509941"/>
                      <a:ext cx="2806700" cy="685800"/>
                    </a:xfrm>
                    <a:prstGeom prst="rect">
                      <a:avLst/>
                    </a:prstGeom>
                  </p:spPr>
                </p:pic>
                <p:sp>
                  <p:nvSpPr>
                    <p:cNvPr id="41" name="TextBox 40"/>
                    <p:cNvSpPr txBox="1"/>
                    <p:nvPr/>
                  </p:nvSpPr>
                  <p:spPr>
                    <a:xfrm>
                      <a:off x="7503942" y="6161677"/>
                      <a:ext cx="1468672" cy="253916"/>
                    </a:xfrm>
                    <a:prstGeom prst="rect">
                      <a:avLst/>
                    </a:prstGeom>
                    <a:noFill/>
                  </p:spPr>
                  <p:txBody>
                    <a:bodyPr wrap="none" rtlCol="0">
                      <a:spAutoFit/>
                    </a:bodyPr>
                    <a:lstStyle/>
                    <a:p>
                      <a:r>
                        <a:rPr lang="en-US" sz="1050" dirty="0">
                          <a:solidFill>
                            <a:srgbClr val="00B0F0"/>
                          </a:solidFill>
                          <a:latin typeface="Chalkduster" charset="0"/>
                          <a:ea typeface="Chalkduster" charset="0"/>
                          <a:cs typeface="Chalkduster" charset="0"/>
                        </a:rPr>
                        <a:t>8</a:t>
                      </a:r>
                      <a:r>
                        <a:rPr lang="en-US" sz="1050" dirty="0" smtClean="0">
                          <a:solidFill>
                            <a:srgbClr val="00B0F0"/>
                          </a:solidFill>
                          <a:latin typeface="Chalkduster" charset="0"/>
                          <a:ea typeface="Chalkduster" charset="0"/>
                          <a:cs typeface="Chalkduster" charset="0"/>
                        </a:rPr>
                        <a:t> x 4 = 32 bytes</a:t>
                      </a:r>
                    </a:p>
                  </p:txBody>
                </p:sp>
              </p:grpSp>
              <p:pic>
                <p:nvPicPr>
                  <p:cNvPr id="42" name="Picture 41"/>
                  <p:cNvPicPr>
                    <a:picLocks noChangeAspect="1"/>
                  </p:cNvPicPr>
                  <p:nvPr/>
                </p:nvPicPr>
                <p:blipFill>
                  <a:blip r:embed="rId7"/>
                  <a:stretch>
                    <a:fillRect/>
                  </a:stretch>
                </p:blipFill>
                <p:spPr>
                  <a:xfrm>
                    <a:off x="3650879" y="2271138"/>
                    <a:ext cx="2286000" cy="723900"/>
                  </a:xfrm>
                  <a:prstGeom prst="rect">
                    <a:avLst/>
                  </a:prstGeom>
                </p:spPr>
              </p:pic>
              <p:pic>
                <p:nvPicPr>
                  <p:cNvPr id="43" name="Picture 42"/>
                  <p:cNvPicPr>
                    <a:picLocks noChangeAspect="1"/>
                  </p:cNvPicPr>
                  <p:nvPr/>
                </p:nvPicPr>
                <p:blipFill>
                  <a:blip r:embed="rId8"/>
                  <a:stretch>
                    <a:fillRect/>
                  </a:stretch>
                </p:blipFill>
                <p:spPr>
                  <a:xfrm>
                    <a:off x="1932359" y="2343260"/>
                    <a:ext cx="1574800" cy="368300"/>
                  </a:xfrm>
                  <a:prstGeom prst="rect">
                    <a:avLst/>
                  </a:prstGeom>
                </p:spPr>
              </p:pic>
              <p:pic>
                <p:nvPicPr>
                  <p:cNvPr id="44" name="Picture 43"/>
                  <p:cNvPicPr>
                    <a:picLocks noChangeAspect="1"/>
                  </p:cNvPicPr>
                  <p:nvPr/>
                </p:nvPicPr>
                <p:blipFill>
                  <a:blip r:embed="rId9"/>
                  <a:stretch>
                    <a:fillRect/>
                  </a:stretch>
                </p:blipFill>
                <p:spPr>
                  <a:xfrm>
                    <a:off x="277339" y="2257850"/>
                    <a:ext cx="1511300" cy="647700"/>
                  </a:xfrm>
                  <a:prstGeom prst="rect">
                    <a:avLst/>
                  </a:prstGeom>
                </p:spPr>
              </p:pic>
              <p:sp>
                <p:nvSpPr>
                  <p:cNvPr id="49" name="TextBox 48"/>
                  <p:cNvSpPr txBox="1"/>
                  <p:nvPr/>
                </p:nvSpPr>
                <p:spPr>
                  <a:xfrm>
                    <a:off x="558357" y="5076771"/>
                    <a:ext cx="1051891" cy="253916"/>
                  </a:xfrm>
                  <a:prstGeom prst="rect">
                    <a:avLst/>
                  </a:prstGeom>
                  <a:noFill/>
                </p:spPr>
                <p:txBody>
                  <a:bodyPr wrap="none" rtlCol="0">
                    <a:spAutoFit/>
                  </a:bodyPr>
                  <a:lstStyle/>
                  <a:p>
                    <a:r>
                      <a:rPr lang="en-US" sz="1050" dirty="0" smtClean="0">
                        <a:solidFill>
                          <a:srgbClr val="7030A0"/>
                        </a:solidFill>
                        <a:latin typeface="Chalkduster" charset="0"/>
                        <a:ea typeface="Chalkduster" charset="0"/>
                        <a:cs typeface="Chalkduster" charset="0"/>
                      </a:rPr>
                      <a:t>4 elements</a:t>
                    </a:r>
                  </a:p>
                </p:txBody>
              </p:sp>
              <p:sp>
                <p:nvSpPr>
                  <p:cNvPr id="50" name="TextBox 49"/>
                  <p:cNvSpPr txBox="1"/>
                  <p:nvPr/>
                </p:nvSpPr>
                <p:spPr>
                  <a:xfrm>
                    <a:off x="1907145" y="6711191"/>
                    <a:ext cx="1560042" cy="253916"/>
                  </a:xfrm>
                  <a:prstGeom prst="rect">
                    <a:avLst/>
                  </a:prstGeom>
                  <a:noFill/>
                </p:spPr>
                <p:txBody>
                  <a:bodyPr wrap="none" rtlCol="0">
                    <a:spAutoFit/>
                  </a:bodyPr>
                  <a:lstStyle/>
                  <a:p>
                    <a:r>
                      <a:rPr lang="en-US" sz="1050" dirty="0" smtClean="0">
                        <a:solidFill>
                          <a:schemeClr val="accent2"/>
                        </a:solidFill>
                        <a:latin typeface="Chalkduster" charset="0"/>
                        <a:ea typeface="Chalkduster" charset="0"/>
                        <a:cs typeface="Chalkduster" charset="0"/>
                      </a:rPr>
                      <a:t>16 x 7 = 112 bytes</a:t>
                    </a:r>
                  </a:p>
                </p:txBody>
              </p:sp>
              <p:pic>
                <p:nvPicPr>
                  <p:cNvPr id="54" name="Picture 53"/>
                  <p:cNvPicPr>
                    <a:picLocks noChangeAspect="1"/>
                  </p:cNvPicPr>
                  <p:nvPr/>
                </p:nvPicPr>
                <p:blipFill>
                  <a:blip r:embed="rId10"/>
                  <a:stretch>
                    <a:fillRect/>
                  </a:stretch>
                </p:blipFill>
                <p:spPr>
                  <a:xfrm>
                    <a:off x="5105647" y="6119516"/>
                    <a:ext cx="1662463" cy="506740"/>
                  </a:xfrm>
                  <a:prstGeom prst="rect">
                    <a:avLst/>
                  </a:prstGeom>
                </p:spPr>
              </p:pic>
              <p:sp>
                <p:nvSpPr>
                  <p:cNvPr id="55" name="TextBox 54"/>
                  <p:cNvSpPr txBox="1"/>
                  <p:nvPr/>
                </p:nvSpPr>
                <p:spPr>
                  <a:xfrm>
                    <a:off x="4069046" y="6776731"/>
                    <a:ext cx="1561646" cy="253916"/>
                  </a:xfrm>
                  <a:prstGeom prst="rect">
                    <a:avLst/>
                  </a:prstGeom>
                  <a:noFill/>
                </p:spPr>
                <p:txBody>
                  <a:bodyPr wrap="none" rtlCol="0">
                    <a:spAutoFit/>
                  </a:bodyPr>
                  <a:lstStyle/>
                  <a:p>
                    <a:r>
                      <a:rPr lang="en-US" sz="1050" dirty="0" smtClean="0">
                        <a:solidFill>
                          <a:srgbClr val="00B0F0"/>
                        </a:solidFill>
                        <a:latin typeface="Chalkduster" charset="0"/>
                        <a:ea typeface="Chalkduster" charset="0"/>
                        <a:cs typeface="Chalkduster" charset="0"/>
                      </a:rPr>
                      <a:t>20 x 4 </a:t>
                    </a:r>
                    <a:r>
                      <a:rPr lang="en-US" sz="1050" smtClean="0">
                        <a:solidFill>
                          <a:srgbClr val="00B0F0"/>
                        </a:solidFill>
                        <a:latin typeface="Chalkduster" charset="0"/>
                        <a:ea typeface="Chalkduster" charset="0"/>
                        <a:cs typeface="Chalkduster" charset="0"/>
                      </a:rPr>
                      <a:t>= 80 bytes</a:t>
                    </a:r>
                    <a:endParaRPr lang="en-US" sz="1050" dirty="0" smtClean="0">
                      <a:solidFill>
                        <a:srgbClr val="00B0F0"/>
                      </a:solidFill>
                      <a:latin typeface="Chalkduster" charset="0"/>
                      <a:ea typeface="Chalkduster" charset="0"/>
                      <a:cs typeface="Chalkduster" charset="0"/>
                    </a:endParaRPr>
                  </a:p>
                </p:txBody>
              </p:sp>
            </p:grpSp>
            <p:sp>
              <p:nvSpPr>
                <p:cNvPr id="60" name="TextBox 59"/>
                <p:cNvSpPr txBox="1"/>
                <p:nvPr/>
              </p:nvSpPr>
              <p:spPr>
                <a:xfrm>
                  <a:off x="563033" y="6624861"/>
                  <a:ext cx="1051891" cy="253916"/>
                </a:xfrm>
                <a:prstGeom prst="rect">
                  <a:avLst/>
                </a:prstGeom>
                <a:noFill/>
              </p:spPr>
              <p:txBody>
                <a:bodyPr wrap="none" rtlCol="0">
                  <a:spAutoFit/>
                </a:bodyPr>
                <a:lstStyle/>
                <a:p>
                  <a:r>
                    <a:rPr lang="en-US" sz="1050" dirty="0" smtClean="0">
                      <a:solidFill>
                        <a:srgbClr val="7030A0"/>
                      </a:solidFill>
                      <a:latin typeface="Chalkduster" charset="0"/>
                      <a:ea typeface="Chalkduster" charset="0"/>
                      <a:cs typeface="Chalkduster" charset="0"/>
                    </a:rPr>
                    <a:t>4 elements</a:t>
                  </a:r>
                </a:p>
              </p:txBody>
            </p:sp>
          </p:grpSp>
          <p:grpSp>
            <p:nvGrpSpPr>
              <p:cNvPr id="62" name="Group 61"/>
              <p:cNvGrpSpPr/>
              <p:nvPr/>
            </p:nvGrpSpPr>
            <p:grpSpPr>
              <a:xfrm>
                <a:off x="5581374" y="3477253"/>
                <a:ext cx="505661" cy="3529774"/>
                <a:chOff x="5581374" y="3477253"/>
                <a:chExt cx="505661" cy="3529774"/>
              </a:xfrm>
            </p:grpSpPr>
            <p:sp>
              <p:nvSpPr>
                <p:cNvPr id="58" name="Smiley Face 57"/>
                <p:cNvSpPr/>
                <p:nvPr/>
              </p:nvSpPr>
              <p:spPr>
                <a:xfrm>
                  <a:off x="5581374" y="5445141"/>
                  <a:ext cx="299481" cy="295935"/>
                </a:xfrm>
                <a:prstGeom prst="smileyFace">
                  <a:avLst>
                    <a:gd name="adj" fmla="val -465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9" name="Smiley Face 58"/>
                <p:cNvSpPr/>
                <p:nvPr/>
              </p:nvSpPr>
              <p:spPr>
                <a:xfrm>
                  <a:off x="5774636" y="6705469"/>
                  <a:ext cx="312399" cy="301558"/>
                </a:xfrm>
                <a:prstGeom prst="smileyFac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7" name="Smiley Face 56"/>
                <p:cNvSpPr/>
                <p:nvPr/>
              </p:nvSpPr>
              <p:spPr>
                <a:xfrm>
                  <a:off x="5749090" y="3477253"/>
                  <a:ext cx="229404" cy="233453"/>
                </a:xfrm>
                <a:prstGeom prst="smileyFac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sp>
          <p:nvSpPr>
            <p:cNvPr id="64" name="Rectangle 63"/>
            <p:cNvSpPr/>
            <p:nvPr/>
          </p:nvSpPr>
          <p:spPr>
            <a:xfrm>
              <a:off x="5073752" y="5444455"/>
              <a:ext cx="5469623" cy="230832"/>
            </a:xfrm>
            <a:prstGeom prst="rect">
              <a:avLst/>
            </a:prstGeom>
          </p:spPr>
          <p:txBody>
            <a:bodyPr wrap="square">
              <a:spAutoFit/>
            </a:bodyPr>
            <a:lstStyle/>
            <a:p>
              <a:pPr marL="285750" indent="-285750">
                <a:buFont typeface="Arial" charset="0"/>
                <a:buChar char="•"/>
              </a:pPr>
              <a:r>
                <a:rPr lang="en-US" sz="900" dirty="0">
                  <a:solidFill>
                    <a:schemeClr val="accent6"/>
                  </a:solidFill>
                  <a:latin typeface="Chalkduster" charset="0"/>
                  <a:ea typeface="Chalkduster" charset="0"/>
                  <a:cs typeface="Chalkduster" charset="0"/>
                </a:rPr>
                <a:t>sometimes when we may want to create a really really large array, </a:t>
              </a:r>
            </a:p>
          </p:txBody>
        </p:sp>
        <p:sp>
          <p:nvSpPr>
            <p:cNvPr id="66" name="Rectangle 65"/>
            <p:cNvSpPr/>
            <p:nvPr/>
          </p:nvSpPr>
          <p:spPr>
            <a:xfrm>
              <a:off x="9380365" y="5884938"/>
              <a:ext cx="2419133" cy="369332"/>
            </a:xfrm>
            <a:prstGeom prst="rect">
              <a:avLst/>
            </a:prstGeom>
          </p:spPr>
          <p:txBody>
            <a:bodyPr wrap="square">
              <a:spAutoFit/>
            </a:bodyPr>
            <a:lstStyle/>
            <a:p>
              <a:pPr marL="285750" indent="-285750">
                <a:buFont typeface="Arial" charset="0"/>
                <a:buChar char="•"/>
              </a:pPr>
              <a:r>
                <a:rPr lang="en-US" sz="900" dirty="0" smtClean="0">
                  <a:solidFill>
                    <a:schemeClr val="accent6"/>
                  </a:solidFill>
                  <a:latin typeface="Chalkduster" charset="0"/>
                  <a:ea typeface="Chalkduster" charset="0"/>
                  <a:cs typeface="Chalkduster" charset="0"/>
                </a:rPr>
                <a:t>memory </a:t>
              </a:r>
              <a:r>
                <a:rPr lang="en-US" sz="900" dirty="0">
                  <a:solidFill>
                    <a:schemeClr val="accent6"/>
                  </a:solidFill>
                  <a:latin typeface="Chalkduster" charset="0"/>
                  <a:ea typeface="Chalkduster" charset="0"/>
                  <a:cs typeface="Chalkduster" charset="0"/>
                </a:rPr>
                <a:t>may be available as multiple small blocks</a:t>
              </a:r>
            </a:p>
          </p:txBody>
        </p:sp>
        <p:sp>
          <p:nvSpPr>
            <p:cNvPr id="67" name="Rectangle 66"/>
            <p:cNvSpPr/>
            <p:nvPr/>
          </p:nvSpPr>
          <p:spPr>
            <a:xfrm>
              <a:off x="6203074" y="5876951"/>
              <a:ext cx="2426534" cy="369332"/>
            </a:xfrm>
            <a:prstGeom prst="rect">
              <a:avLst/>
            </a:prstGeom>
          </p:spPr>
          <p:txBody>
            <a:bodyPr wrap="square">
              <a:spAutoFit/>
            </a:bodyPr>
            <a:lstStyle/>
            <a:p>
              <a:pPr marL="285750" indent="-285750">
                <a:buFont typeface="Arial" charset="0"/>
                <a:buChar char="•"/>
              </a:pPr>
              <a:r>
                <a:rPr lang="en-US" sz="900" dirty="0">
                  <a:solidFill>
                    <a:schemeClr val="accent6"/>
                  </a:solidFill>
                  <a:latin typeface="Chalkduster" charset="0"/>
                  <a:ea typeface="Chalkduster" charset="0"/>
                  <a:cs typeface="Chalkduster" charset="0"/>
                </a:rPr>
                <a:t>memory may not be available as one large block</a:t>
              </a:r>
            </a:p>
          </p:txBody>
        </p:sp>
        <p:cxnSp>
          <p:nvCxnSpPr>
            <p:cNvPr id="68" name="Straight Connector 67"/>
            <p:cNvCxnSpPr/>
            <p:nvPr/>
          </p:nvCxnSpPr>
          <p:spPr>
            <a:xfrm flipV="1">
              <a:off x="5182377" y="5181908"/>
              <a:ext cx="6214389" cy="3824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0" name="Straight Connector 69"/>
            <p:cNvCxnSpPr/>
            <p:nvPr/>
          </p:nvCxnSpPr>
          <p:spPr>
            <a:xfrm>
              <a:off x="8329324" y="348343"/>
              <a:ext cx="501296" cy="6041571"/>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pic>
        <p:nvPicPr>
          <p:cNvPr id="72" name="Picture 71"/>
          <p:cNvPicPr>
            <a:picLocks noChangeAspect="1"/>
          </p:cNvPicPr>
          <p:nvPr/>
        </p:nvPicPr>
        <p:blipFill>
          <a:blip r:embed="rId11"/>
          <a:stretch>
            <a:fillRect/>
          </a:stretch>
        </p:blipFill>
        <p:spPr>
          <a:xfrm>
            <a:off x="288866" y="2691599"/>
            <a:ext cx="4503240" cy="1516689"/>
          </a:xfrm>
          <a:prstGeom prst="rect">
            <a:avLst/>
          </a:prstGeom>
        </p:spPr>
      </p:pic>
      <p:pic>
        <p:nvPicPr>
          <p:cNvPr id="73" name="Picture 72"/>
          <p:cNvPicPr>
            <a:picLocks noChangeAspect="1"/>
          </p:cNvPicPr>
          <p:nvPr/>
        </p:nvPicPr>
        <p:blipFill>
          <a:blip r:embed="rId12"/>
          <a:stretch>
            <a:fillRect/>
          </a:stretch>
        </p:blipFill>
        <p:spPr>
          <a:xfrm>
            <a:off x="252609" y="5095513"/>
            <a:ext cx="4430486" cy="464358"/>
          </a:xfrm>
          <a:prstGeom prst="rect">
            <a:avLst/>
          </a:prstGeom>
        </p:spPr>
      </p:pic>
      <p:sp>
        <p:nvSpPr>
          <p:cNvPr id="74" name="TextBox 73"/>
          <p:cNvSpPr txBox="1"/>
          <p:nvPr/>
        </p:nvSpPr>
        <p:spPr>
          <a:xfrm>
            <a:off x="247561" y="2387631"/>
            <a:ext cx="720069" cy="307777"/>
          </a:xfrm>
          <a:prstGeom prst="rect">
            <a:avLst/>
          </a:prstGeom>
          <a:noFill/>
        </p:spPr>
        <p:txBody>
          <a:bodyPr wrap="none" rtlCol="0">
            <a:spAutoFit/>
          </a:bodyPr>
          <a:lstStyle/>
          <a:p>
            <a:r>
              <a:rPr lang="en-US" sz="700" dirty="0" smtClean="0">
                <a:solidFill>
                  <a:srgbClr val="7030A0"/>
                </a:solidFill>
                <a:latin typeface="Chalkduster" charset="0"/>
                <a:ea typeface="Chalkduster" charset="0"/>
                <a:cs typeface="Chalkduster" charset="0"/>
              </a:rPr>
              <a:t>‘removing’</a:t>
            </a:r>
          </a:p>
          <a:p>
            <a:r>
              <a:rPr lang="en-US" sz="700" dirty="0" smtClean="0">
                <a:solidFill>
                  <a:srgbClr val="7030A0"/>
                </a:solidFill>
                <a:latin typeface="Chalkduster" charset="0"/>
                <a:ea typeface="Chalkduster" charset="0"/>
                <a:cs typeface="Chalkduster" charset="0"/>
              </a:rPr>
              <a:t>also same</a:t>
            </a:r>
          </a:p>
        </p:txBody>
      </p:sp>
    </p:spTree>
    <p:extLst>
      <p:ext uri="{BB962C8B-B14F-4D97-AF65-F5344CB8AC3E}">
        <p14:creationId xmlns:p14="http://schemas.microsoft.com/office/powerpoint/2010/main" val="174138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Stack</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9613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36288" y="1216792"/>
            <a:ext cx="9017000" cy="4064000"/>
          </a:xfrm>
          <a:prstGeom prst="rect">
            <a:avLst/>
          </a:prstGeom>
        </p:spPr>
      </p:pic>
    </p:spTree>
    <p:extLst>
      <p:ext uri="{BB962C8B-B14F-4D97-AF65-F5344CB8AC3E}">
        <p14:creationId xmlns:p14="http://schemas.microsoft.com/office/powerpoint/2010/main" val="388715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0560" y="454660"/>
            <a:ext cx="5067300" cy="2336800"/>
          </a:xfrm>
          <a:prstGeom prst="rect">
            <a:avLst/>
          </a:prstGeom>
        </p:spPr>
      </p:pic>
      <p:pic>
        <p:nvPicPr>
          <p:cNvPr id="3" name="Picture 2"/>
          <p:cNvPicPr>
            <a:picLocks noChangeAspect="1"/>
          </p:cNvPicPr>
          <p:nvPr/>
        </p:nvPicPr>
        <p:blipFill>
          <a:blip r:embed="rId3"/>
          <a:stretch>
            <a:fillRect/>
          </a:stretch>
        </p:blipFill>
        <p:spPr>
          <a:xfrm>
            <a:off x="7406360" y="1582052"/>
            <a:ext cx="4110000" cy="2609850"/>
          </a:xfrm>
          <a:prstGeom prst="rect">
            <a:avLst/>
          </a:prstGeom>
        </p:spPr>
      </p:pic>
      <p:pic>
        <p:nvPicPr>
          <p:cNvPr id="5" name="Picture 4"/>
          <p:cNvPicPr>
            <a:picLocks noChangeAspect="1"/>
          </p:cNvPicPr>
          <p:nvPr/>
        </p:nvPicPr>
        <p:blipFill rotWithShape="1">
          <a:blip r:embed="rId4"/>
          <a:srcRect r="30819"/>
          <a:stretch/>
        </p:blipFill>
        <p:spPr>
          <a:xfrm>
            <a:off x="5792841" y="368030"/>
            <a:ext cx="3409196" cy="450790"/>
          </a:xfrm>
          <a:prstGeom prst="rect">
            <a:avLst/>
          </a:prstGeom>
        </p:spPr>
      </p:pic>
      <p:sp>
        <p:nvSpPr>
          <p:cNvPr id="33" name="TextBox 32"/>
          <p:cNvSpPr txBox="1"/>
          <p:nvPr/>
        </p:nvSpPr>
        <p:spPr>
          <a:xfrm>
            <a:off x="6868115" y="2285004"/>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34" name="TextBox 33"/>
          <p:cNvSpPr txBox="1"/>
          <p:nvPr/>
        </p:nvSpPr>
        <p:spPr>
          <a:xfrm>
            <a:off x="6638886" y="2625745"/>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35" name="TextBox 34"/>
          <p:cNvSpPr txBox="1"/>
          <p:nvPr/>
        </p:nvSpPr>
        <p:spPr>
          <a:xfrm>
            <a:off x="5792841" y="2994445"/>
            <a:ext cx="1901483" cy="415498"/>
          </a:xfrm>
          <a:prstGeom prst="rect">
            <a:avLst/>
          </a:prstGeom>
          <a:noFill/>
        </p:spPr>
        <p:txBody>
          <a:bodyPr wrap="none" rtlCol="0">
            <a:spAutoFit/>
          </a:bodyPr>
          <a:lstStyle/>
          <a:p>
            <a:pPr algn="ctr"/>
            <a:r>
              <a:rPr lang="en-US" sz="1050" dirty="0" err="1" smtClean="0">
                <a:solidFill>
                  <a:schemeClr val="accent4"/>
                </a:solidFill>
                <a:latin typeface="Menlo" charset="0"/>
                <a:ea typeface="Menlo" charset="0"/>
                <a:cs typeface="Menlo" charset="0"/>
              </a:rPr>
              <a:t>getFirstItem</a:t>
            </a:r>
            <a:r>
              <a:rPr lang="en-US" sz="1050" dirty="0" smtClean="0">
                <a:solidFill>
                  <a:schemeClr val="accent4"/>
                </a:solidFill>
                <a:latin typeface="Menlo" charset="0"/>
                <a:ea typeface="Menlo" charset="0"/>
                <a:cs typeface="Menlo" charset="0"/>
              </a:rPr>
              <a:t>()</a:t>
            </a:r>
          </a:p>
          <a:p>
            <a:pPr algn="ctr"/>
            <a:r>
              <a:rPr lang="en-US" sz="1050" dirty="0" smtClean="0">
                <a:solidFill>
                  <a:schemeClr val="accent4"/>
                </a:solidFill>
                <a:latin typeface="Menlo" charset="0"/>
                <a:ea typeface="Menlo" charset="0"/>
                <a:cs typeface="Menlo" charset="0"/>
              </a:rPr>
              <a:t>(but don</a:t>
            </a:r>
            <a:r>
              <a:rPr lang="uk-UA" sz="1050" dirty="0" smtClean="0">
                <a:solidFill>
                  <a:schemeClr val="accent4"/>
                </a:solidFill>
                <a:latin typeface="Menlo" charset="0"/>
                <a:ea typeface="Menlo" charset="0"/>
                <a:cs typeface="Menlo" charset="0"/>
              </a:rPr>
              <a:t>’</a:t>
            </a:r>
            <a:r>
              <a:rPr lang="en-US" sz="1050" dirty="0" smtClean="0">
                <a:solidFill>
                  <a:schemeClr val="accent4"/>
                </a:solidFill>
                <a:latin typeface="Menlo" charset="0"/>
                <a:ea typeface="Menlo" charset="0"/>
                <a:cs typeface="Menlo" charset="0"/>
              </a:rPr>
              <a:t>t remove it)</a:t>
            </a:r>
            <a:endParaRPr lang="en-US" sz="1050" dirty="0">
              <a:solidFill>
                <a:schemeClr val="accent4"/>
              </a:solidFill>
              <a:latin typeface="Menlo" charset="0"/>
              <a:ea typeface="Menlo" charset="0"/>
              <a:cs typeface="Menlo" charset="0"/>
            </a:endParaRPr>
          </a:p>
        </p:txBody>
      </p:sp>
      <p:grpSp>
        <p:nvGrpSpPr>
          <p:cNvPr id="40" name="Group 39"/>
          <p:cNvGrpSpPr/>
          <p:nvPr/>
        </p:nvGrpSpPr>
        <p:grpSpPr>
          <a:xfrm>
            <a:off x="494817" y="3202194"/>
            <a:ext cx="6104784" cy="3193090"/>
            <a:chOff x="488779" y="3148333"/>
            <a:chExt cx="6104784" cy="3193090"/>
          </a:xfrm>
        </p:grpSpPr>
        <p:pic>
          <p:nvPicPr>
            <p:cNvPr id="4" name="Picture 3"/>
            <p:cNvPicPr>
              <a:picLocks noChangeAspect="1"/>
            </p:cNvPicPr>
            <p:nvPr/>
          </p:nvPicPr>
          <p:blipFill rotWithShape="1">
            <a:blip r:embed="rId5"/>
            <a:srcRect l="14716" t="6638" r="30738" b="16671"/>
            <a:stretch/>
          </p:blipFill>
          <p:spPr>
            <a:xfrm>
              <a:off x="2576944" y="3964907"/>
              <a:ext cx="1330037" cy="2376516"/>
            </a:xfrm>
            <a:prstGeom prst="rect">
              <a:avLst/>
            </a:prstGeom>
          </p:spPr>
        </p:pic>
        <p:sp>
          <p:nvSpPr>
            <p:cNvPr id="6" name="TextBox 5"/>
            <p:cNvSpPr txBox="1"/>
            <p:nvPr/>
          </p:nvSpPr>
          <p:spPr>
            <a:xfrm>
              <a:off x="3573077" y="5196324"/>
              <a:ext cx="3020486" cy="338554"/>
            </a:xfrm>
            <a:prstGeom prst="rect">
              <a:avLst/>
            </a:prstGeom>
            <a:noFill/>
          </p:spPr>
          <p:txBody>
            <a:bodyPr wrap="square" rtlCol="0">
              <a:spAutoFit/>
            </a:bodyPr>
            <a:lstStyle/>
            <a:p>
              <a:pPr algn="ctr"/>
              <a:r>
                <a:rPr lang="en-US" sz="800" dirty="0" smtClean="0">
                  <a:solidFill>
                    <a:schemeClr val="accent1"/>
                  </a:solidFill>
                  <a:latin typeface="Menlo" charset="0"/>
                  <a:ea typeface="Menlo" charset="0"/>
                  <a:cs typeface="Menlo" charset="0"/>
                </a:rPr>
                <a:t>We cannot directly </a:t>
              </a:r>
              <a:r>
                <a:rPr lang="en-US" sz="800" dirty="0" smtClean="0">
                  <a:solidFill>
                    <a:schemeClr val="accent6"/>
                  </a:solidFill>
                  <a:latin typeface="Menlo" charset="0"/>
                  <a:ea typeface="Menlo" charset="0"/>
                  <a:cs typeface="Menlo" charset="0"/>
                </a:rPr>
                <a:t>add</a:t>
              </a:r>
              <a:r>
                <a:rPr lang="en-US" sz="800" dirty="0" smtClean="0">
                  <a:solidFill>
                    <a:schemeClr val="accent1"/>
                  </a:solidFill>
                  <a:latin typeface="Menlo" charset="0"/>
                  <a:ea typeface="Menlo" charset="0"/>
                  <a:cs typeface="Menlo" charset="0"/>
                </a:rPr>
                <a:t> or </a:t>
              </a:r>
              <a:r>
                <a:rPr lang="en-US" sz="800" dirty="0" smtClean="0">
                  <a:solidFill>
                    <a:schemeClr val="accent2"/>
                  </a:solidFill>
                  <a:latin typeface="Menlo" charset="0"/>
                  <a:ea typeface="Menlo" charset="0"/>
                  <a:cs typeface="Menlo" charset="0"/>
                </a:rPr>
                <a:t>remove </a:t>
              </a:r>
            </a:p>
            <a:p>
              <a:pPr algn="ctr"/>
              <a:r>
                <a:rPr lang="en-US" sz="800" dirty="0" smtClean="0">
                  <a:solidFill>
                    <a:schemeClr val="accent1"/>
                  </a:solidFill>
                  <a:latin typeface="Menlo" charset="0"/>
                  <a:ea typeface="Menlo" charset="0"/>
                  <a:cs typeface="Menlo" charset="0"/>
                </a:rPr>
                <a:t>an item in </a:t>
              </a:r>
              <a:r>
                <a:rPr lang="en-US" sz="800" u="sng" dirty="0" smtClean="0">
                  <a:solidFill>
                    <a:srgbClr val="FF0000"/>
                  </a:solidFill>
                  <a:latin typeface="Menlo" charset="0"/>
                  <a:ea typeface="Menlo" charset="0"/>
                  <a:cs typeface="Menlo" charset="0"/>
                </a:rPr>
                <a:t>middle</a:t>
              </a:r>
              <a:endParaRPr lang="en-US" sz="800" u="sng" dirty="0">
                <a:solidFill>
                  <a:srgbClr val="FF0000"/>
                </a:solidFill>
                <a:latin typeface="Menlo" charset="0"/>
                <a:ea typeface="Menlo" charset="0"/>
                <a:cs typeface="Menlo" charset="0"/>
              </a:endParaRPr>
            </a:p>
          </p:txBody>
        </p:sp>
        <p:sp>
          <p:nvSpPr>
            <p:cNvPr id="23" name="Curved Down Arrow 22"/>
            <p:cNvSpPr/>
            <p:nvPr/>
          </p:nvSpPr>
          <p:spPr>
            <a:xfrm>
              <a:off x="1814426" y="3447332"/>
              <a:ext cx="1142875" cy="531091"/>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25" name="Curved Down Arrow 24"/>
            <p:cNvSpPr/>
            <p:nvPr/>
          </p:nvSpPr>
          <p:spPr>
            <a:xfrm>
              <a:off x="3204210" y="3576320"/>
              <a:ext cx="1142875" cy="531091"/>
            </a:xfrm>
            <a:prstGeom prst="curved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26" name="TextBox 25"/>
            <p:cNvSpPr txBox="1"/>
            <p:nvPr/>
          </p:nvSpPr>
          <p:spPr>
            <a:xfrm>
              <a:off x="1666074" y="3148333"/>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27" name="TextBox 26"/>
            <p:cNvSpPr txBox="1"/>
            <p:nvPr/>
          </p:nvSpPr>
          <p:spPr>
            <a:xfrm>
              <a:off x="3825574" y="3247378"/>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28" name="Notched Right Arrow 27"/>
            <p:cNvSpPr/>
            <p:nvPr/>
          </p:nvSpPr>
          <p:spPr>
            <a:xfrm rot="20965847">
              <a:off x="3577284" y="4858634"/>
              <a:ext cx="1721206" cy="205069"/>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9" name="Multiply 28"/>
            <p:cNvSpPr/>
            <p:nvPr/>
          </p:nvSpPr>
          <p:spPr>
            <a:xfrm>
              <a:off x="4341226" y="4617035"/>
              <a:ext cx="297599" cy="688265"/>
            </a:xfrm>
            <a:prstGeom prst="mathMultiply">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0" name="TextBox 29"/>
            <p:cNvSpPr txBox="1"/>
            <p:nvPr/>
          </p:nvSpPr>
          <p:spPr>
            <a:xfrm>
              <a:off x="488779" y="4107411"/>
              <a:ext cx="2177338" cy="584775"/>
            </a:xfrm>
            <a:prstGeom prst="rect">
              <a:avLst/>
            </a:prstGeom>
            <a:noFill/>
          </p:spPr>
          <p:txBody>
            <a:bodyPr wrap="square" rtlCol="0">
              <a:spAutoFit/>
            </a:bodyPr>
            <a:lstStyle/>
            <a:p>
              <a:pPr algn="ctr"/>
              <a:r>
                <a:rPr lang="en-US" sz="800" dirty="0" smtClean="0">
                  <a:solidFill>
                    <a:schemeClr val="accent6"/>
                  </a:solidFill>
                  <a:latin typeface="Menlo" charset="0"/>
                  <a:ea typeface="Menlo" charset="0"/>
                  <a:cs typeface="Menlo" charset="0"/>
                </a:rPr>
                <a:t>add()</a:t>
              </a:r>
              <a:r>
                <a:rPr lang="en-US" sz="800" dirty="0" smtClean="0">
                  <a:solidFill>
                    <a:schemeClr val="accent1"/>
                  </a:solidFill>
                  <a:latin typeface="Menlo" charset="0"/>
                  <a:ea typeface="Menlo" charset="0"/>
                  <a:cs typeface="Menlo" charset="0"/>
                </a:rPr>
                <a:t>  and  </a:t>
              </a:r>
              <a:r>
                <a:rPr lang="en-US" sz="800" dirty="0" smtClean="0">
                  <a:solidFill>
                    <a:schemeClr val="accent2"/>
                  </a:solidFill>
                  <a:latin typeface="Menlo" charset="0"/>
                  <a:ea typeface="Menlo" charset="0"/>
                  <a:cs typeface="Menlo" charset="0"/>
                </a:rPr>
                <a:t>remove()</a:t>
              </a:r>
              <a:r>
                <a:rPr lang="en-US" sz="800" dirty="0" smtClean="0">
                  <a:solidFill>
                    <a:schemeClr val="accent1"/>
                  </a:solidFill>
                  <a:latin typeface="Menlo" charset="0"/>
                  <a:ea typeface="Menlo" charset="0"/>
                  <a:cs typeface="Menlo" charset="0"/>
                </a:rPr>
                <a:t> </a:t>
              </a:r>
            </a:p>
            <a:p>
              <a:pPr algn="ctr"/>
              <a:r>
                <a:rPr lang="en-US" sz="800" dirty="0" smtClean="0">
                  <a:solidFill>
                    <a:schemeClr val="accent1"/>
                  </a:solidFill>
                  <a:latin typeface="Menlo" charset="0"/>
                  <a:ea typeface="Menlo" charset="0"/>
                  <a:cs typeface="Menlo" charset="0"/>
                </a:rPr>
                <a:t>happens at the same place</a:t>
              </a:r>
            </a:p>
            <a:p>
              <a:pPr algn="ctr"/>
              <a:endParaRPr lang="en-US" sz="800" dirty="0">
                <a:solidFill>
                  <a:schemeClr val="accent1"/>
                </a:solidFill>
                <a:latin typeface="Menlo" charset="0"/>
                <a:ea typeface="Menlo" charset="0"/>
                <a:cs typeface="Menlo" charset="0"/>
              </a:endParaRPr>
            </a:p>
            <a:p>
              <a:pPr algn="ctr"/>
              <a:r>
                <a:rPr lang="en-US" sz="800" dirty="0" smtClean="0">
                  <a:solidFill>
                    <a:schemeClr val="accent1"/>
                  </a:solidFill>
                  <a:latin typeface="Menlo" charset="0"/>
                  <a:ea typeface="Menlo" charset="0"/>
                  <a:cs typeface="Menlo" charset="0"/>
                </a:rPr>
                <a:t>That place is called </a:t>
              </a:r>
              <a:r>
                <a:rPr lang="en-US" sz="800" b="1" dirty="0" smtClean="0">
                  <a:solidFill>
                    <a:schemeClr val="accent1"/>
                  </a:solidFill>
                  <a:latin typeface="Menlo" charset="0"/>
                  <a:ea typeface="Menlo" charset="0"/>
                  <a:cs typeface="Menlo" charset="0"/>
                </a:rPr>
                <a:t>‘top’</a:t>
              </a:r>
              <a:endParaRPr lang="en-US" sz="800" b="1" dirty="0">
                <a:solidFill>
                  <a:schemeClr val="accent1"/>
                </a:solidFill>
                <a:latin typeface="Menlo" charset="0"/>
                <a:ea typeface="Menlo" charset="0"/>
                <a:cs typeface="Menlo" charset="0"/>
              </a:endParaRPr>
            </a:p>
          </p:txBody>
        </p:sp>
        <p:sp>
          <p:nvSpPr>
            <p:cNvPr id="37" name="Left Arrow 36"/>
            <p:cNvSpPr/>
            <p:nvPr/>
          </p:nvSpPr>
          <p:spPr>
            <a:xfrm rot="1770078">
              <a:off x="3432326" y="5587604"/>
              <a:ext cx="1389413" cy="14323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Multiply 37"/>
            <p:cNvSpPr/>
            <p:nvPr/>
          </p:nvSpPr>
          <p:spPr>
            <a:xfrm>
              <a:off x="4043627" y="5315086"/>
              <a:ext cx="297599" cy="688265"/>
            </a:xfrm>
            <a:prstGeom prst="mathMultiply">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052589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0704" y="936501"/>
            <a:ext cx="2475488" cy="1170911"/>
          </a:xfrm>
          <a:prstGeom prst="rect">
            <a:avLst/>
          </a:prstGeom>
        </p:spPr>
      </p:pic>
      <p:pic>
        <p:nvPicPr>
          <p:cNvPr id="3" name="Picture 2"/>
          <p:cNvPicPr>
            <a:picLocks noChangeAspect="1"/>
          </p:cNvPicPr>
          <p:nvPr/>
        </p:nvPicPr>
        <p:blipFill>
          <a:blip r:embed="rId3"/>
          <a:stretch>
            <a:fillRect/>
          </a:stretch>
        </p:blipFill>
        <p:spPr>
          <a:xfrm>
            <a:off x="649903" y="2043315"/>
            <a:ext cx="2357726" cy="1109809"/>
          </a:xfrm>
          <a:prstGeom prst="rect">
            <a:avLst/>
          </a:prstGeom>
        </p:spPr>
      </p:pic>
      <p:pic>
        <p:nvPicPr>
          <p:cNvPr id="4" name="Picture 3"/>
          <p:cNvPicPr>
            <a:picLocks noChangeAspect="1"/>
          </p:cNvPicPr>
          <p:nvPr/>
        </p:nvPicPr>
        <p:blipFill>
          <a:blip r:embed="rId4"/>
          <a:stretch>
            <a:fillRect/>
          </a:stretch>
        </p:blipFill>
        <p:spPr>
          <a:xfrm>
            <a:off x="662603" y="3104943"/>
            <a:ext cx="2527011" cy="1212319"/>
          </a:xfrm>
          <a:prstGeom prst="rect">
            <a:avLst/>
          </a:prstGeom>
        </p:spPr>
      </p:pic>
      <p:pic>
        <p:nvPicPr>
          <p:cNvPr id="5" name="Picture 4"/>
          <p:cNvPicPr>
            <a:picLocks noChangeAspect="1"/>
          </p:cNvPicPr>
          <p:nvPr/>
        </p:nvPicPr>
        <p:blipFill>
          <a:blip r:embed="rId5"/>
          <a:stretch>
            <a:fillRect/>
          </a:stretch>
        </p:blipFill>
        <p:spPr>
          <a:xfrm>
            <a:off x="662603" y="4106429"/>
            <a:ext cx="2885209" cy="1442605"/>
          </a:xfrm>
          <a:prstGeom prst="rect">
            <a:avLst/>
          </a:prstGeom>
        </p:spPr>
      </p:pic>
      <p:pic>
        <p:nvPicPr>
          <p:cNvPr id="6" name="Picture 5"/>
          <p:cNvPicPr>
            <a:picLocks noChangeAspect="1"/>
          </p:cNvPicPr>
          <p:nvPr/>
        </p:nvPicPr>
        <p:blipFill>
          <a:blip r:embed="rId6"/>
          <a:stretch>
            <a:fillRect/>
          </a:stretch>
        </p:blipFill>
        <p:spPr>
          <a:xfrm>
            <a:off x="4467027" y="649819"/>
            <a:ext cx="2743887" cy="1133953"/>
          </a:xfrm>
          <a:prstGeom prst="rect">
            <a:avLst/>
          </a:prstGeom>
        </p:spPr>
      </p:pic>
      <p:pic>
        <p:nvPicPr>
          <p:cNvPr id="7" name="Picture 6"/>
          <p:cNvPicPr>
            <a:picLocks noChangeAspect="1"/>
          </p:cNvPicPr>
          <p:nvPr/>
        </p:nvPicPr>
        <p:blipFill>
          <a:blip r:embed="rId7"/>
          <a:stretch>
            <a:fillRect/>
          </a:stretch>
        </p:blipFill>
        <p:spPr>
          <a:xfrm>
            <a:off x="4467027" y="1665860"/>
            <a:ext cx="2743887" cy="1091055"/>
          </a:xfrm>
          <a:prstGeom prst="rect">
            <a:avLst/>
          </a:prstGeom>
        </p:spPr>
      </p:pic>
      <p:pic>
        <p:nvPicPr>
          <p:cNvPr id="8" name="Picture 7"/>
          <p:cNvPicPr>
            <a:picLocks noChangeAspect="1"/>
          </p:cNvPicPr>
          <p:nvPr/>
        </p:nvPicPr>
        <p:blipFill>
          <a:blip r:embed="rId8"/>
          <a:stretch>
            <a:fillRect/>
          </a:stretch>
        </p:blipFill>
        <p:spPr>
          <a:xfrm>
            <a:off x="4339547" y="2662134"/>
            <a:ext cx="2916275" cy="1257706"/>
          </a:xfrm>
          <a:prstGeom prst="rect">
            <a:avLst/>
          </a:prstGeom>
        </p:spPr>
      </p:pic>
      <p:pic>
        <p:nvPicPr>
          <p:cNvPr id="9" name="Picture 8"/>
          <p:cNvPicPr>
            <a:picLocks noChangeAspect="1"/>
          </p:cNvPicPr>
          <p:nvPr/>
        </p:nvPicPr>
        <p:blipFill>
          <a:blip r:embed="rId9"/>
          <a:stretch>
            <a:fillRect/>
          </a:stretch>
        </p:blipFill>
        <p:spPr>
          <a:xfrm>
            <a:off x="4467027" y="4077387"/>
            <a:ext cx="2916275" cy="1441630"/>
          </a:xfrm>
          <a:prstGeom prst="rect">
            <a:avLst/>
          </a:prstGeom>
        </p:spPr>
      </p:pic>
      <p:pic>
        <p:nvPicPr>
          <p:cNvPr id="10" name="Picture 9"/>
          <p:cNvPicPr>
            <a:picLocks noChangeAspect="1"/>
          </p:cNvPicPr>
          <p:nvPr/>
        </p:nvPicPr>
        <p:blipFill>
          <a:blip r:embed="rId10"/>
          <a:stretch>
            <a:fillRect/>
          </a:stretch>
        </p:blipFill>
        <p:spPr>
          <a:xfrm>
            <a:off x="8646802" y="2556016"/>
            <a:ext cx="2764064" cy="1097853"/>
          </a:xfrm>
          <a:prstGeom prst="rect">
            <a:avLst/>
          </a:prstGeom>
        </p:spPr>
      </p:pic>
      <p:cxnSp>
        <p:nvCxnSpPr>
          <p:cNvPr id="12" name="Straight Connector 11"/>
          <p:cNvCxnSpPr/>
          <p:nvPr/>
        </p:nvCxnSpPr>
        <p:spPr>
          <a:xfrm>
            <a:off x="3823855" y="936501"/>
            <a:ext cx="11875" cy="5013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990774" y="784468"/>
            <a:ext cx="11875" cy="501303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37569" y="1922746"/>
            <a:ext cx="1982530" cy="369332"/>
          </a:xfrm>
          <a:prstGeom prst="rect">
            <a:avLst/>
          </a:prstGeom>
          <a:noFill/>
        </p:spPr>
        <p:txBody>
          <a:bodyPr wrap="none" rtlCol="0">
            <a:spAutoFit/>
          </a:bodyPr>
          <a:lstStyle/>
          <a:p>
            <a:r>
              <a:rPr lang="en-US" u="sng" dirty="0" smtClean="0">
                <a:solidFill>
                  <a:schemeClr val="accent1"/>
                </a:solidFill>
              </a:rPr>
              <a:t>Real-time Use Case</a:t>
            </a:r>
            <a:endParaRPr lang="en-US" u="sng" dirty="0">
              <a:solidFill>
                <a:schemeClr val="accent1"/>
              </a:solidFill>
            </a:endParaRPr>
          </a:p>
        </p:txBody>
      </p:sp>
    </p:spTree>
    <p:extLst>
      <p:ext uri="{BB962C8B-B14F-4D97-AF65-F5344CB8AC3E}">
        <p14:creationId xmlns:p14="http://schemas.microsoft.com/office/powerpoint/2010/main" val="1481159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86150" y="238224"/>
            <a:ext cx="8007927" cy="600164"/>
          </a:xfrm>
          <a:prstGeom prst="rect">
            <a:avLst/>
          </a:prstGeom>
        </p:spPr>
        <p:txBody>
          <a:bodyPr wrap="square">
            <a:spAutoFit/>
          </a:bodyPr>
          <a:lstStyle/>
          <a:p>
            <a:pPr marL="285750" indent="-285750">
              <a:buFont typeface="Arial" charset="0"/>
              <a:buChar char="•"/>
            </a:pPr>
            <a:r>
              <a:rPr lang="en-US" sz="1100" dirty="0" smtClean="0"/>
              <a:t>Data structure is the most fundamental and building block concept in computer science and good knowledge of data structures is a must to design and develop efficient software systems.</a:t>
            </a:r>
          </a:p>
          <a:p>
            <a:pPr marL="285750" indent="-285750">
              <a:buFont typeface="Arial" charset="0"/>
              <a:buChar char="•"/>
            </a:pPr>
            <a:r>
              <a:rPr lang="en-US" sz="1100" dirty="0" smtClean="0"/>
              <a:t>we deal with data all the time and how we store, organize and group our data together matters.</a:t>
            </a:r>
            <a:endParaRPr lang="en-US" sz="1100" dirty="0"/>
          </a:p>
        </p:txBody>
      </p:sp>
      <p:sp>
        <p:nvSpPr>
          <p:cNvPr id="6" name="Rectangle 5"/>
          <p:cNvSpPr/>
          <p:nvPr/>
        </p:nvSpPr>
        <p:spPr>
          <a:xfrm>
            <a:off x="1209979" y="1151592"/>
            <a:ext cx="8209808" cy="261610"/>
          </a:xfrm>
          <a:prstGeom prst="rect">
            <a:avLst/>
          </a:prstGeom>
        </p:spPr>
        <p:txBody>
          <a:bodyPr wrap="square">
            <a:spAutoFit/>
          </a:bodyPr>
          <a:lstStyle/>
          <a:p>
            <a:pPr algn="ctr"/>
            <a:r>
              <a:rPr lang="en-US" sz="1100" u="sng" dirty="0" smtClean="0"/>
              <a:t>Let's pick up some examples from our day to day life where organizing data in a particular structure helps us.</a:t>
            </a:r>
            <a:endParaRPr lang="en-US" sz="1100" u="sng" dirty="0"/>
          </a:p>
        </p:txBody>
      </p:sp>
      <p:grpSp>
        <p:nvGrpSpPr>
          <p:cNvPr id="13" name="Group 12"/>
          <p:cNvGrpSpPr/>
          <p:nvPr/>
        </p:nvGrpSpPr>
        <p:grpSpPr>
          <a:xfrm>
            <a:off x="766634" y="1844225"/>
            <a:ext cx="7035453" cy="1191636"/>
            <a:chOff x="766634" y="1844225"/>
            <a:chExt cx="7035453" cy="1191636"/>
          </a:xfrm>
        </p:grpSpPr>
        <p:pic>
          <p:nvPicPr>
            <p:cNvPr id="7" name="Picture 6"/>
            <p:cNvPicPr>
              <a:picLocks noChangeAspect="1"/>
            </p:cNvPicPr>
            <p:nvPr/>
          </p:nvPicPr>
          <p:blipFill>
            <a:blip r:embed="rId2"/>
            <a:stretch>
              <a:fillRect/>
            </a:stretch>
          </p:blipFill>
          <p:spPr>
            <a:xfrm>
              <a:off x="766634" y="1844225"/>
              <a:ext cx="886690" cy="1191636"/>
            </a:xfrm>
            <a:prstGeom prst="rect">
              <a:avLst/>
            </a:prstGeom>
          </p:spPr>
        </p:pic>
        <p:sp>
          <p:nvSpPr>
            <p:cNvPr id="8" name="Rectangle 7"/>
            <p:cNvSpPr/>
            <p:nvPr/>
          </p:nvSpPr>
          <p:spPr>
            <a:xfrm>
              <a:off x="1706087" y="1917319"/>
              <a:ext cx="6096000" cy="784830"/>
            </a:xfrm>
            <a:prstGeom prst="rect">
              <a:avLst/>
            </a:prstGeom>
          </p:spPr>
          <p:txBody>
            <a:bodyPr>
              <a:spAutoFit/>
            </a:bodyPr>
            <a:lstStyle/>
            <a:p>
              <a:pPr marL="285750" indent="-285750">
                <a:buFont typeface="Arial" charset="0"/>
                <a:buChar char="•"/>
              </a:pPr>
              <a:r>
                <a:rPr lang="en-US" sz="900" dirty="0" smtClean="0"/>
                <a:t>We are able to search a word quickly and efficiently  in a language</a:t>
              </a:r>
            </a:p>
            <a:p>
              <a:pPr marL="742950" lvl="1" indent="-285750">
                <a:buFont typeface="Arial" charset="0"/>
                <a:buChar char="•"/>
              </a:pPr>
              <a:r>
                <a:rPr lang="en-US" sz="900" dirty="0" smtClean="0"/>
                <a:t>because the words in the dictionary are sorted</a:t>
              </a:r>
            </a:p>
            <a:p>
              <a:pPr marL="285750" indent="-285750">
                <a:buFont typeface="Arial" charset="0"/>
                <a:buChar char="•"/>
              </a:pPr>
              <a:r>
                <a:rPr lang="en-US" sz="900" dirty="0" smtClean="0"/>
                <a:t>What if the words in the dictionary were not sorted?</a:t>
              </a:r>
            </a:p>
            <a:p>
              <a:pPr marL="742950" lvl="1" indent="-285750">
                <a:buFont typeface="Arial" charset="0"/>
                <a:buChar char="•"/>
              </a:pPr>
              <a:r>
                <a:rPr lang="en-US" sz="900" dirty="0" smtClean="0"/>
                <a:t>It would be impractical and impossible to search for a word among millions of words.</a:t>
              </a:r>
            </a:p>
            <a:p>
              <a:pPr marL="285750" indent="-285750">
                <a:buFont typeface="Arial" charset="0"/>
                <a:buChar char="•"/>
              </a:pPr>
              <a:r>
                <a:rPr lang="en-US" sz="900" dirty="0" smtClean="0"/>
                <a:t>So, dictionary is organized as a sorted list of words.</a:t>
              </a:r>
              <a:endParaRPr lang="en-US" sz="900" dirty="0"/>
            </a:p>
          </p:txBody>
        </p:sp>
      </p:grpSp>
      <p:grpSp>
        <p:nvGrpSpPr>
          <p:cNvPr id="14" name="Group 13"/>
          <p:cNvGrpSpPr/>
          <p:nvPr/>
        </p:nvGrpSpPr>
        <p:grpSpPr>
          <a:xfrm>
            <a:off x="679509" y="3479870"/>
            <a:ext cx="8800131" cy="1135060"/>
            <a:chOff x="679509" y="3479870"/>
            <a:chExt cx="8800131" cy="1135060"/>
          </a:xfrm>
        </p:grpSpPr>
        <p:pic>
          <p:nvPicPr>
            <p:cNvPr id="9" name="Picture 8"/>
            <p:cNvPicPr>
              <a:picLocks noChangeAspect="1"/>
            </p:cNvPicPr>
            <p:nvPr/>
          </p:nvPicPr>
          <p:blipFill>
            <a:blip r:embed="rId3"/>
            <a:stretch>
              <a:fillRect/>
            </a:stretch>
          </p:blipFill>
          <p:spPr>
            <a:xfrm>
              <a:off x="679509" y="3479870"/>
              <a:ext cx="1001523" cy="1135060"/>
            </a:xfrm>
            <a:prstGeom prst="rect">
              <a:avLst/>
            </a:prstGeom>
          </p:spPr>
        </p:pic>
        <p:sp>
          <p:nvSpPr>
            <p:cNvPr id="11" name="Rectangle 10"/>
            <p:cNvSpPr/>
            <p:nvPr/>
          </p:nvSpPr>
          <p:spPr>
            <a:xfrm>
              <a:off x="1899225" y="3640128"/>
              <a:ext cx="7580415" cy="646331"/>
            </a:xfrm>
            <a:prstGeom prst="rect">
              <a:avLst/>
            </a:prstGeom>
          </p:spPr>
          <p:txBody>
            <a:bodyPr wrap="square">
              <a:spAutoFit/>
            </a:bodyPr>
            <a:lstStyle/>
            <a:p>
              <a:pPr marL="285750" indent="-285750">
                <a:buFont typeface="Arial" charset="0"/>
                <a:buChar char="•"/>
              </a:pPr>
              <a:r>
                <a:rPr lang="en-US" sz="900" dirty="0" smtClean="0"/>
                <a:t>the data, like position of the landmark road network connections, all this data is organized in the form of geometries.</a:t>
              </a:r>
            </a:p>
            <a:p>
              <a:pPr marL="285750" indent="-285750">
                <a:buFont typeface="Arial" charset="0"/>
                <a:buChar char="•"/>
              </a:pPr>
              <a:r>
                <a:rPr lang="en-US" sz="900" dirty="0" smtClean="0"/>
                <a:t>We show the map data in the form of these geometries on a two-dimensional plane.</a:t>
              </a:r>
            </a:p>
            <a:p>
              <a:pPr marL="742950" lvl="1" indent="-285750">
                <a:buFont typeface="Arial" charset="0"/>
                <a:buChar char="•"/>
              </a:pPr>
              <a:r>
                <a:rPr lang="en-US" sz="900" dirty="0" smtClean="0"/>
                <a:t>So, map data needs to be structured</a:t>
              </a:r>
              <a:endParaRPr lang="en-US" sz="900" dirty="0"/>
            </a:p>
            <a:p>
              <a:pPr marL="285750" indent="-285750">
                <a:buFont typeface="Arial" charset="0"/>
                <a:buChar char="•"/>
              </a:pPr>
              <a:r>
                <a:rPr lang="en-US" sz="900" dirty="0" smtClean="0"/>
                <a:t>so that we have scales and directions and we are effectively able to search for a landmark and get route from one place to another</a:t>
              </a:r>
              <a:endParaRPr lang="en-US" sz="900" dirty="0"/>
            </a:p>
          </p:txBody>
        </p:sp>
      </p:grpSp>
      <p:grpSp>
        <p:nvGrpSpPr>
          <p:cNvPr id="15" name="Group 14"/>
          <p:cNvGrpSpPr/>
          <p:nvPr/>
        </p:nvGrpSpPr>
        <p:grpSpPr>
          <a:xfrm>
            <a:off x="160829" y="4962760"/>
            <a:ext cx="8793163" cy="1563862"/>
            <a:chOff x="77702" y="4962760"/>
            <a:chExt cx="8793163" cy="1563862"/>
          </a:xfrm>
        </p:grpSpPr>
        <p:pic>
          <p:nvPicPr>
            <p:cNvPr id="10" name="Picture 9"/>
            <p:cNvPicPr>
              <a:picLocks noChangeAspect="1"/>
            </p:cNvPicPr>
            <p:nvPr/>
          </p:nvPicPr>
          <p:blipFill>
            <a:blip r:embed="rId4"/>
            <a:stretch>
              <a:fillRect/>
            </a:stretch>
          </p:blipFill>
          <p:spPr>
            <a:xfrm>
              <a:off x="77702" y="4962760"/>
              <a:ext cx="1908611" cy="1563862"/>
            </a:xfrm>
            <a:prstGeom prst="rect">
              <a:avLst/>
            </a:prstGeom>
          </p:spPr>
        </p:pic>
        <p:sp>
          <p:nvSpPr>
            <p:cNvPr id="12" name="Rectangle 11"/>
            <p:cNvSpPr/>
            <p:nvPr/>
          </p:nvSpPr>
          <p:spPr>
            <a:xfrm>
              <a:off x="1986313" y="5604107"/>
              <a:ext cx="6884552" cy="507831"/>
            </a:xfrm>
            <a:prstGeom prst="rect">
              <a:avLst/>
            </a:prstGeom>
          </p:spPr>
          <p:txBody>
            <a:bodyPr wrap="square">
              <a:spAutoFit/>
            </a:bodyPr>
            <a:lstStyle/>
            <a:p>
              <a:pPr marL="285750" indent="-285750">
                <a:buFont typeface="Arial" charset="0"/>
                <a:buChar char="•"/>
              </a:pPr>
              <a:r>
                <a:rPr lang="en-US" sz="900" dirty="0" smtClean="0"/>
                <a:t>daily business (cash in &amp; out) statement:</a:t>
              </a:r>
            </a:p>
            <a:p>
              <a:pPr marL="285750" indent="-285750">
                <a:buFont typeface="Arial" charset="0"/>
                <a:buChar char="•"/>
              </a:pPr>
              <a:r>
                <a:rPr lang="en-US" sz="900" dirty="0" smtClean="0"/>
                <a:t>it makes most sense to organize and store the data in the form of a tabular schema</a:t>
              </a:r>
            </a:p>
            <a:p>
              <a:pPr marL="285750" indent="-285750">
                <a:buFont typeface="Arial" charset="0"/>
                <a:buChar char="•"/>
              </a:pPr>
              <a:r>
                <a:rPr lang="en-US" sz="900" dirty="0" smtClean="0"/>
                <a:t>it is very easy to aggregate data and extract information, if the data is organized in these columns, in these tables</a:t>
              </a:r>
              <a:endParaRPr lang="en-US" sz="900" dirty="0"/>
            </a:p>
          </p:txBody>
        </p:sp>
      </p:grpSp>
      <p:sp>
        <p:nvSpPr>
          <p:cNvPr id="16" name="Rectangle 15"/>
          <p:cNvSpPr/>
          <p:nvPr/>
        </p:nvSpPr>
        <p:spPr>
          <a:xfrm>
            <a:off x="9419787" y="3035862"/>
            <a:ext cx="2229905" cy="1200329"/>
          </a:xfrm>
          <a:prstGeom prst="rect">
            <a:avLst/>
          </a:prstGeom>
        </p:spPr>
        <p:txBody>
          <a:bodyPr wrap="square">
            <a:spAutoFit/>
          </a:bodyPr>
          <a:lstStyle/>
          <a:p>
            <a:pPr algn="ctr"/>
            <a:r>
              <a:rPr lang="en-US" smtClean="0">
                <a:solidFill>
                  <a:schemeClr val="accent2"/>
                </a:solidFill>
              </a:rPr>
              <a:t>so different kind of structures are needed to organize different kind of data</a:t>
            </a:r>
            <a:endParaRPr lang="en-US" dirty="0" smtClean="0">
              <a:solidFill>
                <a:schemeClr val="accent2"/>
              </a:solidFill>
            </a:endParaRPr>
          </a:p>
        </p:txBody>
      </p:sp>
      <p:sp>
        <p:nvSpPr>
          <p:cNvPr id="18" name="Right Brace 17"/>
          <p:cNvSpPr/>
          <p:nvPr/>
        </p:nvSpPr>
        <p:spPr>
          <a:xfrm>
            <a:off x="8953992" y="1844225"/>
            <a:ext cx="525648" cy="4267713"/>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36736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Queue</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32325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4316"/>
          <a:stretch/>
        </p:blipFill>
        <p:spPr>
          <a:xfrm>
            <a:off x="398553" y="1045377"/>
            <a:ext cx="3095336" cy="2013964"/>
          </a:xfrm>
          <a:prstGeom prst="rect">
            <a:avLst/>
          </a:prstGeom>
        </p:spPr>
      </p:pic>
      <p:grpSp>
        <p:nvGrpSpPr>
          <p:cNvPr id="6" name="Group 5"/>
          <p:cNvGrpSpPr/>
          <p:nvPr/>
        </p:nvGrpSpPr>
        <p:grpSpPr>
          <a:xfrm>
            <a:off x="6469107" y="488620"/>
            <a:ext cx="5166260" cy="2490716"/>
            <a:chOff x="6543388" y="2056163"/>
            <a:chExt cx="5166260" cy="2490716"/>
          </a:xfrm>
        </p:grpSpPr>
        <p:pic>
          <p:nvPicPr>
            <p:cNvPr id="4" name="Picture 3"/>
            <p:cNvPicPr>
              <a:picLocks noChangeAspect="1"/>
            </p:cNvPicPr>
            <p:nvPr/>
          </p:nvPicPr>
          <p:blipFill>
            <a:blip r:embed="rId3"/>
            <a:stretch>
              <a:fillRect/>
            </a:stretch>
          </p:blipFill>
          <p:spPr>
            <a:xfrm>
              <a:off x="6543388" y="2056163"/>
              <a:ext cx="4048740" cy="2417866"/>
            </a:xfrm>
            <a:prstGeom prst="rect">
              <a:avLst/>
            </a:prstGeom>
          </p:spPr>
        </p:pic>
        <p:pic>
          <p:nvPicPr>
            <p:cNvPr id="5" name="Picture 4"/>
            <p:cNvPicPr>
              <a:picLocks noChangeAspect="1"/>
            </p:cNvPicPr>
            <p:nvPr/>
          </p:nvPicPr>
          <p:blipFill>
            <a:blip r:embed="rId4"/>
            <a:stretch>
              <a:fillRect/>
            </a:stretch>
          </p:blipFill>
          <p:spPr>
            <a:xfrm>
              <a:off x="10532753" y="2527978"/>
              <a:ext cx="1176895" cy="2018901"/>
            </a:xfrm>
            <a:prstGeom prst="rect">
              <a:avLst/>
            </a:prstGeom>
          </p:spPr>
        </p:pic>
      </p:grpSp>
      <p:pic>
        <p:nvPicPr>
          <p:cNvPr id="7" name="Picture 6"/>
          <p:cNvPicPr>
            <a:picLocks noChangeAspect="1"/>
          </p:cNvPicPr>
          <p:nvPr/>
        </p:nvPicPr>
        <p:blipFill>
          <a:blip r:embed="rId5"/>
          <a:stretch>
            <a:fillRect/>
          </a:stretch>
        </p:blipFill>
        <p:spPr>
          <a:xfrm>
            <a:off x="7800882" y="4382545"/>
            <a:ext cx="3246037" cy="1502641"/>
          </a:xfrm>
          <a:prstGeom prst="rect">
            <a:avLst/>
          </a:prstGeom>
        </p:spPr>
      </p:pic>
      <p:pic>
        <p:nvPicPr>
          <p:cNvPr id="12" name="Picture 11"/>
          <p:cNvPicPr>
            <a:picLocks noChangeAspect="1"/>
          </p:cNvPicPr>
          <p:nvPr/>
        </p:nvPicPr>
        <p:blipFill>
          <a:blip r:embed="rId6"/>
          <a:stretch>
            <a:fillRect/>
          </a:stretch>
        </p:blipFill>
        <p:spPr>
          <a:xfrm>
            <a:off x="467201" y="150783"/>
            <a:ext cx="3963441" cy="750114"/>
          </a:xfrm>
          <a:prstGeom prst="rect">
            <a:avLst/>
          </a:prstGeom>
        </p:spPr>
      </p:pic>
      <p:grpSp>
        <p:nvGrpSpPr>
          <p:cNvPr id="15" name="Group 14"/>
          <p:cNvGrpSpPr/>
          <p:nvPr/>
        </p:nvGrpSpPr>
        <p:grpSpPr>
          <a:xfrm>
            <a:off x="467201" y="3463595"/>
            <a:ext cx="6107148" cy="2728789"/>
            <a:chOff x="290411" y="3107335"/>
            <a:chExt cx="6107148" cy="2728789"/>
          </a:xfrm>
        </p:grpSpPr>
        <p:pic>
          <p:nvPicPr>
            <p:cNvPr id="2" name="Picture 1"/>
            <p:cNvPicPr>
              <a:picLocks noChangeAspect="1"/>
            </p:cNvPicPr>
            <p:nvPr/>
          </p:nvPicPr>
          <p:blipFill rotWithShape="1">
            <a:blip r:embed="rId7"/>
            <a:srcRect b="29898"/>
            <a:stretch/>
          </p:blipFill>
          <p:spPr>
            <a:xfrm>
              <a:off x="755651" y="3107335"/>
              <a:ext cx="5194300" cy="2288061"/>
            </a:xfrm>
            <a:prstGeom prst="rect">
              <a:avLst/>
            </a:prstGeom>
          </p:spPr>
        </p:pic>
        <p:sp>
          <p:nvSpPr>
            <p:cNvPr id="8" name="Notched Right Arrow 7"/>
            <p:cNvSpPr/>
            <p:nvPr/>
          </p:nvSpPr>
          <p:spPr>
            <a:xfrm rot="992745">
              <a:off x="4643850" y="4441674"/>
              <a:ext cx="1304925" cy="197997"/>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Left Arrow 8"/>
            <p:cNvSpPr/>
            <p:nvPr/>
          </p:nvSpPr>
          <p:spPr>
            <a:xfrm rot="10220533">
              <a:off x="471495" y="5399236"/>
              <a:ext cx="1621069" cy="188131"/>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TextBox 9"/>
            <p:cNvSpPr txBox="1"/>
            <p:nvPr/>
          </p:nvSpPr>
          <p:spPr>
            <a:xfrm rot="21257698">
              <a:off x="886280" y="5133786"/>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11" name="TextBox 10"/>
            <p:cNvSpPr txBox="1"/>
            <p:nvPr/>
          </p:nvSpPr>
          <p:spPr>
            <a:xfrm rot="907479">
              <a:off x="4951494" y="4133006"/>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13" name="TextBox 12"/>
            <p:cNvSpPr txBox="1"/>
            <p:nvPr/>
          </p:nvSpPr>
          <p:spPr>
            <a:xfrm rot="21038688">
              <a:off x="290411" y="5636069"/>
              <a:ext cx="1983235" cy="200055"/>
            </a:xfrm>
            <a:prstGeom prst="rect">
              <a:avLst/>
            </a:prstGeom>
            <a:noFill/>
          </p:spPr>
          <p:txBody>
            <a:bodyPr wrap="none" rtlCol="0">
              <a:spAutoFit/>
            </a:bodyPr>
            <a:lstStyle/>
            <a:p>
              <a:r>
                <a:rPr lang="en-US" sz="700" dirty="0" smtClean="0">
                  <a:solidFill>
                    <a:schemeClr val="accent6"/>
                  </a:solidFill>
                  <a:latin typeface="Menlo" charset="0"/>
                  <a:ea typeface="Menlo" charset="0"/>
                  <a:cs typeface="Menlo" charset="0"/>
                </a:rPr>
                <a:t>add() happens at ‘rear’ or ‘tail’</a:t>
              </a:r>
              <a:endParaRPr lang="en-US" sz="700" dirty="0">
                <a:solidFill>
                  <a:schemeClr val="accent6"/>
                </a:solidFill>
                <a:latin typeface="Menlo" charset="0"/>
                <a:ea typeface="Menlo" charset="0"/>
                <a:cs typeface="Menlo" charset="0"/>
              </a:endParaRPr>
            </a:p>
          </p:txBody>
        </p:sp>
        <p:sp>
          <p:nvSpPr>
            <p:cNvPr id="14" name="TextBox 13"/>
            <p:cNvSpPr txBox="1"/>
            <p:nvPr/>
          </p:nvSpPr>
          <p:spPr>
            <a:xfrm rot="1050418">
              <a:off x="4196315" y="4724403"/>
              <a:ext cx="2201244" cy="200055"/>
            </a:xfrm>
            <a:prstGeom prst="rect">
              <a:avLst/>
            </a:prstGeom>
            <a:noFill/>
          </p:spPr>
          <p:txBody>
            <a:bodyPr wrap="none" rtlCol="0">
              <a:spAutoFit/>
            </a:bodyPr>
            <a:lstStyle/>
            <a:p>
              <a:r>
                <a:rPr lang="en-US" sz="700" dirty="0" smtClean="0">
                  <a:solidFill>
                    <a:schemeClr val="accent2"/>
                  </a:solidFill>
                  <a:latin typeface="Menlo" charset="0"/>
                  <a:ea typeface="Menlo" charset="0"/>
                  <a:cs typeface="Menlo" charset="0"/>
                </a:rPr>
                <a:t>remove() happens at ‘front’ or ‘head’</a:t>
              </a:r>
              <a:endParaRPr lang="en-US" sz="700" dirty="0">
                <a:solidFill>
                  <a:schemeClr val="accent2"/>
                </a:solidFill>
                <a:latin typeface="Menlo" charset="0"/>
                <a:ea typeface="Menlo" charset="0"/>
                <a:cs typeface="Menlo" charset="0"/>
              </a:endParaRPr>
            </a:p>
          </p:txBody>
        </p:sp>
      </p:grpSp>
    </p:spTree>
    <p:extLst>
      <p:ext uri="{BB962C8B-B14F-4D97-AF65-F5344CB8AC3E}">
        <p14:creationId xmlns:p14="http://schemas.microsoft.com/office/powerpoint/2010/main" val="149752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4788" y="319397"/>
            <a:ext cx="3323441" cy="1160668"/>
          </a:xfrm>
          <a:prstGeom prst="rect">
            <a:avLst/>
          </a:prstGeom>
        </p:spPr>
      </p:pic>
      <p:pic>
        <p:nvPicPr>
          <p:cNvPr id="4" name="Picture 3"/>
          <p:cNvPicPr>
            <a:picLocks noChangeAspect="1"/>
          </p:cNvPicPr>
          <p:nvPr/>
        </p:nvPicPr>
        <p:blipFill>
          <a:blip r:embed="rId3"/>
          <a:stretch>
            <a:fillRect/>
          </a:stretch>
        </p:blipFill>
        <p:spPr>
          <a:xfrm>
            <a:off x="437557" y="1596984"/>
            <a:ext cx="3350672" cy="1288720"/>
          </a:xfrm>
          <a:prstGeom prst="rect">
            <a:avLst/>
          </a:prstGeom>
        </p:spPr>
      </p:pic>
      <p:pic>
        <p:nvPicPr>
          <p:cNvPr id="5" name="Picture 4"/>
          <p:cNvPicPr>
            <a:picLocks noChangeAspect="1"/>
          </p:cNvPicPr>
          <p:nvPr/>
        </p:nvPicPr>
        <p:blipFill>
          <a:blip r:embed="rId4"/>
          <a:stretch>
            <a:fillRect/>
          </a:stretch>
        </p:blipFill>
        <p:spPr>
          <a:xfrm>
            <a:off x="464788" y="3002623"/>
            <a:ext cx="3438897" cy="1446203"/>
          </a:xfrm>
          <a:prstGeom prst="rect">
            <a:avLst/>
          </a:prstGeom>
        </p:spPr>
      </p:pic>
      <p:pic>
        <p:nvPicPr>
          <p:cNvPr id="6" name="Picture 5"/>
          <p:cNvPicPr>
            <a:picLocks noChangeAspect="1"/>
          </p:cNvPicPr>
          <p:nvPr/>
        </p:nvPicPr>
        <p:blipFill>
          <a:blip r:embed="rId5"/>
          <a:stretch>
            <a:fillRect/>
          </a:stretch>
        </p:blipFill>
        <p:spPr>
          <a:xfrm>
            <a:off x="437557" y="4774623"/>
            <a:ext cx="3647555" cy="1333999"/>
          </a:xfrm>
          <a:prstGeom prst="rect">
            <a:avLst/>
          </a:prstGeom>
        </p:spPr>
      </p:pic>
      <p:pic>
        <p:nvPicPr>
          <p:cNvPr id="7" name="Picture 6"/>
          <p:cNvPicPr>
            <a:picLocks noChangeAspect="1"/>
          </p:cNvPicPr>
          <p:nvPr/>
        </p:nvPicPr>
        <p:blipFill>
          <a:blip r:embed="rId6"/>
          <a:stretch>
            <a:fillRect/>
          </a:stretch>
        </p:blipFill>
        <p:spPr>
          <a:xfrm>
            <a:off x="4588396" y="178129"/>
            <a:ext cx="3498212" cy="1418855"/>
          </a:xfrm>
          <a:prstGeom prst="rect">
            <a:avLst/>
          </a:prstGeom>
        </p:spPr>
      </p:pic>
      <p:pic>
        <p:nvPicPr>
          <p:cNvPr id="8" name="Picture 7"/>
          <p:cNvPicPr>
            <a:picLocks noChangeAspect="1"/>
          </p:cNvPicPr>
          <p:nvPr/>
        </p:nvPicPr>
        <p:blipFill>
          <a:blip r:embed="rId7"/>
          <a:stretch>
            <a:fillRect/>
          </a:stretch>
        </p:blipFill>
        <p:spPr>
          <a:xfrm>
            <a:off x="4958253" y="4035795"/>
            <a:ext cx="2680651" cy="1673514"/>
          </a:xfrm>
          <a:prstGeom prst="rect">
            <a:avLst/>
          </a:prstGeom>
        </p:spPr>
      </p:pic>
      <p:pic>
        <p:nvPicPr>
          <p:cNvPr id="9" name="Picture 8"/>
          <p:cNvPicPr>
            <a:picLocks noChangeAspect="1"/>
          </p:cNvPicPr>
          <p:nvPr/>
        </p:nvPicPr>
        <p:blipFill rotWithShape="1">
          <a:blip r:embed="rId8"/>
          <a:srcRect l="27755" t="6466" b="4527"/>
          <a:stretch/>
        </p:blipFill>
        <p:spPr>
          <a:xfrm>
            <a:off x="7986585" y="4084039"/>
            <a:ext cx="3732151" cy="1830924"/>
          </a:xfrm>
          <a:prstGeom prst="rect">
            <a:avLst/>
          </a:prstGeom>
        </p:spPr>
      </p:pic>
      <p:sp>
        <p:nvSpPr>
          <p:cNvPr id="10" name="TextBox 9"/>
          <p:cNvSpPr txBox="1"/>
          <p:nvPr/>
        </p:nvSpPr>
        <p:spPr>
          <a:xfrm>
            <a:off x="7303771" y="3002623"/>
            <a:ext cx="1982530" cy="369332"/>
          </a:xfrm>
          <a:prstGeom prst="rect">
            <a:avLst/>
          </a:prstGeom>
          <a:noFill/>
        </p:spPr>
        <p:txBody>
          <a:bodyPr wrap="none" rtlCol="0">
            <a:spAutoFit/>
          </a:bodyPr>
          <a:lstStyle/>
          <a:p>
            <a:r>
              <a:rPr lang="en-US" u="sng" dirty="0" smtClean="0">
                <a:solidFill>
                  <a:schemeClr val="accent1"/>
                </a:solidFill>
              </a:rPr>
              <a:t>Real-time Use Case</a:t>
            </a:r>
            <a:endParaRPr lang="en-US" u="sng" dirty="0">
              <a:solidFill>
                <a:schemeClr val="accent1"/>
              </a:solidFill>
            </a:endParaRPr>
          </a:p>
        </p:txBody>
      </p:sp>
      <p:cxnSp>
        <p:nvCxnSpPr>
          <p:cNvPr id="11" name="Straight Connector 10"/>
          <p:cNvCxnSpPr/>
          <p:nvPr/>
        </p:nvCxnSpPr>
        <p:spPr>
          <a:xfrm>
            <a:off x="4396743" y="319397"/>
            <a:ext cx="36050" cy="5595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85756" y="2363190"/>
            <a:ext cx="69329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293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300341" y="463510"/>
            <a:ext cx="1617601" cy="2410747"/>
          </a:xfrm>
          <a:prstGeom prst="rect">
            <a:avLst/>
          </a:prstGeom>
        </p:spPr>
      </p:pic>
      <p:pic>
        <p:nvPicPr>
          <p:cNvPr id="9" name="Picture 8"/>
          <p:cNvPicPr>
            <a:picLocks noChangeAspect="1"/>
          </p:cNvPicPr>
          <p:nvPr/>
        </p:nvPicPr>
        <p:blipFill>
          <a:blip r:embed="rId3"/>
          <a:stretch>
            <a:fillRect/>
          </a:stretch>
        </p:blipFill>
        <p:spPr>
          <a:xfrm>
            <a:off x="8101753" y="4678713"/>
            <a:ext cx="3246037" cy="1502641"/>
          </a:xfrm>
          <a:prstGeom prst="rect">
            <a:avLst/>
          </a:prstGeom>
        </p:spPr>
      </p:pic>
      <p:grpSp>
        <p:nvGrpSpPr>
          <p:cNvPr id="10" name="Group 9"/>
          <p:cNvGrpSpPr/>
          <p:nvPr/>
        </p:nvGrpSpPr>
        <p:grpSpPr>
          <a:xfrm>
            <a:off x="1532704" y="29484"/>
            <a:ext cx="5369014" cy="3206606"/>
            <a:chOff x="488779" y="3148333"/>
            <a:chExt cx="5369014" cy="3206606"/>
          </a:xfrm>
        </p:grpSpPr>
        <p:pic>
          <p:nvPicPr>
            <p:cNvPr id="11" name="Picture 10"/>
            <p:cNvPicPr>
              <a:picLocks noChangeAspect="1"/>
            </p:cNvPicPr>
            <p:nvPr/>
          </p:nvPicPr>
          <p:blipFill rotWithShape="1">
            <a:blip r:embed="rId4"/>
            <a:srcRect l="14716" t="6638" r="30738" b="16671"/>
            <a:stretch/>
          </p:blipFill>
          <p:spPr>
            <a:xfrm>
              <a:off x="2385863" y="3978423"/>
              <a:ext cx="1330037" cy="2376516"/>
            </a:xfrm>
            <a:prstGeom prst="rect">
              <a:avLst/>
            </a:prstGeom>
          </p:spPr>
        </p:pic>
        <p:sp>
          <p:nvSpPr>
            <p:cNvPr id="12" name="TextBox 11"/>
            <p:cNvSpPr txBox="1"/>
            <p:nvPr/>
          </p:nvSpPr>
          <p:spPr>
            <a:xfrm>
              <a:off x="3573077" y="5196324"/>
              <a:ext cx="2284716" cy="338554"/>
            </a:xfrm>
            <a:prstGeom prst="rect">
              <a:avLst/>
            </a:prstGeom>
            <a:noFill/>
          </p:spPr>
          <p:txBody>
            <a:bodyPr wrap="square" rtlCol="0">
              <a:spAutoFit/>
            </a:bodyPr>
            <a:lstStyle/>
            <a:p>
              <a:pPr algn="ctr"/>
              <a:r>
                <a:rPr lang="en-US" sz="800" dirty="0" smtClean="0">
                  <a:solidFill>
                    <a:schemeClr val="accent1"/>
                  </a:solidFill>
                  <a:latin typeface="Menlo" charset="0"/>
                  <a:ea typeface="Menlo" charset="0"/>
                  <a:cs typeface="Menlo" charset="0"/>
                </a:rPr>
                <a:t>We cannot directly </a:t>
              </a:r>
              <a:r>
                <a:rPr lang="en-US" sz="800" dirty="0" smtClean="0">
                  <a:solidFill>
                    <a:schemeClr val="accent6"/>
                  </a:solidFill>
                  <a:latin typeface="Menlo" charset="0"/>
                  <a:ea typeface="Menlo" charset="0"/>
                  <a:cs typeface="Menlo" charset="0"/>
                </a:rPr>
                <a:t>add</a:t>
              </a:r>
              <a:r>
                <a:rPr lang="en-US" sz="800" dirty="0" smtClean="0">
                  <a:solidFill>
                    <a:schemeClr val="accent1"/>
                  </a:solidFill>
                  <a:latin typeface="Menlo" charset="0"/>
                  <a:ea typeface="Menlo" charset="0"/>
                  <a:cs typeface="Menlo" charset="0"/>
                </a:rPr>
                <a:t> or </a:t>
              </a:r>
              <a:r>
                <a:rPr lang="en-US" sz="800" dirty="0" smtClean="0">
                  <a:solidFill>
                    <a:schemeClr val="accent2"/>
                  </a:solidFill>
                  <a:latin typeface="Menlo" charset="0"/>
                  <a:ea typeface="Menlo" charset="0"/>
                  <a:cs typeface="Menlo" charset="0"/>
                </a:rPr>
                <a:t>remove </a:t>
              </a:r>
            </a:p>
            <a:p>
              <a:pPr algn="ctr"/>
              <a:r>
                <a:rPr lang="en-US" sz="800" dirty="0" smtClean="0">
                  <a:solidFill>
                    <a:schemeClr val="accent1"/>
                  </a:solidFill>
                  <a:latin typeface="Menlo" charset="0"/>
                  <a:ea typeface="Menlo" charset="0"/>
                  <a:cs typeface="Menlo" charset="0"/>
                </a:rPr>
                <a:t>an item in </a:t>
              </a:r>
              <a:r>
                <a:rPr lang="en-US" sz="800" u="sng" dirty="0" smtClean="0">
                  <a:solidFill>
                    <a:srgbClr val="FF0000"/>
                  </a:solidFill>
                  <a:latin typeface="Menlo" charset="0"/>
                  <a:ea typeface="Menlo" charset="0"/>
                  <a:cs typeface="Menlo" charset="0"/>
                </a:rPr>
                <a:t>middle</a:t>
              </a:r>
              <a:endParaRPr lang="en-US" sz="800" u="sng" dirty="0">
                <a:solidFill>
                  <a:srgbClr val="FF0000"/>
                </a:solidFill>
                <a:latin typeface="Menlo" charset="0"/>
                <a:ea typeface="Menlo" charset="0"/>
                <a:cs typeface="Menlo" charset="0"/>
              </a:endParaRPr>
            </a:p>
          </p:txBody>
        </p:sp>
        <p:sp>
          <p:nvSpPr>
            <p:cNvPr id="13" name="Curved Down Arrow 12"/>
            <p:cNvSpPr/>
            <p:nvPr/>
          </p:nvSpPr>
          <p:spPr>
            <a:xfrm>
              <a:off x="1814426" y="3447332"/>
              <a:ext cx="1142875" cy="531091"/>
            </a:xfrm>
            <a:prstGeom prst="curved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sp>
          <p:nvSpPr>
            <p:cNvPr id="14" name="Curved Down Arrow 13"/>
            <p:cNvSpPr/>
            <p:nvPr/>
          </p:nvSpPr>
          <p:spPr>
            <a:xfrm>
              <a:off x="3204210" y="3576320"/>
              <a:ext cx="1142875" cy="531091"/>
            </a:xfrm>
            <a:prstGeom prst="curved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15" name="TextBox 14"/>
            <p:cNvSpPr txBox="1"/>
            <p:nvPr/>
          </p:nvSpPr>
          <p:spPr>
            <a:xfrm>
              <a:off x="1666074" y="3148333"/>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16" name="TextBox 15"/>
            <p:cNvSpPr txBox="1"/>
            <p:nvPr/>
          </p:nvSpPr>
          <p:spPr>
            <a:xfrm>
              <a:off x="3825574" y="3247378"/>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17" name="Notched Right Arrow 16"/>
            <p:cNvSpPr/>
            <p:nvPr/>
          </p:nvSpPr>
          <p:spPr>
            <a:xfrm rot="20965847">
              <a:off x="3577284" y="4858634"/>
              <a:ext cx="1721206" cy="205069"/>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Multiply 17"/>
            <p:cNvSpPr/>
            <p:nvPr/>
          </p:nvSpPr>
          <p:spPr>
            <a:xfrm>
              <a:off x="4341226" y="4617035"/>
              <a:ext cx="297599" cy="688265"/>
            </a:xfrm>
            <a:prstGeom prst="mathMultiply">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TextBox 18"/>
            <p:cNvSpPr txBox="1"/>
            <p:nvPr/>
          </p:nvSpPr>
          <p:spPr>
            <a:xfrm>
              <a:off x="488779" y="4107411"/>
              <a:ext cx="2177338" cy="584775"/>
            </a:xfrm>
            <a:prstGeom prst="rect">
              <a:avLst/>
            </a:prstGeom>
            <a:noFill/>
          </p:spPr>
          <p:txBody>
            <a:bodyPr wrap="square" rtlCol="0">
              <a:spAutoFit/>
            </a:bodyPr>
            <a:lstStyle/>
            <a:p>
              <a:pPr algn="ctr"/>
              <a:r>
                <a:rPr lang="en-US" sz="800" dirty="0" smtClean="0">
                  <a:solidFill>
                    <a:schemeClr val="accent6"/>
                  </a:solidFill>
                  <a:latin typeface="Menlo" charset="0"/>
                  <a:ea typeface="Menlo" charset="0"/>
                  <a:cs typeface="Menlo" charset="0"/>
                </a:rPr>
                <a:t>add()</a:t>
              </a:r>
              <a:r>
                <a:rPr lang="en-US" sz="800" dirty="0" smtClean="0">
                  <a:solidFill>
                    <a:schemeClr val="accent1"/>
                  </a:solidFill>
                  <a:latin typeface="Menlo" charset="0"/>
                  <a:ea typeface="Menlo" charset="0"/>
                  <a:cs typeface="Menlo" charset="0"/>
                </a:rPr>
                <a:t>  and  </a:t>
              </a:r>
              <a:r>
                <a:rPr lang="en-US" sz="800" dirty="0" smtClean="0">
                  <a:solidFill>
                    <a:schemeClr val="accent2"/>
                  </a:solidFill>
                  <a:latin typeface="Menlo" charset="0"/>
                  <a:ea typeface="Menlo" charset="0"/>
                  <a:cs typeface="Menlo" charset="0"/>
                </a:rPr>
                <a:t>remove()</a:t>
              </a:r>
              <a:r>
                <a:rPr lang="en-US" sz="800" dirty="0" smtClean="0">
                  <a:solidFill>
                    <a:schemeClr val="accent1"/>
                  </a:solidFill>
                  <a:latin typeface="Menlo" charset="0"/>
                  <a:ea typeface="Menlo" charset="0"/>
                  <a:cs typeface="Menlo" charset="0"/>
                </a:rPr>
                <a:t> </a:t>
              </a:r>
            </a:p>
            <a:p>
              <a:pPr algn="ctr"/>
              <a:r>
                <a:rPr lang="en-US" sz="800" dirty="0" smtClean="0">
                  <a:solidFill>
                    <a:schemeClr val="accent1"/>
                  </a:solidFill>
                  <a:latin typeface="Menlo" charset="0"/>
                  <a:ea typeface="Menlo" charset="0"/>
                  <a:cs typeface="Menlo" charset="0"/>
                </a:rPr>
                <a:t>happens at the same place</a:t>
              </a:r>
            </a:p>
            <a:p>
              <a:pPr algn="ctr"/>
              <a:endParaRPr lang="en-US" sz="800" dirty="0">
                <a:solidFill>
                  <a:schemeClr val="accent1"/>
                </a:solidFill>
                <a:latin typeface="Menlo" charset="0"/>
                <a:ea typeface="Menlo" charset="0"/>
                <a:cs typeface="Menlo" charset="0"/>
              </a:endParaRPr>
            </a:p>
            <a:p>
              <a:pPr algn="ctr"/>
              <a:r>
                <a:rPr lang="en-US" sz="800" dirty="0" smtClean="0">
                  <a:solidFill>
                    <a:schemeClr val="accent1"/>
                  </a:solidFill>
                  <a:latin typeface="Menlo" charset="0"/>
                  <a:ea typeface="Menlo" charset="0"/>
                  <a:cs typeface="Menlo" charset="0"/>
                </a:rPr>
                <a:t>That place is called </a:t>
              </a:r>
              <a:r>
                <a:rPr lang="en-US" sz="800" b="1" dirty="0" smtClean="0">
                  <a:solidFill>
                    <a:schemeClr val="accent1"/>
                  </a:solidFill>
                  <a:latin typeface="Menlo" charset="0"/>
                  <a:ea typeface="Menlo" charset="0"/>
                  <a:cs typeface="Menlo" charset="0"/>
                </a:rPr>
                <a:t>‘top’</a:t>
              </a:r>
              <a:endParaRPr lang="en-US" sz="800" b="1" dirty="0">
                <a:solidFill>
                  <a:schemeClr val="accent1"/>
                </a:solidFill>
                <a:latin typeface="Menlo" charset="0"/>
                <a:ea typeface="Menlo" charset="0"/>
                <a:cs typeface="Menlo" charset="0"/>
              </a:endParaRPr>
            </a:p>
          </p:txBody>
        </p:sp>
        <p:sp>
          <p:nvSpPr>
            <p:cNvPr id="20" name="Left Arrow 19"/>
            <p:cNvSpPr/>
            <p:nvPr/>
          </p:nvSpPr>
          <p:spPr>
            <a:xfrm rot="1770078">
              <a:off x="3432326" y="5587604"/>
              <a:ext cx="1389413" cy="14323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Multiply 20"/>
            <p:cNvSpPr/>
            <p:nvPr/>
          </p:nvSpPr>
          <p:spPr>
            <a:xfrm>
              <a:off x="4043627" y="5315086"/>
              <a:ext cx="297599" cy="688265"/>
            </a:xfrm>
            <a:prstGeom prst="mathMultiply">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pSp>
      <p:grpSp>
        <p:nvGrpSpPr>
          <p:cNvPr id="23" name="Group 22"/>
          <p:cNvGrpSpPr/>
          <p:nvPr/>
        </p:nvGrpSpPr>
        <p:grpSpPr>
          <a:xfrm>
            <a:off x="1194561" y="3658488"/>
            <a:ext cx="6107148" cy="2728789"/>
            <a:chOff x="290411" y="3107335"/>
            <a:chExt cx="6107148" cy="2728789"/>
          </a:xfrm>
        </p:grpSpPr>
        <p:pic>
          <p:nvPicPr>
            <p:cNvPr id="24" name="Picture 23"/>
            <p:cNvPicPr>
              <a:picLocks noChangeAspect="1"/>
            </p:cNvPicPr>
            <p:nvPr/>
          </p:nvPicPr>
          <p:blipFill rotWithShape="1">
            <a:blip r:embed="rId5"/>
            <a:srcRect b="29898"/>
            <a:stretch/>
          </p:blipFill>
          <p:spPr>
            <a:xfrm>
              <a:off x="755651" y="3107335"/>
              <a:ext cx="5194300" cy="2288061"/>
            </a:xfrm>
            <a:prstGeom prst="rect">
              <a:avLst/>
            </a:prstGeom>
          </p:spPr>
        </p:pic>
        <p:sp>
          <p:nvSpPr>
            <p:cNvPr id="25" name="Notched Right Arrow 24"/>
            <p:cNvSpPr/>
            <p:nvPr/>
          </p:nvSpPr>
          <p:spPr>
            <a:xfrm rot="992745">
              <a:off x="4643850" y="4441674"/>
              <a:ext cx="1304925" cy="197997"/>
            </a:xfrm>
            <a:prstGeom prst="notch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 name="Left Arrow 25"/>
            <p:cNvSpPr/>
            <p:nvPr/>
          </p:nvSpPr>
          <p:spPr>
            <a:xfrm rot="10220533">
              <a:off x="471495" y="5399236"/>
              <a:ext cx="1621069" cy="188131"/>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7" name="TextBox 26"/>
            <p:cNvSpPr txBox="1"/>
            <p:nvPr/>
          </p:nvSpPr>
          <p:spPr>
            <a:xfrm rot="21257698">
              <a:off x="886280" y="5133786"/>
              <a:ext cx="609462" cy="261610"/>
            </a:xfrm>
            <a:prstGeom prst="rect">
              <a:avLst/>
            </a:prstGeom>
            <a:noFill/>
          </p:spPr>
          <p:txBody>
            <a:bodyPr wrap="none" rtlCol="0">
              <a:spAutoFit/>
            </a:bodyPr>
            <a:lstStyle/>
            <a:p>
              <a:r>
                <a:rPr lang="en-US" sz="1050" dirty="0" smtClean="0">
                  <a:solidFill>
                    <a:schemeClr val="accent6"/>
                  </a:solidFill>
                  <a:latin typeface="Menlo" charset="0"/>
                  <a:ea typeface="Menlo" charset="0"/>
                  <a:cs typeface="Menlo" charset="0"/>
                </a:rPr>
                <a:t>add()</a:t>
              </a:r>
              <a:endParaRPr lang="en-US" sz="1050" dirty="0">
                <a:solidFill>
                  <a:schemeClr val="accent6"/>
                </a:solidFill>
                <a:latin typeface="Menlo" charset="0"/>
                <a:ea typeface="Menlo" charset="0"/>
                <a:cs typeface="Menlo" charset="0"/>
              </a:endParaRPr>
            </a:p>
          </p:txBody>
        </p:sp>
        <p:sp>
          <p:nvSpPr>
            <p:cNvPr id="28" name="TextBox 27"/>
            <p:cNvSpPr txBox="1"/>
            <p:nvPr/>
          </p:nvSpPr>
          <p:spPr>
            <a:xfrm rot="907479">
              <a:off x="4951494" y="4133006"/>
              <a:ext cx="838691" cy="253916"/>
            </a:xfrm>
            <a:prstGeom prst="rect">
              <a:avLst/>
            </a:prstGeom>
            <a:noFill/>
          </p:spPr>
          <p:txBody>
            <a:bodyPr wrap="none" rtlCol="0">
              <a:spAutoFit/>
            </a:bodyPr>
            <a:lstStyle/>
            <a:p>
              <a:r>
                <a:rPr lang="en-US" sz="1050" dirty="0" smtClean="0">
                  <a:solidFill>
                    <a:schemeClr val="accent2"/>
                  </a:solidFill>
                  <a:latin typeface="Menlo" charset="0"/>
                  <a:ea typeface="Menlo" charset="0"/>
                  <a:cs typeface="Menlo" charset="0"/>
                </a:rPr>
                <a:t>remove()</a:t>
              </a:r>
              <a:endParaRPr lang="en-US" sz="1050" dirty="0">
                <a:solidFill>
                  <a:schemeClr val="accent2"/>
                </a:solidFill>
                <a:latin typeface="Menlo" charset="0"/>
                <a:ea typeface="Menlo" charset="0"/>
                <a:cs typeface="Menlo" charset="0"/>
              </a:endParaRPr>
            </a:p>
          </p:txBody>
        </p:sp>
        <p:sp>
          <p:nvSpPr>
            <p:cNvPr id="29" name="TextBox 28"/>
            <p:cNvSpPr txBox="1"/>
            <p:nvPr/>
          </p:nvSpPr>
          <p:spPr>
            <a:xfrm rot="21038688">
              <a:off x="290411" y="5636069"/>
              <a:ext cx="1983235" cy="200055"/>
            </a:xfrm>
            <a:prstGeom prst="rect">
              <a:avLst/>
            </a:prstGeom>
            <a:noFill/>
          </p:spPr>
          <p:txBody>
            <a:bodyPr wrap="none" rtlCol="0">
              <a:spAutoFit/>
            </a:bodyPr>
            <a:lstStyle/>
            <a:p>
              <a:r>
                <a:rPr lang="en-US" sz="700" dirty="0" smtClean="0">
                  <a:solidFill>
                    <a:schemeClr val="accent6"/>
                  </a:solidFill>
                  <a:latin typeface="Menlo" charset="0"/>
                  <a:ea typeface="Menlo" charset="0"/>
                  <a:cs typeface="Menlo" charset="0"/>
                </a:rPr>
                <a:t>add() happens at ‘rear’ or ‘tail’</a:t>
              </a:r>
              <a:endParaRPr lang="en-US" sz="700" dirty="0">
                <a:solidFill>
                  <a:schemeClr val="accent6"/>
                </a:solidFill>
                <a:latin typeface="Menlo" charset="0"/>
                <a:ea typeface="Menlo" charset="0"/>
                <a:cs typeface="Menlo" charset="0"/>
              </a:endParaRPr>
            </a:p>
          </p:txBody>
        </p:sp>
        <p:sp>
          <p:nvSpPr>
            <p:cNvPr id="30" name="TextBox 29"/>
            <p:cNvSpPr txBox="1"/>
            <p:nvPr/>
          </p:nvSpPr>
          <p:spPr>
            <a:xfrm rot="1050418">
              <a:off x="4196315" y="4724403"/>
              <a:ext cx="2201244" cy="200055"/>
            </a:xfrm>
            <a:prstGeom prst="rect">
              <a:avLst/>
            </a:prstGeom>
            <a:noFill/>
          </p:spPr>
          <p:txBody>
            <a:bodyPr wrap="none" rtlCol="0">
              <a:spAutoFit/>
            </a:bodyPr>
            <a:lstStyle/>
            <a:p>
              <a:r>
                <a:rPr lang="en-US" sz="700" dirty="0" smtClean="0">
                  <a:solidFill>
                    <a:schemeClr val="accent2"/>
                  </a:solidFill>
                  <a:latin typeface="Menlo" charset="0"/>
                  <a:ea typeface="Menlo" charset="0"/>
                  <a:cs typeface="Menlo" charset="0"/>
                </a:rPr>
                <a:t>remove() happens at ‘front’ or ‘head’</a:t>
              </a:r>
              <a:endParaRPr lang="en-US" sz="700" dirty="0">
                <a:solidFill>
                  <a:schemeClr val="accent2"/>
                </a:solidFill>
                <a:latin typeface="Menlo" charset="0"/>
                <a:ea typeface="Menlo" charset="0"/>
                <a:cs typeface="Menlo" charset="0"/>
              </a:endParaRPr>
            </a:p>
          </p:txBody>
        </p:sp>
      </p:grpSp>
      <p:cxnSp>
        <p:nvCxnSpPr>
          <p:cNvPr id="32" name="Straight Connector 31"/>
          <p:cNvCxnSpPr/>
          <p:nvPr/>
        </p:nvCxnSpPr>
        <p:spPr>
          <a:xfrm>
            <a:off x="419157" y="3360130"/>
            <a:ext cx="11277932" cy="2375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6200000">
            <a:off x="11833" y="4907159"/>
            <a:ext cx="814647" cy="369332"/>
          </a:xfrm>
          <a:prstGeom prst="rect">
            <a:avLst/>
          </a:prstGeom>
          <a:noFill/>
        </p:spPr>
        <p:txBody>
          <a:bodyPr wrap="none" rtlCol="0">
            <a:spAutoFit/>
          </a:bodyPr>
          <a:lstStyle/>
          <a:p>
            <a:r>
              <a:rPr lang="en-US" dirty="0" smtClean="0">
                <a:solidFill>
                  <a:schemeClr val="accent1"/>
                </a:solidFill>
              </a:rPr>
              <a:t>Queue</a:t>
            </a:r>
            <a:endParaRPr lang="en-US" dirty="0">
              <a:solidFill>
                <a:schemeClr val="accent1"/>
              </a:solidFill>
            </a:endParaRPr>
          </a:p>
        </p:txBody>
      </p:sp>
      <p:sp>
        <p:nvSpPr>
          <p:cNvPr id="34" name="TextBox 33"/>
          <p:cNvSpPr txBox="1"/>
          <p:nvPr/>
        </p:nvSpPr>
        <p:spPr>
          <a:xfrm rot="16200000">
            <a:off x="184852" y="1150924"/>
            <a:ext cx="677237" cy="369332"/>
          </a:xfrm>
          <a:prstGeom prst="rect">
            <a:avLst/>
          </a:prstGeom>
          <a:noFill/>
        </p:spPr>
        <p:txBody>
          <a:bodyPr wrap="none" rtlCol="0">
            <a:spAutoFit/>
          </a:bodyPr>
          <a:lstStyle/>
          <a:p>
            <a:r>
              <a:rPr lang="en-US" dirty="0" smtClean="0">
                <a:solidFill>
                  <a:schemeClr val="accent1"/>
                </a:solidFill>
              </a:rPr>
              <a:t>Stack</a:t>
            </a:r>
            <a:endParaRPr lang="en-US" dirty="0">
              <a:solidFill>
                <a:schemeClr val="accent1"/>
              </a:solidFill>
            </a:endParaRPr>
          </a:p>
        </p:txBody>
      </p:sp>
    </p:spTree>
    <p:extLst>
      <p:ext uri="{BB962C8B-B14F-4D97-AF65-F5344CB8AC3E}">
        <p14:creationId xmlns:p14="http://schemas.microsoft.com/office/powerpoint/2010/main" val="25816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133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0304" y="359192"/>
            <a:ext cx="7170271" cy="2811501"/>
          </a:xfrm>
          <a:prstGeom prst="rect">
            <a:avLst/>
          </a:prstGeom>
        </p:spPr>
      </p:pic>
      <p:sp>
        <p:nvSpPr>
          <p:cNvPr id="3" name="Rectangle 2"/>
          <p:cNvSpPr/>
          <p:nvPr/>
        </p:nvSpPr>
        <p:spPr>
          <a:xfrm>
            <a:off x="7745506" y="1380221"/>
            <a:ext cx="4446494" cy="938719"/>
          </a:xfrm>
          <a:prstGeom prst="rect">
            <a:avLst/>
          </a:prstGeom>
        </p:spPr>
        <p:txBody>
          <a:bodyPr wrap="square">
            <a:spAutoFit/>
          </a:bodyPr>
          <a:lstStyle/>
          <a:p>
            <a:pPr marL="285750" indent="-285750">
              <a:buFont typeface="Arial" charset="0"/>
              <a:buChar char="•"/>
            </a:pPr>
            <a:r>
              <a:rPr lang="en-US" sz="1100" dirty="0">
                <a:solidFill>
                  <a:schemeClr val="accent6"/>
                </a:solidFill>
                <a:latin typeface="Calibri" charset="0"/>
                <a:ea typeface="Calibri" charset="0"/>
                <a:cs typeface="Calibri" charset="0"/>
              </a:rPr>
              <a:t>In these structures </a:t>
            </a:r>
            <a:r>
              <a:rPr lang="en-US" sz="1100" dirty="0" smtClean="0">
                <a:solidFill>
                  <a:schemeClr val="accent6"/>
                </a:solidFill>
                <a:latin typeface="Calibri" charset="0"/>
                <a:ea typeface="Calibri" charset="0"/>
                <a:cs typeface="Calibri" charset="0"/>
              </a:rPr>
              <a:t>, </a:t>
            </a:r>
          </a:p>
          <a:p>
            <a:pPr marL="742950" lvl="1" indent="-285750">
              <a:buFont typeface="Arial" charset="0"/>
              <a:buChar char="•"/>
            </a:pPr>
            <a:r>
              <a:rPr lang="en-US" sz="1100" dirty="0" smtClean="0">
                <a:solidFill>
                  <a:schemeClr val="accent6"/>
                </a:solidFill>
                <a:latin typeface="Calibri" charset="0"/>
                <a:ea typeface="Calibri" charset="0"/>
                <a:cs typeface="Calibri" charset="0"/>
              </a:rPr>
              <a:t>we </a:t>
            </a:r>
            <a:r>
              <a:rPr lang="en-US" sz="1100" dirty="0">
                <a:solidFill>
                  <a:schemeClr val="accent6"/>
                </a:solidFill>
                <a:latin typeface="Calibri" charset="0"/>
                <a:ea typeface="Calibri" charset="0"/>
                <a:cs typeface="Calibri" charset="0"/>
              </a:rPr>
              <a:t>have a logical start and a logical end</a:t>
            </a:r>
          </a:p>
          <a:p>
            <a:pPr marL="285750" indent="-285750">
              <a:buFont typeface="Arial" charset="0"/>
              <a:buChar char="•"/>
            </a:pPr>
            <a:r>
              <a:rPr lang="en-US" sz="1100" dirty="0" smtClean="0">
                <a:solidFill>
                  <a:schemeClr val="accent6"/>
                </a:solidFill>
                <a:latin typeface="Calibri" charset="0"/>
                <a:ea typeface="Calibri" charset="0"/>
                <a:cs typeface="Calibri" charset="0"/>
              </a:rPr>
              <a:t>and </a:t>
            </a:r>
            <a:r>
              <a:rPr lang="en-US" sz="1100" dirty="0">
                <a:solidFill>
                  <a:schemeClr val="accent6"/>
                </a:solidFill>
                <a:latin typeface="Calibri" charset="0"/>
                <a:ea typeface="Calibri" charset="0"/>
                <a:cs typeface="Calibri" charset="0"/>
              </a:rPr>
              <a:t>these collections can have a next element and previous element.</a:t>
            </a:r>
          </a:p>
          <a:p>
            <a:pPr marL="285750" indent="-285750">
              <a:buFont typeface="Arial" charset="0"/>
              <a:buChar char="•"/>
            </a:pPr>
            <a:endParaRPr lang="en-US" sz="1100" dirty="0" smtClean="0">
              <a:solidFill>
                <a:schemeClr val="accent6"/>
              </a:solidFill>
              <a:latin typeface="Calibri" charset="0"/>
              <a:ea typeface="Calibri" charset="0"/>
              <a:cs typeface="Calibri" charset="0"/>
            </a:endParaRPr>
          </a:p>
          <a:p>
            <a:pPr marL="285750" indent="-285750">
              <a:buFont typeface="Arial" charset="0"/>
              <a:buChar char="•"/>
            </a:pPr>
            <a:r>
              <a:rPr lang="en-US" sz="1100" dirty="0" smtClean="0">
                <a:solidFill>
                  <a:schemeClr val="accent6"/>
                </a:solidFill>
                <a:latin typeface="Calibri" charset="0"/>
                <a:ea typeface="Calibri" charset="0"/>
                <a:cs typeface="Calibri" charset="0"/>
              </a:rPr>
              <a:t>It is a linear </a:t>
            </a:r>
            <a:r>
              <a:rPr lang="en-US" sz="1100" dirty="0">
                <a:solidFill>
                  <a:schemeClr val="accent6"/>
                </a:solidFill>
                <a:latin typeface="Calibri" charset="0"/>
                <a:ea typeface="Calibri" charset="0"/>
                <a:cs typeface="Calibri" charset="0"/>
              </a:rPr>
              <a:t>or sequential arrangement.</a:t>
            </a:r>
            <a:endParaRPr lang="en-US" sz="1100" b="0" i="0" dirty="0">
              <a:solidFill>
                <a:schemeClr val="accent6"/>
              </a:solidFill>
              <a:effectLst/>
              <a:latin typeface="Calibri" charset="0"/>
              <a:ea typeface="Calibri" charset="0"/>
              <a:cs typeface="Calibri" charset="0"/>
            </a:endParaRPr>
          </a:p>
        </p:txBody>
      </p:sp>
      <p:pic>
        <p:nvPicPr>
          <p:cNvPr id="4" name="Picture 3"/>
          <p:cNvPicPr>
            <a:picLocks noChangeAspect="1"/>
          </p:cNvPicPr>
          <p:nvPr/>
        </p:nvPicPr>
        <p:blipFill>
          <a:blip r:embed="rId3"/>
          <a:stretch>
            <a:fillRect/>
          </a:stretch>
        </p:blipFill>
        <p:spPr>
          <a:xfrm>
            <a:off x="2716306" y="3726425"/>
            <a:ext cx="7110506" cy="2049087"/>
          </a:xfrm>
          <a:prstGeom prst="rect">
            <a:avLst/>
          </a:prstGeom>
        </p:spPr>
      </p:pic>
    </p:spTree>
    <p:extLst>
      <p:ext uri="{BB962C8B-B14F-4D97-AF65-F5344CB8AC3E}">
        <p14:creationId xmlns:p14="http://schemas.microsoft.com/office/powerpoint/2010/main" val="103703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6664" y="419015"/>
            <a:ext cx="7016376" cy="2333031"/>
          </a:xfrm>
          <a:prstGeom prst="rect">
            <a:avLst/>
          </a:prstGeom>
        </p:spPr>
      </p:pic>
      <p:sp>
        <p:nvSpPr>
          <p:cNvPr id="4" name="Rectangle 3"/>
          <p:cNvSpPr/>
          <p:nvPr/>
        </p:nvSpPr>
        <p:spPr>
          <a:xfrm>
            <a:off x="6852976" y="595297"/>
            <a:ext cx="4987332" cy="1277273"/>
          </a:xfrm>
          <a:prstGeom prst="rect">
            <a:avLst/>
          </a:prstGeom>
        </p:spPr>
        <p:txBody>
          <a:bodyPr wrap="square">
            <a:spAutoFit/>
          </a:bodyPr>
          <a:lstStyle/>
          <a:p>
            <a:pPr marL="285750" indent="-285750">
              <a:buFont typeface="Arial" charset="0"/>
              <a:buChar char="•"/>
            </a:pPr>
            <a:r>
              <a:rPr lang="en-US" sz="1100" dirty="0">
                <a:solidFill>
                  <a:schemeClr val="accent6"/>
                </a:solidFill>
                <a:latin typeface="Calibri" charset="0"/>
                <a:ea typeface="Calibri" charset="0"/>
                <a:cs typeface="Calibri" charset="0"/>
              </a:rPr>
              <a:t>Tree is one data structure that's quite </a:t>
            </a:r>
            <a:r>
              <a:rPr lang="en-US" sz="1100" dirty="0" smtClean="0">
                <a:solidFill>
                  <a:schemeClr val="accent6"/>
                </a:solidFill>
                <a:latin typeface="Calibri" charset="0"/>
                <a:ea typeface="Calibri" charset="0"/>
                <a:cs typeface="Calibri" charset="0"/>
              </a:rPr>
              <a:t>often used </a:t>
            </a:r>
            <a:r>
              <a:rPr lang="en-US" sz="1100" dirty="0">
                <a:solidFill>
                  <a:schemeClr val="accent6"/>
                </a:solidFill>
                <a:latin typeface="Calibri" charset="0"/>
                <a:ea typeface="Calibri" charset="0"/>
                <a:cs typeface="Calibri" charset="0"/>
              </a:rPr>
              <a:t>to </a:t>
            </a:r>
            <a:r>
              <a:rPr lang="en-US" sz="1100" dirty="0">
                <a:solidFill>
                  <a:schemeClr val="accent5"/>
                </a:solidFill>
                <a:latin typeface="Calibri" charset="0"/>
                <a:ea typeface="Calibri" charset="0"/>
                <a:cs typeface="Calibri" charset="0"/>
              </a:rPr>
              <a:t>represent hierarchical data</a:t>
            </a:r>
            <a:r>
              <a:rPr lang="en-US" sz="1100" dirty="0" smtClean="0">
                <a:solidFill>
                  <a:schemeClr val="accent6"/>
                </a:solidFill>
                <a:latin typeface="Calibri" charset="0"/>
                <a:ea typeface="Calibri" charset="0"/>
                <a:cs typeface="Calibri" charset="0"/>
              </a:rPr>
              <a:t>.</a:t>
            </a:r>
          </a:p>
          <a:p>
            <a:pPr marL="285750" indent="-285750">
              <a:buFont typeface="Arial" charset="0"/>
              <a:buChar char="•"/>
            </a:pPr>
            <a:r>
              <a:rPr lang="en-US" sz="1100" dirty="0">
                <a:solidFill>
                  <a:schemeClr val="accent6"/>
                </a:solidFill>
                <a:latin typeface="Calibri" charset="0"/>
                <a:ea typeface="Calibri" charset="0"/>
                <a:cs typeface="Calibri" charset="0"/>
              </a:rPr>
              <a:t>but this is not the only application of tree in computer science</a:t>
            </a:r>
            <a:r>
              <a:rPr lang="en-US" sz="1100" dirty="0" smtClean="0">
                <a:solidFill>
                  <a:schemeClr val="accent6"/>
                </a:solidFill>
                <a:latin typeface="Calibri" charset="0"/>
                <a:ea typeface="Calibri" charset="0"/>
                <a:cs typeface="Calibri" charset="0"/>
              </a:rPr>
              <a:t>.</a:t>
            </a:r>
          </a:p>
          <a:p>
            <a:pPr marL="285750" indent="-285750">
              <a:buFont typeface="Arial" charset="0"/>
              <a:buChar char="•"/>
            </a:pPr>
            <a:r>
              <a:rPr lang="en-US" sz="1100" dirty="0">
                <a:solidFill>
                  <a:schemeClr val="accent6"/>
                </a:solidFill>
                <a:latin typeface="Calibri" charset="0"/>
                <a:ea typeface="Calibri" charset="0"/>
                <a:cs typeface="Calibri" charset="0"/>
              </a:rPr>
              <a:t>Tree data structure can be defined as a collection of entities called nodes linked together to simulate hierarchy</a:t>
            </a:r>
            <a:r>
              <a:rPr lang="en-US" sz="1100" dirty="0" smtClean="0">
                <a:solidFill>
                  <a:schemeClr val="accent6"/>
                </a:solidFill>
                <a:latin typeface="Calibri" charset="0"/>
                <a:ea typeface="Calibri" charset="0"/>
                <a:cs typeface="Calibri" charset="0"/>
              </a:rPr>
              <a:t>.</a:t>
            </a:r>
          </a:p>
          <a:p>
            <a:pPr marL="285750" indent="-285750">
              <a:buFont typeface="Arial" charset="0"/>
              <a:buChar char="•"/>
            </a:pPr>
            <a:endParaRPr lang="en-US" sz="1100" dirty="0" smtClean="0">
              <a:solidFill>
                <a:schemeClr val="accent6"/>
              </a:solidFill>
              <a:latin typeface="Calibri" charset="0"/>
              <a:ea typeface="Calibri" charset="0"/>
              <a:cs typeface="Calibri" charset="0"/>
            </a:endParaRPr>
          </a:p>
          <a:p>
            <a:pPr marL="285750" indent="-285750">
              <a:buFont typeface="Arial" charset="0"/>
              <a:buChar char="•"/>
            </a:pPr>
            <a:endParaRPr lang="en-US" sz="1100" b="0" i="0" dirty="0">
              <a:solidFill>
                <a:schemeClr val="accent6"/>
              </a:solidFill>
              <a:effectLst/>
              <a:latin typeface="Calibri" charset="0"/>
              <a:ea typeface="Calibri" charset="0"/>
              <a:cs typeface="Calibri" charset="0"/>
            </a:endParaRPr>
          </a:p>
          <a:p>
            <a:pPr marL="285750" indent="-285750">
              <a:buFont typeface="Arial" charset="0"/>
              <a:buChar char="•"/>
            </a:pPr>
            <a:endParaRPr lang="en-US" sz="1100" b="0" i="0" dirty="0">
              <a:solidFill>
                <a:schemeClr val="accent6"/>
              </a:solidFill>
              <a:effectLst/>
              <a:latin typeface="Calibri" charset="0"/>
              <a:ea typeface="Calibri" charset="0"/>
              <a:cs typeface="Calibri" charset="0"/>
            </a:endParaRPr>
          </a:p>
        </p:txBody>
      </p:sp>
      <p:sp>
        <p:nvSpPr>
          <p:cNvPr id="5" name="Rectangle 4"/>
          <p:cNvSpPr/>
          <p:nvPr/>
        </p:nvSpPr>
        <p:spPr>
          <a:xfrm>
            <a:off x="2607290" y="318298"/>
            <a:ext cx="1509565" cy="553998"/>
          </a:xfrm>
          <a:prstGeom prst="rect">
            <a:avLst/>
          </a:prstGeom>
        </p:spPr>
        <p:txBody>
          <a:bodyPr wrap="square">
            <a:spAutoFit/>
          </a:bodyPr>
          <a:lstStyle/>
          <a:p>
            <a:pPr algn="ctr"/>
            <a:r>
              <a:rPr lang="en-US" sz="1000" dirty="0">
                <a:solidFill>
                  <a:schemeClr val="accent6"/>
                </a:solidFill>
              </a:rPr>
              <a:t>Root at top </a:t>
            </a:r>
            <a:endParaRPr lang="en-US" sz="1000" dirty="0" smtClean="0">
              <a:solidFill>
                <a:schemeClr val="accent6"/>
              </a:solidFill>
            </a:endParaRPr>
          </a:p>
          <a:p>
            <a:pPr algn="ctr"/>
            <a:r>
              <a:rPr lang="en-US" sz="1000" dirty="0" smtClean="0">
                <a:solidFill>
                  <a:schemeClr val="accent6"/>
                </a:solidFill>
              </a:rPr>
              <a:t>&amp;branching </a:t>
            </a:r>
            <a:r>
              <a:rPr lang="en-US" sz="1000" dirty="0">
                <a:solidFill>
                  <a:schemeClr val="accent6"/>
                </a:solidFill>
              </a:rPr>
              <a:t>out in </a:t>
            </a:r>
            <a:r>
              <a:rPr lang="en-US" sz="1000" dirty="0" smtClean="0">
                <a:solidFill>
                  <a:schemeClr val="accent6"/>
                </a:solidFill>
              </a:rPr>
              <a:t>downward direction</a:t>
            </a:r>
            <a:r>
              <a:rPr lang="en-US" sz="1000" dirty="0">
                <a:solidFill>
                  <a:schemeClr val="accent6"/>
                </a:solidFill>
              </a:rPr>
              <a:t>.</a:t>
            </a:r>
          </a:p>
        </p:txBody>
      </p:sp>
      <p:pic>
        <p:nvPicPr>
          <p:cNvPr id="6" name="Picture 5"/>
          <p:cNvPicPr>
            <a:picLocks noChangeAspect="1"/>
          </p:cNvPicPr>
          <p:nvPr/>
        </p:nvPicPr>
        <p:blipFill>
          <a:blip r:embed="rId3"/>
          <a:stretch>
            <a:fillRect/>
          </a:stretch>
        </p:blipFill>
        <p:spPr>
          <a:xfrm>
            <a:off x="0" y="3252216"/>
            <a:ext cx="6506509" cy="2305208"/>
          </a:xfrm>
          <a:prstGeom prst="rect">
            <a:avLst/>
          </a:prstGeom>
        </p:spPr>
      </p:pic>
      <p:sp>
        <p:nvSpPr>
          <p:cNvPr id="7" name="Rectangle 6"/>
          <p:cNvSpPr/>
          <p:nvPr/>
        </p:nvSpPr>
        <p:spPr>
          <a:xfrm>
            <a:off x="7745506" y="3687681"/>
            <a:ext cx="4262718" cy="1869743"/>
          </a:xfrm>
          <a:prstGeom prst="rect">
            <a:avLst/>
          </a:prstGeom>
        </p:spPr>
        <p:txBody>
          <a:bodyPr wrap="square">
            <a:spAutoFit/>
          </a:bodyPr>
          <a:lstStyle/>
          <a:p>
            <a:pPr marL="285750" indent="-285750">
              <a:buFont typeface="Arial" charset="0"/>
              <a:buChar char="•"/>
            </a:pPr>
            <a:r>
              <a:rPr lang="en-US" sz="1050" dirty="0">
                <a:solidFill>
                  <a:schemeClr val="accent6"/>
                </a:solidFill>
              </a:rPr>
              <a:t>Tree is a non-linear data </a:t>
            </a:r>
            <a:r>
              <a:rPr lang="en-US" sz="1050" dirty="0" smtClean="0">
                <a:solidFill>
                  <a:schemeClr val="accent6"/>
                </a:solidFill>
              </a:rPr>
              <a:t>structure.   Its </a:t>
            </a:r>
            <a:r>
              <a:rPr lang="en-US" sz="1050" dirty="0">
                <a:solidFill>
                  <a:schemeClr val="accent6"/>
                </a:solidFill>
              </a:rPr>
              <a:t>a hierarchical structure.</a:t>
            </a:r>
          </a:p>
          <a:p>
            <a:pPr marL="285750" indent="-285750">
              <a:buFont typeface="Arial" charset="0"/>
              <a:buChar char="•"/>
            </a:pPr>
            <a:endParaRPr lang="en-US" sz="1050" dirty="0" smtClean="0">
              <a:solidFill>
                <a:schemeClr val="accent6"/>
              </a:solidFill>
            </a:endParaRPr>
          </a:p>
          <a:p>
            <a:pPr marL="285750" indent="-285750">
              <a:buFont typeface="Arial" charset="0"/>
              <a:buChar char="•"/>
            </a:pPr>
            <a:r>
              <a:rPr lang="en-US" sz="1050" dirty="0" smtClean="0">
                <a:solidFill>
                  <a:schemeClr val="accent6"/>
                </a:solidFill>
              </a:rPr>
              <a:t>The </a:t>
            </a:r>
            <a:r>
              <a:rPr lang="en-US" sz="1050" dirty="0">
                <a:solidFill>
                  <a:schemeClr val="accent5"/>
                </a:solidFill>
              </a:rPr>
              <a:t>topmost node</a:t>
            </a:r>
            <a:r>
              <a:rPr lang="en-US" sz="1050" dirty="0">
                <a:solidFill>
                  <a:schemeClr val="accent6"/>
                </a:solidFill>
              </a:rPr>
              <a:t> in the tree is called </a:t>
            </a:r>
            <a:r>
              <a:rPr lang="en-US" sz="1050" dirty="0">
                <a:solidFill>
                  <a:schemeClr val="accent5"/>
                </a:solidFill>
              </a:rPr>
              <a:t>root</a:t>
            </a:r>
            <a:r>
              <a:rPr lang="en-US" sz="1050" dirty="0">
                <a:solidFill>
                  <a:schemeClr val="accent6"/>
                </a:solidFill>
              </a:rPr>
              <a:t> of the tree</a:t>
            </a:r>
            <a:r>
              <a:rPr lang="en-US" sz="1050" dirty="0" smtClean="0">
                <a:solidFill>
                  <a:schemeClr val="accent6"/>
                </a:solidFill>
              </a:rPr>
              <a:t>.</a:t>
            </a:r>
            <a:endParaRPr lang="en-US" sz="1050" dirty="0">
              <a:solidFill>
                <a:schemeClr val="accent6"/>
              </a:solidFill>
            </a:endParaRPr>
          </a:p>
          <a:p>
            <a:pPr marL="285750" indent="-285750">
              <a:buFont typeface="Arial" charset="0"/>
              <a:buChar char="•"/>
            </a:pPr>
            <a:r>
              <a:rPr lang="en-US" sz="1050" dirty="0">
                <a:solidFill>
                  <a:schemeClr val="accent6"/>
                </a:solidFill>
              </a:rPr>
              <a:t>Each node will contain some data and this can be data of any type.</a:t>
            </a:r>
          </a:p>
          <a:p>
            <a:pPr marL="285750" indent="-285750">
              <a:buFont typeface="Arial" charset="0"/>
              <a:buChar char="•"/>
            </a:pPr>
            <a:endParaRPr lang="en-US" sz="1050" dirty="0" smtClean="0">
              <a:solidFill>
                <a:schemeClr val="accent6"/>
              </a:solidFill>
            </a:endParaRPr>
          </a:p>
          <a:p>
            <a:pPr marL="285750" indent="-285750">
              <a:buFont typeface="Arial" charset="0"/>
              <a:buChar char="•"/>
            </a:pPr>
            <a:r>
              <a:rPr lang="en-US" sz="1050" dirty="0" smtClean="0">
                <a:solidFill>
                  <a:schemeClr val="accent6"/>
                </a:solidFill>
              </a:rPr>
              <a:t>So</a:t>
            </a:r>
            <a:r>
              <a:rPr lang="en-US" sz="1050" dirty="0">
                <a:solidFill>
                  <a:schemeClr val="accent6"/>
                </a:solidFill>
              </a:rPr>
              <a:t>, we can have an object with two </a:t>
            </a:r>
            <a:r>
              <a:rPr lang="en-US" sz="1050" dirty="0" smtClean="0">
                <a:solidFill>
                  <a:schemeClr val="accent6"/>
                </a:solidFill>
              </a:rPr>
              <a:t>string fields </a:t>
            </a:r>
          </a:p>
          <a:p>
            <a:pPr marL="742950" lvl="1" indent="-285750">
              <a:buFont typeface="Arial" charset="0"/>
              <a:buChar char="•"/>
            </a:pPr>
            <a:r>
              <a:rPr lang="en-US" sz="1050" dirty="0" smtClean="0">
                <a:solidFill>
                  <a:schemeClr val="accent6"/>
                </a:solidFill>
              </a:rPr>
              <a:t>one </a:t>
            </a:r>
            <a:r>
              <a:rPr lang="en-US" sz="1050" dirty="0">
                <a:solidFill>
                  <a:schemeClr val="accent6"/>
                </a:solidFill>
              </a:rPr>
              <a:t>to store name and another to store designation</a:t>
            </a:r>
            <a:r>
              <a:rPr lang="en-US" sz="1050" dirty="0" smtClean="0">
                <a:solidFill>
                  <a:schemeClr val="accent6"/>
                </a:solidFill>
              </a:rPr>
              <a:t>.</a:t>
            </a:r>
          </a:p>
          <a:p>
            <a:pPr marL="742950" lvl="1" indent="-285750">
              <a:buFont typeface="Arial" charset="0"/>
              <a:buChar char="•"/>
            </a:pPr>
            <a:endParaRPr lang="en-US" sz="1050" dirty="0">
              <a:solidFill>
                <a:schemeClr val="accent6"/>
              </a:solidFill>
            </a:endParaRPr>
          </a:p>
          <a:p>
            <a:pPr marL="285750" indent="-285750">
              <a:buFont typeface="Arial" charset="0"/>
              <a:buChar char="•"/>
            </a:pPr>
            <a:r>
              <a:rPr lang="en-US" sz="1050" dirty="0">
                <a:solidFill>
                  <a:schemeClr val="accent6"/>
                </a:solidFill>
              </a:rPr>
              <a:t>each node will contain some data </a:t>
            </a:r>
            <a:endParaRPr lang="en-US" sz="1050" dirty="0" smtClean="0">
              <a:solidFill>
                <a:schemeClr val="accent6"/>
              </a:solidFill>
            </a:endParaRPr>
          </a:p>
          <a:p>
            <a:pPr marL="742950" lvl="1" indent="-285750">
              <a:buFont typeface="Arial" charset="0"/>
              <a:buChar char="•"/>
            </a:pPr>
            <a:r>
              <a:rPr lang="en-US" sz="1050" dirty="0" smtClean="0">
                <a:solidFill>
                  <a:schemeClr val="accent6"/>
                </a:solidFill>
              </a:rPr>
              <a:t>and </a:t>
            </a:r>
            <a:r>
              <a:rPr lang="en-US" sz="1050" dirty="0">
                <a:solidFill>
                  <a:schemeClr val="accent6"/>
                </a:solidFill>
              </a:rPr>
              <a:t>may contain link or reference to some other nodes </a:t>
            </a:r>
            <a:endParaRPr lang="en-US" sz="1050" dirty="0" smtClean="0">
              <a:solidFill>
                <a:schemeClr val="accent6"/>
              </a:solidFill>
            </a:endParaRPr>
          </a:p>
          <a:p>
            <a:pPr marL="742950" lvl="1" indent="-285750">
              <a:buFont typeface="Arial" charset="0"/>
              <a:buChar char="•"/>
            </a:pPr>
            <a:r>
              <a:rPr lang="en-US" sz="1050" dirty="0" smtClean="0">
                <a:solidFill>
                  <a:schemeClr val="accent6"/>
                </a:solidFill>
              </a:rPr>
              <a:t>that </a:t>
            </a:r>
            <a:r>
              <a:rPr lang="en-US" sz="1050" dirty="0">
                <a:solidFill>
                  <a:schemeClr val="accent6"/>
                </a:solidFill>
              </a:rPr>
              <a:t>can be called its children</a:t>
            </a:r>
            <a:r>
              <a:rPr lang="en-US" sz="1050" dirty="0" smtClean="0">
                <a:solidFill>
                  <a:schemeClr val="accent6"/>
                </a:solidFill>
              </a:rPr>
              <a:t>.</a:t>
            </a:r>
            <a:endParaRPr lang="en-US" sz="1050" dirty="0">
              <a:solidFill>
                <a:schemeClr val="accent6"/>
              </a:solidFill>
            </a:endParaRPr>
          </a:p>
        </p:txBody>
      </p:sp>
    </p:spTree>
    <p:extLst>
      <p:ext uri="{BB962C8B-B14F-4D97-AF65-F5344CB8AC3E}">
        <p14:creationId xmlns:p14="http://schemas.microsoft.com/office/powerpoint/2010/main" val="1175078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2772"/>
          <a:stretch/>
        </p:blipFill>
        <p:spPr>
          <a:xfrm>
            <a:off x="184525" y="240863"/>
            <a:ext cx="2095499" cy="1538359"/>
          </a:xfrm>
          <a:prstGeom prst="rect">
            <a:avLst/>
          </a:prstGeom>
        </p:spPr>
      </p:pic>
      <p:pic>
        <p:nvPicPr>
          <p:cNvPr id="3" name="Picture 2"/>
          <p:cNvPicPr>
            <a:picLocks noChangeAspect="1"/>
          </p:cNvPicPr>
          <p:nvPr/>
        </p:nvPicPr>
        <p:blipFill rotWithShape="1">
          <a:blip r:embed="rId3"/>
          <a:srcRect r="39362"/>
          <a:stretch/>
        </p:blipFill>
        <p:spPr>
          <a:xfrm>
            <a:off x="506503" y="2452551"/>
            <a:ext cx="2295311" cy="1637391"/>
          </a:xfrm>
          <a:prstGeom prst="rect">
            <a:avLst/>
          </a:prstGeom>
        </p:spPr>
      </p:pic>
      <p:pic>
        <p:nvPicPr>
          <p:cNvPr id="4" name="Picture 3"/>
          <p:cNvPicPr>
            <a:picLocks noChangeAspect="1"/>
          </p:cNvPicPr>
          <p:nvPr/>
        </p:nvPicPr>
        <p:blipFill>
          <a:blip r:embed="rId4"/>
          <a:stretch>
            <a:fillRect/>
          </a:stretch>
        </p:blipFill>
        <p:spPr>
          <a:xfrm>
            <a:off x="327583" y="4923734"/>
            <a:ext cx="2929965" cy="1713506"/>
          </a:xfrm>
          <a:prstGeom prst="rect">
            <a:avLst/>
          </a:prstGeom>
        </p:spPr>
      </p:pic>
      <p:pic>
        <p:nvPicPr>
          <p:cNvPr id="5" name="Picture 4"/>
          <p:cNvPicPr>
            <a:picLocks noChangeAspect="1"/>
          </p:cNvPicPr>
          <p:nvPr/>
        </p:nvPicPr>
        <p:blipFill>
          <a:blip r:embed="rId5"/>
          <a:stretch>
            <a:fillRect/>
          </a:stretch>
        </p:blipFill>
        <p:spPr>
          <a:xfrm>
            <a:off x="586439" y="2148040"/>
            <a:ext cx="2770097" cy="286295"/>
          </a:xfrm>
          <a:prstGeom prst="rect">
            <a:avLst/>
          </a:prstGeom>
        </p:spPr>
      </p:pic>
      <p:pic>
        <p:nvPicPr>
          <p:cNvPr id="8" name="Picture 7"/>
          <p:cNvPicPr>
            <a:picLocks noChangeAspect="1"/>
          </p:cNvPicPr>
          <p:nvPr/>
        </p:nvPicPr>
        <p:blipFill>
          <a:blip r:embed="rId6"/>
          <a:stretch>
            <a:fillRect/>
          </a:stretch>
        </p:blipFill>
        <p:spPr>
          <a:xfrm>
            <a:off x="468543" y="4558960"/>
            <a:ext cx="2564472" cy="364774"/>
          </a:xfrm>
          <a:prstGeom prst="rect">
            <a:avLst/>
          </a:prstGeom>
        </p:spPr>
      </p:pic>
      <p:pic>
        <p:nvPicPr>
          <p:cNvPr id="9" name="Picture 8"/>
          <p:cNvPicPr>
            <a:picLocks noChangeAspect="1"/>
          </p:cNvPicPr>
          <p:nvPr/>
        </p:nvPicPr>
        <p:blipFill>
          <a:blip r:embed="rId7"/>
          <a:stretch>
            <a:fillRect/>
          </a:stretch>
        </p:blipFill>
        <p:spPr>
          <a:xfrm>
            <a:off x="4309366" y="0"/>
            <a:ext cx="3520975" cy="2206808"/>
          </a:xfrm>
          <a:prstGeom prst="rect">
            <a:avLst/>
          </a:prstGeom>
        </p:spPr>
      </p:pic>
      <p:pic>
        <p:nvPicPr>
          <p:cNvPr id="10" name="Picture 9"/>
          <p:cNvPicPr>
            <a:picLocks noChangeAspect="1"/>
          </p:cNvPicPr>
          <p:nvPr/>
        </p:nvPicPr>
        <p:blipFill>
          <a:blip r:embed="rId8"/>
          <a:stretch>
            <a:fillRect/>
          </a:stretch>
        </p:blipFill>
        <p:spPr>
          <a:xfrm>
            <a:off x="2381204" y="370580"/>
            <a:ext cx="850900" cy="584200"/>
          </a:xfrm>
          <a:prstGeom prst="rect">
            <a:avLst/>
          </a:prstGeom>
        </p:spPr>
      </p:pic>
      <p:pic>
        <p:nvPicPr>
          <p:cNvPr id="11" name="Picture 10"/>
          <p:cNvPicPr>
            <a:picLocks noChangeAspect="1"/>
          </p:cNvPicPr>
          <p:nvPr/>
        </p:nvPicPr>
        <p:blipFill>
          <a:blip r:embed="rId9"/>
          <a:stretch>
            <a:fillRect/>
          </a:stretch>
        </p:blipFill>
        <p:spPr>
          <a:xfrm>
            <a:off x="9315031" y="702528"/>
            <a:ext cx="1846024" cy="701489"/>
          </a:xfrm>
          <a:prstGeom prst="rect">
            <a:avLst/>
          </a:prstGeom>
        </p:spPr>
      </p:pic>
      <p:sp>
        <p:nvSpPr>
          <p:cNvPr id="12" name="TextBox 11"/>
          <p:cNvSpPr txBox="1"/>
          <p:nvPr/>
        </p:nvSpPr>
        <p:spPr>
          <a:xfrm>
            <a:off x="8571730" y="111747"/>
            <a:ext cx="2847831" cy="461665"/>
          </a:xfrm>
          <a:prstGeom prst="rect">
            <a:avLst/>
          </a:prstGeom>
          <a:noFill/>
        </p:spPr>
        <p:txBody>
          <a:bodyPr wrap="none" rtlCol="0">
            <a:spAutoFit/>
          </a:bodyPr>
          <a:lstStyle/>
          <a:p>
            <a:pPr marL="285750" indent="-285750">
              <a:buFont typeface="Arial" charset="0"/>
              <a:buChar char="•"/>
            </a:pPr>
            <a:r>
              <a:rPr lang="en-US" sz="1200" dirty="0">
                <a:solidFill>
                  <a:schemeClr val="accent6"/>
                </a:solidFill>
                <a:latin typeface="Chalkduster" charset="0"/>
                <a:ea typeface="Chalkduster" charset="0"/>
                <a:cs typeface="Chalkduster" charset="0"/>
              </a:rPr>
              <a:t>links are not </a:t>
            </a:r>
            <a:r>
              <a:rPr lang="en-US" sz="1200" dirty="0" smtClean="0">
                <a:solidFill>
                  <a:schemeClr val="accent6"/>
                </a:solidFill>
                <a:latin typeface="Chalkduster" charset="0"/>
                <a:ea typeface="Chalkduster" charset="0"/>
                <a:cs typeface="Chalkduster" charset="0"/>
              </a:rPr>
              <a:t>bidirectional</a:t>
            </a:r>
            <a:endParaRPr lang="en-US" sz="1200" dirty="0">
              <a:solidFill>
                <a:schemeClr val="accent6"/>
              </a:solidFill>
              <a:latin typeface="Chalkduster" charset="0"/>
              <a:ea typeface="Chalkduster" charset="0"/>
              <a:cs typeface="Chalkduster" charset="0"/>
            </a:endParaRPr>
          </a:p>
          <a:p>
            <a:pPr marL="285750" indent="-285750">
              <a:buFont typeface="Arial" charset="0"/>
              <a:buChar char="•"/>
            </a:pPr>
            <a:r>
              <a:rPr lang="en-US" sz="1200" dirty="0" smtClean="0">
                <a:solidFill>
                  <a:schemeClr val="accent6"/>
                </a:solidFill>
                <a:latin typeface="Chalkduster" charset="0"/>
                <a:ea typeface="Chalkduster" charset="0"/>
                <a:cs typeface="Chalkduster" charset="0"/>
              </a:rPr>
              <a:t>Tree is </a:t>
            </a:r>
            <a:r>
              <a:rPr lang="en-US" sz="1200" dirty="0" err="1" smtClean="0">
                <a:solidFill>
                  <a:schemeClr val="accent6"/>
                </a:solidFill>
                <a:latin typeface="Chalkduster" charset="0"/>
                <a:ea typeface="Chalkduster" charset="0"/>
                <a:cs typeface="Chalkduster" charset="0"/>
              </a:rPr>
              <a:t>Uni</a:t>
            </a:r>
            <a:r>
              <a:rPr lang="en-US" sz="1200" dirty="0" smtClean="0">
                <a:solidFill>
                  <a:schemeClr val="accent6"/>
                </a:solidFill>
                <a:latin typeface="Chalkduster" charset="0"/>
                <a:ea typeface="Chalkduster" charset="0"/>
                <a:cs typeface="Chalkduster" charset="0"/>
              </a:rPr>
              <a:t>-Directional</a:t>
            </a:r>
            <a:endParaRPr lang="en-US" sz="1200" dirty="0">
              <a:solidFill>
                <a:schemeClr val="accent6"/>
              </a:solidFill>
              <a:latin typeface="Chalkduster" charset="0"/>
              <a:ea typeface="Chalkduster" charset="0"/>
              <a:cs typeface="Chalkduster" charset="0"/>
            </a:endParaRPr>
          </a:p>
        </p:txBody>
      </p:sp>
      <p:sp>
        <p:nvSpPr>
          <p:cNvPr id="13" name="Rectangle 12"/>
          <p:cNvSpPr/>
          <p:nvPr/>
        </p:nvSpPr>
        <p:spPr>
          <a:xfrm>
            <a:off x="8157882" y="1581203"/>
            <a:ext cx="4264331" cy="938719"/>
          </a:xfrm>
          <a:prstGeom prst="rect">
            <a:avLst/>
          </a:prstGeom>
        </p:spPr>
        <p:txBody>
          <a:bodyPr wrap="square">
            <a:spAutoFit/>
          </a:bodyPr>
          <a:lstStyle/>
          <a:p>
            <a:pPr marL="285750" indent="-285750">
              <a:buFont typeface="Arial" charset="0"/>
              <a:buChar char="•"/>
            </a:pPr>
            <a:r>
              <a:rPr lang="en-US" sz="1100" dirty="0">
                <a:solidFill>
                  <a:schemeClr val="accent6"/>
                </a:solidFill>
                <a:latin typeface="Helvetica Neue" charset="0"/>
                <a:ea typeface="Helvetica Neue" charset="0"/>
                <a:cs typeface="Helvetica Neue" charset="0"/>
              </a:rPr>
              <a:t>Lets pick up this node numbered 10</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a:t>
            </a:r>
            <a:r>
              <a:rPr lang="en-US" sz="1100" dirty="0">
                <a:solidFill>
                  <a:schemeClr val="accent6"/>
                </a:solidFill>
                <a:latin typeface="Helvetica Neue" charset="0"/>
                <a:ea typeface="Helvetica Neue" charset="0"/>
                <a:cs typeface="Helvetica Neue" charset="0"/>
              </a:rPr>
              <a:t>1, 2, 5) are all ancestors of </a:t>
            </a:r>
            <a:r>
              <a:rPr lang="en-US" sz="1100" dirty="0" smtClean="0">
                <a:solidFill>
                  <a:schemeClr val="accent6"/>
                </a:solidFill>
                <a:latin typeface="Helvetica Neue" charset="0"/>
                <a:ea typeface="Helvetica Neue" charset="0"/>
                <a:cs typeface="Helvetica Neue" charset="0"/>
              </a:rPr>
              <a:t>10</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and 10 </a:t>
            </a:r>
            <a:r>
              <a:rPr lang="en-US" sz="1100" dirty="0">
                <a:solidFill>
                  <a:schemeClr val="accent6"/>
                </a:solidFill>
                <a:latin typeface="Helvetica Neue" charset="0"/>
                <a:ea typeface="Helvetica Neue" charset="0"/>
                <a:cs typeface="Helvetica Neue" charset="0"/>
              </a:rPr>
              <a:t>is a descendant of (1, 2, 5) nodes</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endParaRPr lang="en-US" sz="1100" dirty="0">
              <a:solidFill>
                <a:schemeClr val="accent6"/>
              </a:solidFill>
              <a:latin typeface="Helvetica Neue" charset="0"/>
              <a:ea typeface="Helvetica Neue" charset="0"/>
              <a:cs typeface="Helvetica Neue" charset="0"/>
            </a:endParaRPr>
          </a:p>
          <a:p>
            <a:pPr marL="285750" indent="-285750">
              <a:buFont typeface="Arial" charset="0"/>
              <a:buChar char="•"/>
            </a:pPr>
            <a:r>
              <a:rPr lang="en-US" sz="1100" dirty="0">
                <a:solidFill>
                  <a:schemeClr val="accent6"/>
                </a:solidFill>
                <a:latin typeface="Helvetica Neue" charset="0"/>
                <a:ea typeface="Helvetica Neue" charset="0"/>
                <a:cs typeface="Helvetica Neue" charset="0"/>
              </a:rPr>
              <a:t>We can walk from any of </a:t>
            </a:r>
            <a:r>
              <a:rPr lang="en-US" sz="1100" dirty="0" smtClean="0">
                <a:solidFill>
                  <a:schemeClr val="accent6"/>
                </a:solidFill>
                <a:latin typeface="Helvetica Neue" charset="0"/>
                <a:ea typeface="Helvetica Neue" charset="0"/>
                <a:cs typeface="Helvetica Neue" charset="0"/>
              </a:rPr>
              <a:t>these </a:t>
            </a:r>
            <a:r>
              <a:rPr lang="en-US" sz="1100" dirty="0">
                <a:solidFill>
                  <a:schemeClr val="accent6"/>
                </a:solidFill>
                <a:latin typeface="Helvetica Neue" charset="0"/>
                <a:ea typeface="Helvetica Neue" charset="0"/>
                <a:cs typeface="Helvetica Neue" charset="0"/>
              </a:rPr>
              <a:t>(1, 2, 5)</a:t>
            </a:r>
            <a:r>
              <a:rPr lang="en-US" sz="1100" dirty="0" smtClean="0">
                <a:solidFill>
                  <a:schemeClr val="accent6"/>
                </a:solidFill>
                <a:latin typeface="Helvetica Neue" charset="0"/>
                <a:ea typeface="Helvetica Neue" charset="0"/>
                <a:cs typeface="Helvetica Neue" charset="0"/>
              </a:rPr>
              <a:t> </a:t>
            </a:r>
            <a:r>
              <a:rPr lang="en-US" sz="1100" dirty="0">
                <a:solidFill>
                  <a:schemeClr val="accent6"/>
                </a:solidFill>
                <a:latin typeface="Helvetica Neue" charset="0"/>
                <a:ea typeface="Helvetica Neue" charset="0"/>
                <a:cs typeface="Helvetica Neue" charset="0"/>
              </a:rPr>
              <a:t>nodes to 10.</a:t>
            </a:r>
          </a:p>
        </p:txBody>
      </p:sp>
      <p:pic>
        <p:nvPicPr>
          <p:cNvPr id="14" name="Picture 13"/>
          <p:cNvPicPr>
            <a:picLocks noChangeAspect="1"/>
          </p:cNvPicPr>
          <p:nvPr/>
        </p:nvPicPr>
        <p:blipFill>
          <a:blip r:embed="rId10"/>
          <a:stretch>
            <a:fillRect/>
          </a:stretch>
        </p:blipFill>
        <p:spPr>
          <a:xfrm>
            <a:off x="4419711" y="2543380"/>
            <a:ext cx="3058024" cy="1878500"/>
          </a:xfrm>
          <a:prstGeom prst="rect">
            <a:avLst/>
          </a:prstGeom>
        </p:spPr>
      </p:pic>
      <p:sp>
        <p:nvSpPr>
          <p:cNvPr id="15" name="Rectangle 14"/>
          <p:cNvSpPr/>
          <p:nvPr/>
        </p:nvSpPr>
        <p:spPr>
          <a:xfrm>
            <a:off x="8157882" y="3239819"/>
            <a:ext cx="3675529" cy="769441"/>
          </a:xfrm>
          <a:prstGeom prst="rect">
            <a:avLst/>
          </a:prstGeom>
        </p:spPr>
        <p:txBody>
          <a:bodyPr wrap="square">
            <a:spAutoFit/>
          </a:bodyPr>
          <a:lstStyle/>
          <a:p>
            <a:pPr marL="285750" indent="-285750">
              <a:buFont typeface="Arial" charset="0"/>
              <a:buChar char="•"/>
            </a:pPr>
            <a:r>
              <a:rPr lang="en-US" sz="1100" dirty="0">
                <a:solidFill>
                  <a:schemeClr val="accent6"/>
                </a:solidFill>
                <a:latin typeface="Helvetica Neue" charset="0"/>
                <a:ea typeface="Helvetica Neue" charset="0"/>
                <a:cs typeface="Helvetica Neue" charset="0"/>
              </a:rPr>
              <a:t>What are the common ancestors of 4 and 9</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a:solidFill>
                  <a:schemeClr val="accent6"/>
                </a:solidFill>
                <a:latin typeface="Helvetica Neue" charset="0"/>
                <a:ea typeface="Helvetica Neue" charset="0"/>
                <a:cs typeface="Helvetica Neue" charset="0"/>
              </a:rPr>
              <a:t>a</a:t>
            </a:r>
            <a:r>
              <a:rPr lang="en-US" sz="1100" dirty="0" smtClean="0">
                <a:solidFill>
                  <a:schemeClr val="accent6"/>
                </a:solidFill>
                <a:latin typeface="Helvetica Neue" charset="0"/>
                <a:ea typeface="Helvetica Neue" charset="0"/>
                <a:cs typeface="Helvetica Neue" charset="0"/>
              </a:rPr>
              <a:t>ncestors </a:t>
            </a:r>
            <a:r>
              <a:rPr lang="en-US" sz="1100" dirty="0">
                <a:solidFill>
                  <a:schemeClr val="accent6"/>
                </a:solidFill>
                <a:latin typeface="Helvetica Neue" charset="0"/>
                <a:ea typeface="Helvetica Neue" charset="0"/>
                <a:cs typeface="Helvetica Neue" charset="0"/>
              </a:rPr>
              <a:t>of 4 are 1 and 2  </a:t>
            </a:r>
            <a:endParaRPr lang="en-US" sz="1100" dirty="0" smtClean="0">
              <a:solidFill>
                <a:schemeClr val="accent6"/>
              </a:solidFill>
              <a:latin typeface="Helvetica Neue" charset="0"/>
              <a:ea typeface="Helvetica Neue" charset="0"/>
              <a:cs typeface="Helvetica Neue" charset="0"/>
            </a:endParaRP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ancestors </a:t>
            </a:r>
            <a:r>
              <a:rPr lang="en-US" sz="1100" dirty="0">
                <a:solidFill>
                  <a:schemeClr val="accent6"/>
                </a:solidFill>
                <a:latin typeface="Helvetica Neue" charset="0"/>
                <a:ea typeface="Helvetica Neue" charset="0"/>
                <a:cs typeface="Helvetica Neue" charset="0"/>
              </a:rPr>
              <a:t>of 9 are 1,2 and 5</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So</a:t>
            </a:r>
            <a:r>
              <a:rPr lang="en-US" sz="1100" dirty="0">
                <a:solidFill>
                  <a:schemeClr val="accent6"/>
                </a:solidFill>
                <a:latin typeface="Helvetica Neue" charset="0"/>
                <a:ea typeface="Helvetica Neue" charset="0"/>
                <a:cs typeface="Helvetica Neue" charset="0"/>
              </a:rPr>
              <a:t>, common ancestors will be 1 and 2.</a:t>
            </a:r>
          </a:p>
        </p:txBody>
      </p:sp>
      <p:pic>
        <p:nvPicPr>
          <p:cNvPr id="16" name="Picture 15"/>
          <p:cNvPicPr>
            <a:picLocks noChangeAspect="1"/>
          </p:cNvPicPr>
          <p:nvPr/>
        </p:nvPicPr>
        <p:blipFill>
          <a:blip r:embed="rId11"/>
          <a:stretch>
            <a:fillRect/>
          </a:stretch>
        </p:blipFill>
        <p:spPr>
          <a:xfrm>
            <a:off x="4306810" y="4758452"/>
            <a:ext cx="3170925" cy="1970715"/>
          </a:xfrm>
          <a:prstGeom prst="rect">
            <a:avLst/>
          </a:prstGeom>
        </p:spPr>
      </p:pic>
      <p:sp>
        <p:nvSpPr>
          <p:cNvPr id="17" name="Rectangle 16"/>
          <p:cNvSpPr/>
          <p:nvPr/>
        </p:nvSpPr>
        <p:spPr>
          <a:xfrm>
            <a:off x="8353632" y="4887935"/>
            <a:ext cx="3635188" cy="1615827"/>
          </a:xfrm>
          <a:prstGeom prst="rect">
            <a:avLst/>
          </a:prstGeom>
        </p:spPr>
        <p:txBody>
          <a:bodyPr wrap="square">
            <a:spAutoFit/>
          </a:bodyPr>
          <a:lstStyle/>
          <a:p>
            <a:r>
              <a:rPr lang="en-US" sz="1100" dirty="0">
                <a:solidFill>
                  <a:schemeClr val="accent6"/>
                </a:solidFill>
                <a:latin typeface="HelveticaNeue" charset="0"/>
              </a:rPr>
              <a:t>Are 6 and 7 sibling?</a:t>
            </a:r>
          </a:p>
          <a:p>
            <a:pPr marL="171450" indent="-171450">
              <a:buFont typeface="Arial" charset="0"/>
              <a:buChar char="•"/>
            </a:pPr>
            <a:r>
              <a:rPr lang="en-US" sz="1100" dirty="0">
                <a:solidFill>
                  <a:schemeClr val="accent6"/>
                </a:solidFill>
                <a:latin typeface="HelveticaNeue" charset="0"/>
              </a:rPr>
              <a:t>Sibling must have same parent.</a:t>
            </a:r>
          </a:p>
          <a:p>
            <a:pPr marL="171450" indent="-171450">
              <a:buFont typeface="Arial" charset="0"/>
              <a:buChar char="•"/>
            </a:pPr>
            <a:r>
              <a:rPr lang="en-US" sz="1100" dirty="0">
                <a:solidFill>
                  <a:schemeClr val="accent6"/>
                </a:solidFill>
                <a:latin typeface="HelveticaNeue" charset="0"/>
              </a:rPr>
              <a:t>6 and 7 do not have same parent.</a:t>
            </a:r>
          </a:p>
          <a:p>
            <a:pPr marL="171450" indent="-171450">
              <a:buFont typeface="Arial" charset="0"/>
              <a:buChar char="•"/>
            </a:pPr>
            <a:r>
              <a:rPr lang="en-US" sz="1100" dirty="0">
                <a:solidFill>
                  <a:schemeClr val="accent6"/>
                </a:solidFill>
                <a:latin typeface="HelveticaNeue" charset="0"/>
              </a:rPr>
              <a:t>Then, No it is not sibling</a:t>
            </a:r>
          </a:p>
          <a:p>
            <a:pPr marL="285750" indent="-285750">
              <a:buFont typeface="Arial" charset="0"/>
              <a:buChar char="•"/>
            </a:pPr>
            <a:endParaRPr lang="en-US" sz="1100" dirty="0">
              <a:solidFill>
                <a:schemeClr val="accent6"/>
              </a:solidFill>
              <a:latin typeface="HelveticaNeue" charset="0"/>
            </a:endParaRPr>
          </a:p>
          <a:p>
            <a:r>
              <a:rPr lang="en-US" sz="1100" dirty="0">
                <a:solidFill>
                  <a:schemeClr val="accent6"/>
                </a:solidFill>
                <a:latin typeface="HelveticaNeue" charset="0"/>
              </a:rPr>
              <a:t>But, They have same grand-parent (1)</a:t>
            </a:r>
          </a:p>
          <a:p>
            <a:pPr marL="171450" indent="-171450">
              <a:buFont typeface="Arial" charset="0"/>
              <a:buChar char="•"/>
            </a:pPr>
            <a:r>
              <a:rPr lang="en-US" sz="1100" dirty="0">
                <a:solidFill>
                  <a:schemeClr val="accent6"/>
                </a:solidFill>
                <a:latin typeface="Calibri" charset="0"/>
                <a:ea typeface="Calibri" charset="0"/>
                <a:cs typeface="Calibri" charset="0"/>
              </a:rPr>
              <a:t>Nodes not having same parent </a:t>
            </a:r>
          </a:p>
          <a:p>
            <a:pPr marL="171450" indent="-171450">
              <a:buFont typeface="Arial" charset="0"/>
              <a:buChar char="•"/>
            </a:pPr>
            <a:r>
              <a:rPr lang="en-US" sz="1100" dirty="0">
                <a:solidFill>
                  <a:schemeClr val="accent6"/>
                </a:solidFill>
                <a:latin typeface="Calibri" charset="0"/>
                <a:ea typeface="Calibri" charset="0"/>
                <a:cs typeface="Calibri" charset="0"/>
              </a:rPr>
              <a:t>but having same grandparent can be called 'cousins'</a:t>
            </a:r>
          </a:p>
          <a:p>
            <a:pPr marL="171450" indent="-171450">
              <a:buFont typeface="Arial" charset="0"/>
              <a:buChar char="•"/>
            </a:pPr>
            <a:r>
              <a:rPr lang="en-US" sz="1100" dirty="0">
                <a:solidFill>
                  <a:schemeClr val="accent6"/>
                </a:solidFill>
                <a:latin typeface="Calibri" charset="0"/>
                <a:ea typeface="Calibri" charset="0"/>
                <a:cs typeface="Calibri" charset="0"/>
              </a:rPr>
              <a:t>So, 6 and 7 are cousins.</a:t>
            </a:r>
            <a:endParaRPr lang="en-US" sz="1100" b="0" i="0" dirty="0">
              <a:solidFill>
                <a:schemeClr val="accent6"/>
              </a:solidFill>
              <a:effectLst/>
              <a:latin typeface="Calibri" charset="0"/>
              <a:ea typeface="Calibri" charset="0"/>
              <a:cs typeface="Calibri" charset="0"/>
            </a:endParaRPr>
          </a:p>
        </p:txBody>
      </p:sp>
    </p:spTree>
    <p:extLst>
      <p:ext uri="{BB962C8B-B14F-4D97-AF65-F5344CB8AC3E}">
        <p14:creationId xmlns:p14="http://schemas.microsoft.com/office/powerpoint/2010/main" val="2048718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356" y="327959"/>
            <a:ext cx="3099005" cy="1958041"/>
          </a:xfrm>
          <a:prstGeom prst="rect">
            <a:avLst/>
          </a:prstGeom>
        </p:spPr>
      </p:pic>
      <p:sp>
        <p:nvSpPr>
          <p:cNvPr id="3" name="Rectangle 2"/>
          <p:cNvSpPr/>
          <p:nvPr/>
        </p:nvSpPr>
        <p:spPr>
          <a:xfrm>
            <a:off x="2557554" y="507124"/>
            <a:ext cx="3049870" cy="646331"/>
          </a:xfrm>
          <a:prstGeom prst="rect">
            <a:avLst/>
          </a:prstGeom>
        </p:spPr>
        <p:txBody>
          <a:bodyPr wrap="square">
            <a:spAutoFit/>
          </a:bodyPr>
          <a:lstStyle/>
          <a:p>
            <a:pPr marL="285750" indent="-285750">
              <a:buFont typeface="Arial" charset="0"/>
              <a:buChar char="•"/>
            </a:pPr>
            <a:r>
              <a:rPr lang="en-US" sz="1200" dirty="0">
                <a:solidFill>
                  <a:schemeClr val="accent6"/>
                </a:solidFill>
                <a:latin typeface="Helvetica Neue" charset="0"/>
                <a:ea typeface="Helvetica Neue" charset="0"/>
                <a:cs typeface="Helvetica Neue" charset="0"/>
              </a:rPr>
              <a:t>We can also say that node number 3 is uncle of node number </a:t>
            </a:r>
            <a:r>
              <a:rPr lang="en-US" sz="1200">
                <a:solidFill>
                  <a:schemeClr val="accent6"/>
                </a:solidFill>
                <a:latin typeface="Helvetica Neue" charset="0"/>
                <a:ea typeface="Helvetica Neue" charset="0"/>
                <a:cs typeface="Helvetica Neue" charset="0"/>
              </a:rPr>
              <a:t>6 </a:t>
            </a:r>
            <a:endParaRPr lang="en-US" sz="1200" smtClean="0">
              <a:solidFill>
                <a:schemeClr val="accent6"/>
              </a:solidFill>
              <a:latin typeface="Helvetica Neue" charset="0"/>
              <a:ea typeface="Helvetica Neue" charset="0"/>
              <a:cs typeface="Helvetica Neue" charset="0"/>
            </a:endParaRPr>
          </a:p>
          <a:p>
            <a:pPr marL="285750" indent="-285750">
              <a:buFont typeface="Arial" charset="0"/>
              <a:buChar char="•"/>
            </a:pPr>
            <a:r>
              <a:rPr lang="en-US" sz="1200" dirty="0" smtClean="0">
                <a:solidFill>
                  <a:schemeClr val="accent6"/>
                </a:solidFill>
                <a:latin typeface="Helvetica Neue" charset="0"/>
                <a:ea typeface="Helvetica Neue" charset="0"/>
                <a:cs typeface="Helvetica Neue" charset="0"/>
              </a:rPr>
              <a:t>because </a:t>
            </a:r>
            <a:r>
              <a:rPr lang="en-US" sz="1200" dirty="0">
                <a:solidFill>
                  <a:schemeClr val="accent6"/>
                </a:solidFill>
                <a:latin typeface="Helvetica Neue" charset="0"/>
                <a:ea typeface="Helvetica Neue" charset="0"/>
                <a:cs typeface="Helvetica Neue" charset="0"/>
              </a:rPr>
              <a:t>its sibling of 2</a:t>
            </a:r>
          </a:p>
        </p:txBody>
      </p:sp>
      <p:pic>
        <p:nvPicPr>
          <p:cNvPr id="4" name="Picture 3"/>
          <p:cNvPicPr>
            <a:picLocks noChangeAspect="1"/>
          </p:cNvPicPr>
          <p:nvPr/>
        </p:nvPicPr>
        <p:blipFill>
          <a:blip r:embed="rId3"/>
          <a:stretch>
            <a:fillRect/>
          </a:stretch>
        </p:blipFill>
        <p:spPr>
          <a:xfrm>
            <a:off x="333563" y="2465165"/>
            <a:ext cx="5273861" cy="1865226"/>
          </a:xfrm>
          <a:prstGeom prst="rect">
            <a:avLst/>
          </a:prstGeom>
        </p:spPr>
      </p:pic>
      <p:pic>
        <p:nvPicPr>
          <p:cNvPr id="5" name="Picture 4"/>
          <p:cNvPicPr>
            <a:picLocks noChangeAspect="1"/>
          </p:cNvPicPr>
          <p:nvPr/>
        </p:nvPicPr>
        <p:blipFill>
          <a:blip r:embed="rId4"/>
          <a:stretch>
            <a:fillRect/>
          </a:stretch>
        </p:blipFill>
        <p:spPr>
          <a:xfrm>
            <a:off x="486809" y="4509556"/>
            <a:ext cx="2293369" cy="1984781"/>
          </a:xfrm>
          <a:prstGeom prst="rect">
            <a:avLst/>
          </a:prstGeom>
        </p:spPr>
      </p:pic>
      <p:sp>
        <p:nvSpPr>
          <p:cNvPr id="6" name="Rectangle 5"/>
          <p:cNvSpPr/>
          <p:nvPr/>
        </p:nvSpPr>
        <p:spPr>
          <a:xfrm>
            <a:off x="2780178" y="4564626"/>
            <a:ext cx="2949388" cy="1200329"/>
          </a:xfrm>
          <a:prstGeom prst="rect">
            <a:avLst/>
          </a:prstGeom>
        </p:spPr>
        <p:txBody>
          <a:bodyPr wrap="square">
            <a:spAutoFit/>
          </a:bodyPr>
          <a:lstStyle/>
          <a:p>
            <a:pPr marL="171450" indent="-171450">
              <a:buFont typeface="Arial" charset="0"/>
              <a:buChar char="•"/>
            </a:pPr>
            <a:r>
              <a:rPr lang="en-US" sz="1200" dirty="0">
                <a:solidFill>
                  <a:schemeClr val="accent6"/>
                </a:solidFill>
                <a:latin typeface="Helvetica Neue" charset="0"/>
                <a:ea typeface="Helvetica Neue" charset="0"/>
                <a:cs typeface="Helvetica Neue" charset="0"/>
              </a:rPr>
              <a:t>We can further split the </a:t>
            </a:r>
            <a:r>
              <a:rPr lang="en-US" sz="1200">
                <a:solidFill>
                  <a:schemeClr val="accent6"/>
                </a:solidFill>
                <a:latin typeface="Helvetica Neue" charset="0"/>
                <a:ea typeface="Helvetica Neue" charset="0"/>
                <a:cs typeface="Helvetica Neue" charset="0"/>
              </a:rPr>
              <a:t>left </a:t>
            </a:r>
            <a:r>
              <a:rPr lang="en-US" sz="1200" smtClean="0">
                <a:solidFill>
                  <a:schemeClr val="accent6"/>
                </a:solidFill>
                <a:latin typeface="Helvetica Neue" charset="0"/>
                <a:ea typeface="Helvetica Neue" charset="0"/>
                <a:cs typeface="Helvetica Neue" charset="0"/>
              </a:rPr>
              <a:t>sub-tree </a:t>
            </a:r>
            <a:r>
              <a:rPr lang="en-US" sz="1200" dirty="0">
                <a:solidFill>
                  <a:schemeClr val="accent6"/>
                </a:solidFill>
                <a:latin typeface="Helvetica Neue" charset="0"/>
                <a:ea typeface="Helvetica Neue" charset="0"/>
                <a:cs typeface="Helvetica Neue" charset="0"/>
              </a:rPr>
              <a:t>and look at it like node number 2 is root of </a:t>
            </a:r>
            <a:r>
              <a:rPr lang="en-US" sz="1200">
                <a:solidFill>
                  <a:schemeClr val="accent6"/>
                </a:solidFill>
                <a:latin typeface="Helvetica Neue" charset="0"/>
                <a:ea typeface="Helvetica Neue" charset="0"/>
                <a:cs typeface="Helvetica Neue" charset="0"/>
              </a:rPr>
              <a:t>this </a:t>
            </a:r>
            <a:r>
              <a:rPr lang="en-US" sz="1200" smtClean="0">
                <a:solidFill>
                  <a:schemeClr val="accent6"/>
                </a:solidFill>
                <a:latin typeface="Helvetica Neue" charset="0"/>
                <a:ea typeface="Helvetica Neue" charset="0"/>
                <a:cs typeface="Helvetica Neue" charset="0"/>
              </a:rPr>
              <a:t>sub-tree </a:t>
            </a:r>
            <a:endParaRPr lang="en-US" sz="1200" dirty="0" smtClean="0">
              <a:solidFill>
                <a:schemeClr val="accent6"/>
              </a:solidFill>
              <a:latin typeface="Helvetica Neue" charset="0"/>
              <a:ea typeface="Helvetica Neue" charset="0"/>
              <a:cs typeface="Helvetica Neue" charset="0"/>
            </a:endParaRPr>
          </a:p>
          <a:p>
            <a:pPr marL="171450" indent="-171450">
              <a:buFont typeface="Arial" charset="0"/>
              <a:buChar char="•"/>
            </a:pPr>
            <a:endParaRPr lang="en-US" sz="1200" dirty="0">
              <a:solidFill>
                <a:schemeClr val="accent6"/>
              </a:solidFill>
              <a:latin typeface="Helvetica Neue" charset="0"/>
              <a:ea typeface="Helvetica Neue" charset="0"/>
              <a:cs typeface="Helvetica Neue" charset="0"/>
            </a:endParaRPr>
          </a:p>
          <a:p>
            <a:pPr marL="171450" indent="-171450">
              <a:buFont typeface="Arial" charset="0"/>
              <a:buChar char="•"/>
            </a:pPr>
            <a:r>
              <a:rPr lang="en-US" sz="1200" dirty="0" smtClean="0">
                <a:solidFill>
                  <a:schemeClr val="accent6"/>
                </a:solidFill>
                <a:latin typeface="Helvetica Neue" charset="0"/>
                <a:ea typeface="Helvetica Neue" charset="0"/>
                <a:cs typeface="Helvetica Neue" charset="0"/>
              </a:rPr>
              <a:t>and </a:t>
            </a:r>
            <a:r>
              <a:rPr lang="en-US" sz="1200" dirty="0">
                <a:solidFill>
                  <a:schemeClr val="accent6"/>
                </a:solidFill>
                <a:latin typeface="Helvetica Neue" charset="0"/>
                <a:ea typeface="Helvetica Neue" charset="0"/>
                <a:cs typeface="Helvetica Neue" charset="0"/>
              </a:rPr>
              <a:t>this particular tree with node number 2 as root has </a:t>
            </a:r>
            <a:r>
              <a:rPr lang="en-US" sz="1200">
                <a:solidFill>
                  <a:schemeClr val="accent6"/>
                </a:solidFill>
                <a:latin typeface="Helvetica Neue" charset="0"/>
                <a:ea typeface="Helvetica Neue" charset="0"/>
                <a:cs typeface="Helvetica Neue" charset="0"/>
              </a:rPr>
              <a:t>3 </a:t>
            </a:r>
            <a:r>
              <a:rPr lang="en-US" sz="1200" smtClean="0">
                <a:solidFill>
                  <a:schemeClr val="accent6"/>
                </a:solidFill>
                <a:latin typeface="Helvetica Neue" charset="0"/>
                <a:ea typeface="Helvetica Neue" charset="0"/>
                <a:cs typeface="Helvetica Neue" charset="0"/>
              </a:rPr>
              <a:t>sub-trees</a:t>
            </a:r>
            <a:r>
              <a:rPr lang="en-US" sz="1200" dirty="0">
                <a:solidFill>
                  <a:schemeClr val="accent6"/>
                </a:solidFill>
                <a:latin typeface="Helvetica Neue" charset="0"/>
                <a:ea typeface="Helvetica Neue" charset="0"/>
                <a:cs typeface="Helvetica Neue" charset="0"/>
              </a:rPr>
              <a:t>.</a:t>
            </a:r>
          </a:p>
        </p:txBody>
      </p:sp>
      <p:sp>
        <p:nvSpPr>
          <p:cNvPr id="8" name="Rectangle 7"/>
          <p:cNvSpPr/>
          <p:nvPr/>
        </p:nvSpPr>
        <p:spPr>
          <a:xfrm>
            <a:off x="2557554" y="5999190"/>
            <a:ext cx="4446494" cy="577081"/>
          </a:xfrm>
          <a:prstGeom prst="rect">
            <a:avLst/>
          </a:prstGeom>
        </p:spPr>
        <p:txBody>
          <a:bodyPr wrap="square">
            <a:spAutoFit/>
          </a:bodyPr>
          <a:lstStyle/>
          <a:p>
            <a:pPr marL="171450" indent="-171450">
              <a:buFont typeface="Arial" charset="0"/>
              <a:buChar char="•"/>
            </a:pPr>
            <a:r>
              <a:rPr lang="en-US" sz="1050" dirty="0">
                <a:solidFill>
                  <a:schemeClr val="accent6"/>
                </a:solidFill>
                <a:latin typeface="Helvetica Neue" charset="0"/>
                <a:ea typeface="Helvetica Neue" charset="0"/>
                <a:cs typeface="Helvetica Neue" charset="0"/>
              </a:rPr>
              <a:t>Recursion basically is reducing </a:t>
            </a:r>
            <a:r>
              <a:rPr lang="en-US" sz="1050" dirty="0" smtClean="0">
                <a:solidFill>
                  <a:schemeClr val="accent6"/>
                </a:solidFill>
                <a:latin typeface="Helvetica Neue" charset="0"/>
                <a:ea typeface="Helvetica Neue" charset="0"/>
                <a:cs typeface="Helvetica Neue" charset="0"/>
              </a:rPr>
              <a:t>something in </a:t>
            </a:r>
            <a:r>
              <a:rPr lang="en-US" sz="1050" dirty="0">
                <a:solidFill>
                  <a:schemeClr val="accent6"/>
                </a:solidFill>
                <a:latin typeface="Helvetica Neue" charset="0"/>
                <a:ea typeface="Helvetica Neue" charset="0"/>
                <a:cs typeface="Helvetica Neue" charset="0"/>
              </a:rPr>
              <a:t>a </a:t>
            </a:r>
            <a:r>
              <a:rPr lang="en-US" sz="1050" dirty="0" smtClean="0">
                <a:solidFill>
                  <a:schemeClr val="accent6"/>
                </a:solidFill>
                <a:latin typeface="Helvetica Neue" charset="0"/>
                <a:ea typeface="Helvetica Neue" charset="0"/>
                <a:cs typeface="Helvetica Neue" charset="0"/>
              </a:rPr>
              <a:t>self similar </a:t>
            </a:r>
            <a:r>
              <a:rPr lang="en-US" sz="1050" dirty="0">
                <a:solidFill>
                  <a:schemeClr val="accent6"/>
                </a:solidFill>
                <a:latin typeface="Helvetica Neue" charset="0"/>
                <a:ea typeface="Helvetica Neue" charset="0"/>
                <a:cs typeface="Helvetica Neue" charset="0"/>
              </a:rPr>
              <a:t>manner</a:t>
            </a:r>
            <a:r>
              <a:rPr lang="en-US" sz="1050" dirty="0" smtClean="0">
                <a:solidFill>
                  <a:schemeClr val="accent6"/>
                </a:solidFill>
                <a:latin typeface="Helvetica Neue" charset="0"/>
                <a:ea typeface="Helvetica Neue" charset="0"/>
                <a:cs typeface="Helvetica Neue" charset="0"/>
              </a:rPr>
              <a:t>.</a:t>
            </a:r>
          </a:p>
          <a:p>
            <a:pPr marL="171450" indent="-171450">
              <a:buFont typeface="Arial" charset="0"/>
              <a:buChar char="•"/>
            </a:pPr>
            <a:r>
              <a:rPr lang="en-US" sz="1050" dirty="0" smtClean="0">
                <a:solidFill>
                  <a:schemeClr val="accent6"/>
                </a:solidFill>
                <a:latin typeface="Helvetica Neue" charset="0"/>
                <a:ea typeface="Helvetica Neue" charset="0"/>
                <a:cs typeface="Helvetica Neue" charset="0"/>
              </a:rPr>
              <a:t>This </a:t>
            </a:r>
            <a:r>
              <a:rPr lang="en-US" sz="1050" dirty="0">
                <a:solidFill>
                  <a:schemeClr val="accent6"/>
                </a:solidFill>
                <a:latin typeface="Helvetica Neue" charset="0"/>
                <a:ea typeface="Helvetica Neue" charset="0"/>
                <a:cs typeface="Helvetica Neue" charset="0"/>
              </a:rPr>
              <a:t>recursive property of tree will be </a:t>
            </a:r>
            <a:r>
              <a:rPr lang="en-US" sz="1050" dirty="0" smtClean="0">
                <a:solidFill>
                  <a:schemeClr val="accent6"/>
                </a:solidFill>
                <a:latin typeface="Helvetica Neue" charset="0"/>
                <a:ea typeface="Helvetica Neue" charset="0"/>
                <a:cs typeface="Helvetica Neue" charset="0"/>
              </a:rPr>
              <a:t>used everywhere </a:t>
            </a:r>
          </a:p>
          <a:p>
            <a:pPr marL="628650" lvl="1" indent="-171450">
              <a:buFont typeface="Arial" charset="0"/>
              <a:buChar char="•"/>
            </a:pPr>
            <a:r>
              <a:rPr lang="en-US" sz="1050" dirty="0" smtClean="0">
                <a:solidFill>
                  <a:schemeClr val="accent6"/>
                </a:solidFill>
                <a:latin typeface="Helvetica Neue" charset="0"/>
                <a:ea typeface="Helvetica Neue" charset="0"/>
                <a:cs typeface="Helvetica Neue" charset="0"/>
              </a:rPr>
              <a:t>in </a:t>
            </a:r>
            <a:r>
              <a:rPr lang="en-US" sz="1050" dirty="0">
                <a:solidFill>
                  <a:schemeClr val="accent6"/>
                </a:solidFill>
                <a:latin typeface="Helvetica Neue" charset="0"/>
                <a:ea typeface="Helvetica Neue" charset="0"/>
                <a:cs typeface="Helvetica Neue" charset="0"/>
              </a:rPr>
              <a:t>all implementation and usage of tree.</a:t>
            </a:r>
          </a:p>
        </p:txBody>
      </p:sp>
      <p:pic>
        <p:nvPicPr>
          <p:cNvPr id="9" name="Picture 8"/>
          <p:cNvPicPr>
            <a:picLocks noChangeAspect="1"/>
          </p:cNvPicPr>
          <p:nvPr/>
        </p:nvPicPr>
        <p:blipFill>
          <a:blip r:embed="rId5"/>
          <a:stretch>
            <a:fillRect/>
          </a:stretch>
        </p:blipFill>
        <p:spPr>
          <a:xfrm>
            <a:off x="6662760" y="1008139"/>
            <a:ext cx="4852405" cy="2098131"/>
          </a:xfrm>
          <a:prstGeom prst="rect">
            <a:avLst/>
          </a:prstGeom>
        </p:spPr>
      </p:pic>
      <p:sp>
        <p:nvSpPr>
          <p:cNvPr id="10" name="Rectangle 9"/>
          <p:cNvSpPr/>
          <p:nvPr/>
        </p:nvSpPr>
        <p:spPr>
          <a:xfrm>
            <a:off x="7122459" y="3572046"/>
            <a:ext cx="4343400" cy="1592744"/>
          </a:xfrm>
          <a:prstGeom prst="rect">
            <a:avLst/>
          </a:prstGeom>
        </p:spPr>
        <p:txBody>
          <a:bodyPr wrap="square">
            <a:spAutoFit/>
          </a:bodyPr>
          <a:lstStyle/>
          <a:p>
            <a:pPr marL="171450" indent="-171450">
              <a:buFont typeface="Arial" charset="0"/>
              <a:buChar char="•"/>
            </a:pPr>
            <a:r>
              <a:rPr lang="en-US" sz="1000" dirty="0">
                <a:solidFill>
                  <a:schemeClr val="accent6"/>
                </a:solidFill>
                <a:latin typeface="HelveticaNeue" charset="0"/>
              </a:rPr>
              <a:t>tree with n nodes, </a:t>
            </a:r>
            <a:r>
              <a:rPr lang="en-US" sz="1000" dirty="0" smtClean="0">
                <a:solidFill>
                  <a:schemeClr val="accent6"/>
                </a:solidFill>
                <a:latin typeface="HelveticaNeue" charset="0"/>
              </a:rPr>
              <a:t> there </a:t>
            </a:r>
            <a:r>
              <a:rPr lang="en-US" sz="1000" dirty="0">
                <a:solidFill>
                  <a:schemeClr val="accent6"/>
                </a:solidFill>
                <a:latin typeface="HelveticaNeue" charset="0"/>
              </a:rPr>
              <a:t>will be exactly n-1 links or edges</a:t>
            </a:r>
            <a:r>
              <a:rPr lang="en-US" sz="1000" dirty="0" smtClean="0">
                <a:solidFill>
                  <a:schemeClr val="accent6"/>
                </a:solidFill>
                <a:latin typeface="HelveticaNeue" charset="0"/>
              </a:rPr>
              <a:t>.</a:t>
            </a:r>
            <a:endParaRPr lang="en-US" sz="1000" dirty="0">
              <a:solidFill>
                <a:schemeClr val="accent6"/>
              </a:solidFill>
              <a:latin typeface="HelveticaNeue" charset="0"/>
            </a:endParaRPr>
          </a:p>
          <a:p>
            <a:pPr marL="171450" indent="-171450">
              <a:buFont typeface="Arial" charset="0"/>
              <a:buChar char="•"/>
            </a:pPr>
            <a:r>
              <a:rPr lang="en-US" sz="1000" dirty="0" smtClean="0">
                <a:solidFill>
                  <a:schemeClr val="accent6"/>
                </a:solidFill>
                <a:latin typeface="HelveticaNeue" charset="0"/>
              </a:rPr>
              <a:t>Each </a:t>
            </a:r>
            <a:r>
              <a:rPr lang="en-US" sz="1000" dirty="0">
                <a:solidFill>
                  <a:schemeClr val="accent6"/>
                </a:solidFill>
                <a:latin typeface="HelveticaNeue" charset="0"/>
              </a:rPr>
              <a:t>arrow in this figure can be called a link or an edge.</a:t>
            </a:r>
          </a:p>
          <a:p>
            <a:pPr marL="171450" indent="-171450">
              <a:buFont typeface="Arial" charset="0"/>
              <a:buChar char="•"/>
            </a:pPr>
            <a:endParaRPr lang="en-US" sz="1000" dirty="0" smtClean="0">
              <a:solidFill>
                <a:schemeClr val="accent6"/>
              </a:solidFill>
              <a:latin typeface="HelveticaNeue" charset="0"/>
            </a:endParaRPr>
          </a:p>
          <a:p>
            <a:pPr marL="171450" indent="-171450">
              <a:buFont typeface="Arial" charset="0"/>
              <a:buChar char="•"/>
            </a:pPr>
            <a:r>
              <a:rPr lang="en-US" sz="1000" dirty="0" smtClean="0">
                <a:solidFill>
                  <a:schemeClr val="accent6"/>
                </a:solidFill>
                <a:latin typeface="HelveticaNeue" charset="0"/>
              </a:rPr>
              <a:t>All </a:t>
            </a:r>
            <a:r>
              <a:rPr lang="en-US" sz="1000" dirty="0">
                <a:solidFill>
                  <a:schemeClr val="accent6"/>
                </a:solidFill>
                <a:latin typeface="HelveticaNeue" charset="0"/>
              </a:rPr>
              <a:t>nodes except the root node will have exactly 1 incoming </a:t>
            </a:r>
            <a:r>
              <a:rPr lang="en-US" sz="1000" dirty="0" smtClean="0">
                <a:solidFill>
                  <a:schemeClr val="accent6"/>
                </a:solidFill>
                <a:latin typeface="HelveticaNeue" charset="0"/>
              </a:rPr>
              <a:t>edge.</a:t>
            </a:r>
          </a:p>
          <a:p>
            <a:pPr marL="171450" indent="-171450">
              <a:buFont typeface="Arial" charset="0"/>
              <a:buChar char="•"/>
            </a:pPr>
            <a:r>
              <a:rPr lang="en-US" sz="1000" dirty="0" smtClean="0">
                <a:solidFill>
                  <a:schemeClr val="accent6"/>
                </a:solidFill>
                <a:latin typeface="HelveticaNeue" charset="0"/>
              </a:rPr>
              <a:t>If </a:t>
            </a:r>
            <a:r>
              <a:rPr lang="en-US" sz="1000" dirty="0">
                <a:solidFill>
                  <a:schemeClr val="accent6"/>
                </a:solidFill>
                <a:latin typeface="HelveticaNeue" charset="0"/>
              </a:rPr>
              <a:t>you can see, I'll pick this node numbered 2.</a:t>
            </a:r>
          </a:p>
          <a:p>
            <a:pPr marL="628650" lvl="1" indent="-171450">
              <a:buFont typeface="Arial" charset="0"/>
              <a:buChar char="•"/>
            </a:pPr>
            <a:r>
              <a:rPr lang="en-US" sz="800" dirty="0" smtClean="0">
                <a:solidFill>
                  <a:schemeClr val="accent6"/>
                </a:solidFill>
                <a:latin typeface="HelveticaNeue" charset="0"/>
              </a:rPr>
              <a:t>There </a:t>
            </a:r>
            <a:r>
              <a:rPr lang="en-US" sz="800" dirty="0">
                <a:solidFill>
                  <a:schemeClr val="accent6"/>
                </a:solidFill>
                <a:latin typeface="HelveticaNeue" charset="0"/>
              </a:rPr>
              <a:t>is only one incoming link and one or many outgoing links.</a:t>
            </a:r>
          </a:p>
          <a:p>
            <a:pPr marL="628650" lvl="1" indent="-171450">
              <a:buFont typeface="Arial" charset="0"/>
              <a:buChar char="•"/>
            </a:pPr>
            <a:r>
              <a:rPr lang="en-US" sz="800" dirty="0">
                <a:solidFill>
                  <a:schemeClr val="accent6"/>
                </a:solidFill>
                <a:latin typeface="HelveticaNeue" charset="0"/>
              </a:rPr>
              <a:t>There will be one link for each parent-child relationship</a:t>
            </a:r>
            <a:r>
              <a:rPr lang="en-US" sz="800" dirty="0" smtClean="0">
                <a:solidFill>
                  <a:schemeClr val="accent6"/>
                </a:solidFill>
                <a:latin typeface="HelveticaNeue" charset="0"/>
              </a:rPr>
              <a:t>.</a:t>
            </a:r>
            <a:r>
              <a:rPr lang="en-US" sz="1000" dirty="0">
                <a:solidFill>
                  <a:schemeClr val="accent6"/>
                </a:solidFill>
                <a:latin typeface="HelveticaNeue" charset="0"/>
              </a:rPr>
              <a:t/>
            </a:r>
            <a:br>
              <a:rPr lang="en-US" sz="1000" dirty="0">
                <a:solidFill>
                  <a:schemeClr val="accent6"/>
                </a:solidFill>
                <a:latin typeface="HelveticaNeue" charset="0"/>
              </a:rPr>
            </a:br>
            <a:endParaRPr lang="en-US" sz="1000" dirty="0">
              <a:solidFill>
                <a:schemeClr val="accent6"/>
              </a:solidFill>
              <a:latin typeface="HelveticaNeue" charset="0"/>
            </a:endParaRPr>
          </a:p>
          <a:p>
            <a:pPr marL="171450" indent="-171450">
              <a:buFont typeface="Arial" charset="0"/>
              <a:buChar char="•"/>
            </a:pPr>
            <a:r>
              <a:rPr lang="en-US" sz="1000" dirty="0">
                <a:solidFill>
                  <a:schemeClr val="accent6"/>
                </a:solidFill>
                <a:latin typeface="HelveticaNeue" charset="0"/>
              </a:rPr>
              <a:t>So, in a valid tree if there are n nodes, there will be exactly n-1 edges.</a:t>
            </a:r>
          </a:p>
          <a:p>
            <a:pPr marL="171450" indent="-171450">
              <a:buFont typeface="Arial" charset="0"/>
              <a:buChar char="•"/>
            </a:pPr>
            <a:r>
              <a:rPr lang="en-US" sz="1000" dirty="0">
                <a:solidFill>
                  <a:schemeClr val="accent6"/>
                </a:solidFill>
                <a:latin typeface="HelveticaNeue" charset="0"/>
              </a:rPr>
              <a:t>One incoming edge for each node except the root.</a:t>
            </a:r>
            <a:endParaRPr lang="en-US" sz="1000" b="0" i="0" dirty="0">
              <a:solidFill>
                <a:schemeClr val="accent6"/>
              </a:solidFill>
              <a:effectLst/>
              <a:latin typeface="HelveticaNeue" charset="0"/>
            </a:endParaRPr>
          </a:p>
        </p:txBody>
      </p:sp>
    </p:spTree>
    <p:extLst>
      <p:ext uri="{BB962C8B-B14F-4D97-AF65-F5344CB8AC3E}">
        <p14:creationId xmlns:p14="http://schemas.microsoft.com/office/powerpoint/2010/main" val="1338681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6334"/>
          <a:stretch/>
        </p:blipFill>
        <p:spPr>
          <a:xfrm>
            <a:off x="2961628" y="339688"/>
            <a:ext cx="2687164" cy="2135997"/>
          </a:xfrm>
          <a:prstGeom prst="rect">
            <a:avLst/>
          </a:prstGeom>
        </p:spPr>
      </p:pic>
      <p:sp>
        <p:nvSpPr>
          <p:cNvPr id="3" name="Rectangle 2"/>
          <p:cNvSpPr/>
          <p:nvPr/>
        </p:nvSpPr>
        <p:spPr>
          <a:xfrm>
            <a:off x="5901147" y="843741"/>
            <a:ext cx="3742765" cy="938719"/>
          </a:xfrm>
          <a:prstGeom prst="rect">
            <a:avLst/>
          </a:prstGeom>
        </p:spPr>
        <p:txBody>
          <a:bodyPr wrap="square">
            <a:spAutoFit/>
          </a:bodyPr>
          <a:lstStyle/>
          <a:p>
            <a:pPr marL="285750" indent="-285750">
              <a:buFont typeface="Arial" charset="0"/>
              <a:buChar char="•"/>
            </a:pPr>
            <a:r>
              <a:rPr lang="en-US" sz="1100" dirty="0">
                <a:solidFill>
                  <a:schemeClr val="accent6"/>
                </a:solidFill>
                <a:latin typeface="Helvetica Neue" charset="0"/>
                <a:ea typeface="Helvetica Neue" charset="0"/>
                <a:cs typeface="Helvetica Neue" charset="0"/>
              </a:rPr>
              <a:t>For this node numbered 5</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we </a:t>
            </a:r>
            <a:r>
              <a:rPr lang="en-US" sz="1100" dirty="0">
                <a:solidFill>
                  <a:schemeClr val="accent6"/>
                </a:solidFill>
                <a:latin typeface="Helvetica Neue" charset="0"/>
                <a:ea typeface="Helvetica Neue" charset="0"/>
                <a:cs typeface="Helvetica Neue" charset="0"/>
              </a:rPr>
              <a:t>have 2 edges in the path from root</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r>
              <a:rPr lang="en-US" sz="1100" dirty="0" smtClean="0">
                <a:solidFill>
                  <a:schemeClr val="accent6"/>
                </a:solidFill>
                <a:latin typeface="Helvetica Neue" charset="0"/>
                <a:ea typeface="Helvetica Neue" charset="0"/>
                <a:cs typeface="Helvetica Neue" charset="0"/>
              </a:rPr>
              <a:t>So</a:t>
            </a:r>
            <a:r>
              <a:rPr lang="en-US" sz="1100" dirty="0">
                <a:solidFill>
                  <a:schemeClr val="accent6"/>
                </a:solidFill>
                <a:latin typeface="Helvetica Neue" charset="0"/>
                <a:ea typeface="Helvetica Neue" charset="0"/>
                <a:cs typeface="Helvetica Neue" charset="0"/>
              </a:rPr>
              <a:t>, the depth of this node is 2</a:t>
            </a:r>
            <a:r>
              <a:rPr lang="en-US" sz="1100" dirty="0" smtClean="0">
                <a:solidFill>
                  <a:schemeClr val="accent6"/>
                </a:solidFill>
                <a:latin typeface="Helvetica Neue" charset="0"/>
                <a:ea typeface="Helvetica Neue" charset="0"/>
                <a:cs typeface="Helvetica Neue" charset="0"/>
              </a:rPr>
              <a:t>.</a:t>
            </a:r>
          </a:p>
          <a:p>
            <a:pPr marL="285750" indent="-285750">
              <a:buFont typeface="Arial" charset="0"/>
              <a:buChar char="•"/>
            </a:pPr>
            <a:endParaRPr lang="en-US" sz="1100" dirty="0">
              <a:solidFill>
                <a:schemeClr val="accent6"/>
              </a:solidFill>
              <a:latin typeface="Helvetica Neue" charset="0"/>
              <a:ea typeface="Helvetica Neue" charset="0"/>
              <a:cs typeface="Helvetica Neue" charset="0"/>
            </a:endParaRPr>
          </a:p>
          <a:p>
            <a:pPr marL="285750" indent="-285750">
              <a:buFont typeface="Arial" charset="0"/>
              <a:buChar char="•"/>
            </a:pPr>
            <a:r>
              <a:rPr lang="en-US" sz="1100" dirty="0">
                <a:solidFill>
                  <a:schemeClr val="accent6"/>
                </a:solidFill>
                <a:latin typeface="Helvetica Neue" charset="0"/>
                <a:ea typeface="Helvetica Neue" charset="0"/>
                <a:cs typeface="Helvetica Neue" charset="0"/>
              </a:rPr>
              <a:t>In this tree here, depth of nodes 2 and 3 is 1.</a:t>
            </a:r>
          </a:p>
        </p:txBody>
      </p:sp>
      <p:pic>
        <p:nvPicPr>
          <p:cNvPr id="4" name="Picture 3"/>
          <p:cNvPicPr>
            <a:picLocks noChangeAspect="1"/>
          </p:cNvPicPr>
          <p:nvPr/>
        </p:nvPicPr>
        <p:blipFill>
          <a:blip r:embed="rId3"/>
          <a:stretch>
            <a:fillRect/>
          </a:stretch>
        </p:blipFill>
        <p:spPr>
          <a:xfrm>
            <a:off x="9428817" y="528903"/>
            <a:ext cx="2311320" cy="1568396"/>
          </a:xfrm>
          <a:prstGeom prst="rect">
            <a:avLst/>
          </a:prstGeom>
        </p:spPr>
      </p:pic>
      <p:pic>
        <p:nvPicPr>
          <p:cNvPr id="5" name="Picture 4"/>
          <p:cNvPicPr>
            <a:picLocks noChangeAspect="1"/>
          </p:cNvPicPr>
          <p:nvPr/>
        </p:nvPicPr>
        <p:blipFill>
          <a:blip r:embed="rId4"/>
          <a:stretch>
            <a:fillRect/>
          </a:stretch>
        </p:blipFill>
        <p:spPr>
          <a:xfrm>
            <a:off x="3063686" y="3049870"/>
            <a:ext cx="3351434" cy="2124918"/>
          </a:xfrm>
          <a:prstGeom prst="rect">
            <a:avLst/>
          </a:prstGeom>
        </p:spPr>
      </p:pic>
      <p:pic>
        <p:nvPicPr>
          <p:cNvPr id="6" name="Picture 5"/>
          <p:cNvPicPr>
            <a:picLocks noChangeAspect="1"/>
          </p:cNvPicPr>
          <p:nvPr/>
        </p:nvPicPr>
        <p:blipFill>
          <a:blip r:embed="rId5"/>
          <a:stretch>
            <a:fillRect/>
          </a:stretch>
        </p:blipFill>
        <p:spPr>
          <a:xfrm>
            <a:off x="564776" y="718076"/>
            <a:ext cx="1841874" cy="1379223"/>
          </a:xfrm>
          <a:prstGeom prst="rect">
            <a:avLst/>
          </a:prstGeom>
        </p:spPr>
      </p:pic>
      <p:pic>
        <p:nvPicPr>
          <p:cNvPr id="7" name="Picture 6"/>
          <p:cNvPicPr>
            <a:picLocks noChangeAspect="1"/>
          </p:cNvPicPr>
          <p:nvPr/>
        </p:nvPicPr>
        <p:blipFill>
          <a:blip r:embed="rId6"/>
          <a:stretch>
            <a:fillRect/>
          </a:stretch>
        </p:blipFill>
        <p:spPr>
          <a:xfrm>
            <a:off x="363069" y="3592450"/>
            <a:ext cx="2700617" cy="785893"/>
          </a:xfrm>
          <a:prstGeom prst="rect">
            <a:avLst/>
          </a:prstGeom>
        </p:spPr>
      </p:pic>
      <p:sp>
        <p:nvSpPr>
          <p:cNvPr id="8" name="Rectangle 7"/>
          <p:cNvSpPr/>
          <p:nvPr/>
        </p:nvSpPr>
        <p:spPr>
          <a:xfrm>
            <a:off x="6415120" y="3592450"/>
            <a:ext cx="4993341" cy="1107996"/>
          </a:xfrm>
          <a:prstGeom prst="rect">
            <a:avLst/>
          </a:prstGeom>
        </p:spPr>
        <p:txBody>
          <a:bodyPr wrap="square">
            <a:spAutoFit/>
          </a:bodyPr>
          <a:lstStyle/>
          <a:p>
            <a:pPr marL="171450" indent="-171450">
              <a:buFont typeface="Arial" charset="0"/>
              <a:buChar char="•"/>
            </a:pPr>
            <a:r>
              <a:rPr lang="en-US" sz="1100" dirty="0">
                <a:solidFill>
                  <a:schemeClr val="accent6"/>
                </a:solidFill>
                <a:latin typeface="Helvetica Neue" charset="0"/>
                <a:ea typeface="Helvetica Neue" charset="0"/>
                <a:cs typeface="Helvetica Neue" charset="0"/>
              </a:rPr>
              <a:t>height of a node in tree can be defined as </a:t>
            </a:r>
            <a:endParaRPr lang="en-US" sz="1100" dirty="0" smtClean="0">
              <a:solidFill>
                <a:schemeClr val="accent6"/>
              </a:solidFill>
              <a:latin typeface="Helvetica Neue" charset="0"/>
              <a:ea typeface="Helvetica Neue" charset="0"/>
              <a:cs typeface="Helvetica Neue" charset="0"/>
            </a:endParaRPr>
          </a:p>
          <a:p>
            <a:pPr marL="628650" lvl="1" indent="-171450">
              <a:buFont typeface="Arial" charset="0"/>
              <a:buChar char="•"/>
            </a:pPr>
            <a:r>
              <a:rPr lang="en-US" sz="1100" dirty="0" smtClean="0">
                <a:solidFill>
                  <a:schemeClr val="accent6"/>
                </a:solidFill>
                <a:latin typeface="Helvetica Neue" charset="0"/>
                <a:ea typeface="Helvetica Neue" charset="0"/>
                <a:cs typeface="Helvetica Neue" charset="0"/>
              </a:rPr>
              <a:t>number </a:t>
            </a:r>
            <a:r>
              <a:rPr lang="en-US" sz="1100" dirty="0">
                <a:solidFill>
                  <a:schemeClr val="accent6"/>
                </a:solidFill>
                <a:latin typeface="Helvetica Neue" charset="0"/>
                <a:ea typeface="Helvetica Neue" charset="0"/>
                <a:cs typeface="Helvetica Neue" charset="0"/>
              </a:rPr>
              <a:t>of edges in longest path from that node to a leaf node</a:t>
            </a:r>
            <a:r>
              <a:rPr lang="en-US" sz="1100" dirty="0" smtClean="0">
                <a:solidFill>
                  <a:schemeClr val="accent6"/>
                </a:solidFill>
                <a:latin typeface="Helvetica Neue" charset="0"/>
                <a:ea typeface="Helvetica Neue" charset="0"/>
                <a:cs typeface="Helvetica Neue" charset="0"/>
              </a:rPr>
              <a:t>.</a:t>
            </a:r>
          </a:p>
          <a:p>
            <a:pPr marL="171450" indent="-171450">
              <a:buFont typeface="Arial" charset="0"/>
              <a:buChar char="•"/>
            </a:pPr>
            <a:endParaRPr lang="en-US" sz="1100" dirty="0">
              <a:solidFill>
                <a:schemeClr val="accent6"/>
              </a:solidFill>
              <a:latin typeface="Helvetica Neue" charset="0"/>
              <a:ea typeface="Helvetica Neue" charset="0"/>
              <a:cs typeface="Helvetica Neue" charset="0"/>
            </a:endParaRPr>
          </a:p>
          <a:p>
            <a:pPr marL="171450" indent="-171450">
              <a:buFont typeface="Arial" charset="0"/>
              <a:buChar char="•"/>
            </a:pPr>
            <a:r>
              <a:rPr lang="en-US" sz="1100" dirty="0" smtClean="0">
                <a:solidFill>
                  <a:schemeClr val="accent6"/>
                </a:solidFill>
                <a:latin typeface="Helvetica Neue" charset="0"/>
                <a:ea typeface="Helvetica Neue" charset="0"/>
                <a:cs typeface="Helvetica Neue" charset="0"/>
              </a:rPr>
              <a:t>for </a:t>
            </a:r>
            <a:r>
              <a:rPr lang="en-US" sz="1100" dirty="0">
                <a:solidFill>
                  <a:schemeClr val="accent6"/>
                </a:solidFill>
                <a:latin typeface="Helvetica Neue" charset="0"/>
                <a:ea typeface="Helvetica Neue" charset="0"/>
                <a:cs typeface="Helvetica Neue" charset="0"/>
              </a:rPr>
              <a:t>node 3, </a:t>
            </a:r>
            <a:endParaRPr lang="en-US" sz="1100" dirty="0" smtClean="0">
              <a:solidFill>
                <a:schemeClr val="accent6"/>
              </a:solidFill>
              <a:latin typeface="Helvetica Neue" charset="0"/>
              <a:ea typeface="Helvetica Neue" charset="0"/>
              <a:cs typeface="Helvetica Neue" charset="0"/>
            </a:endParaRPr>
          </a:p>
          <a:p>
            <a:pPr marL="628650" lvl="1" indent="-171450">
              <a:buFont typeface="Arial" charset="0"/>
              <a:buChar char="•"/>
            </a:pPr>
            <a:r>
              <a:rPr lang="en-US" sz="1100" dirty="0" smtClean="0">
                <a:solidFill>
                  <a:schemeClr val="accent6"/>
                </a:solidFill>
                <a:latin typeface="Helvetica Neue" charset="0"/>
                <a:ea typeface="Helvetica Neue" charset="0"/>
                <a:cs typeface="Helvetica Neue" charset="0"/>
              </a:rPr>
              <a:t>the </a:t>
            </a:r>
            <a:r>
              <a:rPr lang="en-US" sz="1100" dirty="0">
                <a:solidFill>
                  <a:schemeClr val="accent6"/>
                </a:solidFill>
                <a:latin typeface="Helvetica Neue" charset="0"/>
                <a:ea typeface="Helvetica Neue" charset="0"/>
                <a:cs typeface="Helvetica Neue" charset="0"/>
              </a:rPr>
              <a:t>longest path from this node to any leaf is 2</a:t>
            </a:r>
            <a:r>
              <a:rPr lang="en-US" sz="1100" dirty="0" smtClean="0">
                <a:solidFill>
                  <a:schemeClr val="accent6"/>
                </a:solidFill>
                <a:latin typeface="Helvetica Neue" charset="0"/>
                <a:ea typeface="Helvetica Neue" charset="0"/>
                <a:cs typeface="Helvetica Neue" charset="0"/>
              </a:rPr>
              <a:t>.</a:t>
            </a:r>
          </a:p>
          <a:p>
            <a:pPr marL="628650" lvl="1" indent="-171450">
              <a:buFont typeface="Arial" charset="0"/>
              <a:buChar char="•"/>
            </a:pPr>
            <a:r>
              <a:rPr lang="en-US" sz="1100" dirty="0" smtClean="0">
                <a:solidFill>
                  <a:schemeClr val="accent6"/>
                </a:solidFill>
                <a:latin typeface="Helvetica Neue" charset="0"/>
                <a:ea typeface="Helvetica Neue" charset="0"/>
                <a:cs typeface="Helvetica Neue" charset="0"/>
              </a:rPr>
              <a:t>So</a:t>
            </a:r>
            <a:r>
              <a:rPr lang="en-US" sz="1100" dirty="0">
                <a:solidFill>
                  <a:schemeClr val="accent6"/>
                </a:solidFill>
                <a:latin typeface="Helvetica Neue" charset="0"/>
                <a:ea typeface="Helvetica Neue" charset="0"/>
                <a:cs typeface="Helvetica Neue" charset="0"/>
              </a:rPr>
              <a:t>, height of node 3 is 2.</a:t>
            </a:r>
          </a:p>
        </p:txBody>
      </p:sp>
      <p:pic>
        <p:nvPicPr>
          <p:cNvPr id="9" name="Picture 8"/>
          <p:cNvPicPr>
            <a:picLocks noChangeAspect="1"/>
          </p:cNvPicPr>
          <p:nvPr/>
        </p:nvPicPr>
        <p:blipFill>
          <a:blip r:embed="rId7"/>
          <a:stretch>
            <a:fillRect/>
          </a:stretch>
        </p:blipFill>
        <p:spPr>
          <a:xfrm>
            <a:off x="8943459" y="4988858"/>
            <a:ext cx="2340481" cy="1521577"/>
          </a:xfrm>
          <a:prstGeom prst="rect">
            <a:avLst/>
          </a:prstGeom>
        </p:spPr>
      </p:pic>
    </p:spTree>
    <p:extLst>
      <p:ext uri="{BB962C8B-B14F-4D97-AF65-F5344CB8AC3E}">
        <p14:creationId xmlns:p14="http://schemas.microsoft.com/office/powerpoint/2010/main" val="52635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477986" y="2353250"/>
            <a:ext cx="647601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u="sng" dirty="0" smtClean="0">
                <a:solidFill>
                  <a:schemeClr val="accent1"/>
                </a:solidFill>
              </a:rPr>
              <a:t>Formal `definition` of data structure: </a:t>
            </a:r>
          </a:p>
          <a:p>
            <a:pPr marL="285750" indent="-285750">
              <a:buFont typeface="Arial" charset="0"/>
              <a:buChar char="•"/>
            </a:pPr>
            <a:r>
              <a:rPr lang="en-US" dirty="0">
                <a:solidFill>
                  <a:schemeClr val="accent1"/>
                </a:solidFill>
              </a:rPr>
              <a:t>D</a:t>
            </a:r>
            <a:r>
              <a:rPr lang="en-US" dirty="0" smtClean="0">
                <a:solidFill>
                  <a:schemeClr val="accent1"/>
                </a:solidFill>
              </a:rPr>
              <a:t>ata </a:t>
            </a:r>
            <a:r>
              <a:rPr lang="en-US" dirty="0">
                <a:solidFill>
                  <a:schemeClr val="accent1"/>
                </a:solidFill>
              </a:rPr>
              <a:t>S</a:t>
            </a:r>
            <a:r>
              <a:rPr lang="en-US" dirty="0" smtClean="0">
                <a:solidFill>
                  <a:schemeClr val="accent1"/>
                </a:solidFill>
              </a:rPr>
              <a:t>tructure is a way to </a:t>
            </a:r>
            <a:r>
              <a:rPr lang="en-US" dirty="0" smtClean="0">
                <a:solidFill>
                  <a:schemeClr val="accent2"/>
                </a:solidFill>
              </a:rPr>
              <a:t>store</a:t>
            </a:r>
            <a:r>
              <a:rPr lang="en-US" dirty="0" smtClean="0">
                <a:solidFill>
                  <a:schemeClr val="accent1"/>
                </a:solidFill>
              </a:rPr>
              <a:t> and </a:t>
            </a:r>
            <a:r>
              <a:rPr lang="en-US" dirty="0" smtClean="0">
                <a:solidFill>
                  <a:schemeClr val="accent2"/>
                </a:solidFill>
              </a:rPr>
              <a:t>organize</a:t>
            </a:r>
            <a:r>
              <a:rPr lang="en-US" dirty="0" smtClean="0">
                <a:solidFill>
                  <a:schemeClr val="accent1"/>
                </a:solidFill>
              </a:rPr>
              <a:t> </a:t>
            </a:r>
            <a:r>
              <a:rPr lang="en-US" dirty="0" smtClean="0">
                <a:solidFill>
                  <a:schemeClr val="accent4"/>
                </a:solidFill>
              </a:rPr>
              <a:t>data</a:t>
            </a:r>
            <a:r>
              <a:rPr lang="en-US" dirty="0" smtClean="0">
                <a:solidFill>
                  <a:schemeClr val="accent1"/>
                </a:solidFill>
              </a:rPr>
              <a:t> in a </a:t>
            </a:r>
            <a:r>
              <a:rPr lang="en-US" u="sng" dirty="0" smtClean="0">
                <a:solidFill>
                  <a:schemeClr val="accent1"/>
                </a:solidFill>
              </a:rPr>
              <a:t>computer</a:t>
            </a:r>
            <a:r>
              <a:rPr lang="en-US" dirty="0" smtClean="0">
                <a:solidFill>
                  <a:schemeClr val="accent1"/>
                </a:solidFill>
              </a:rPr>
              <a:t> </a:t>
            </a:r>
          </a:p>
          <a:p>
            <a:pPr marL="285750" indent="-285750">
              <a:buFont typeface="Arial" charset="0"/>
              <a:buChar char="•"/>
            </a:pPr>
            <a:r>
              <a:rPr lang="en-US" dirty="0" smtClean="0">
                <a:solidFill>
                  <a:schemeClr val="accent1"/>
                </a:solidFill>
              </a:rPr>
              <a:t>so that the data can be used efficiently</a:t>
            </a:r>
          </a:p>
          <a:p>
            <a:endParaRPr lang="en-US" dirty="0">
              <a:solidFill>
                <a:schemeClr val="accent1"/>
              </a:solidFill>
            </a:endParaRPr>
          </a:p>
        </p:txBody>
      </p:sp>
      <p:sp>
        <p:nvSpPr>
          <p:cNvPr id="9" name="Rectangle 8"/>
          <p:cNvSpPr/>
          <p:nvPr/>
        </p:nvSpPr>
        <p:spPr>
          <a:xfrm>
            <a:off x="1959428" y="534390"/>
            <a:ext cx="8395855" cy="1446550"/>
          </a:xfrm>
          <a:prstGeom prst="rect">
            <a:avLst/>
          </a:prstGeom>
        </p:spPr>
        <p:txBody>
          <a:bodyPr wrap="square">
            <a:spAutoFit/>
          </a:bodyPr>
          <a:lstStyle/>
          <a:p>
            <a:pPr marL="171450" indent="-171450">
              <a:buFont typeface="Arial" charset="0"/>
              <a:buChar char="•"/>
            </a:pPr>
            <a:endParaRPr lang="en-US" sz="1100" dirty="0" smtClean="0"/>
          </a:p>
          <a:p>
            <a:pPr marL="171450" indent="-171450">
              <a:buFont typeface="Arial" charset="0"/>
              <a:buChar char="•"/>
            </a:pPr>
            <a:r>
              <a:rPr lang="en-US" sz="1100" dirty="0"/>
              <a:t>C</a:t>
            </a:r>
            <a:r>
              <a:rPr lang="en-US" sz="1100" dirty="0" smtClean="0"/>
              <a:t>omputers work with all kind of data,</a:t>
            </a:r>
          </a:p>
          <a:p>
            <a:pPr marL="628650" lvl="1" indent="-171450">
              <a:buFont typeface="Arial" charset="0"/>
              <a:buChar char="•"/>
            </a:pPr>
            <a:r>
              <a:rPr lang="en-US" sz="1100" dirty="0" smtClean="0"/>
              <a:t> computers work with texts, images, videos, relational data geospatial data and pretty much any kind of data</a:t>
            </a:r>
          </a:p>
          <a:p>
            <a:pPr marL="628650" lvl="1" indent="-171450">
              <a:buFont typeface="Arial" charset="0"/>
              <a:buChar char="•"/>
            </a:pPr>
            <a:endParaRPr lang="en-US" sz="1100" dirty="0" smtClean="0"/>
          </a:p>
          <a:p>
            <a:pPr marL="171450" indent="-171450">
              <a:buFont typeface="Arial" charset="0"/>
              <a:buChar char="•"/>
            </a:pPr>
            <a:r>
              <a:rPr lang="en-US" sz="1100" dirty="0" smtClean="0"/>
              <a:t>how we store organize and group data in computers matters a lot,  </a:t>
            </a:r>
          </a:p>
          <a:p>
            <a:pPr marL="628650" lvl="1" indent="-171450">
              <a:buFont typeface="Arial" charset="0"/>
              <a:buChar char="•"/>
            </a:pPr>
            <a:r>
              <a:rPr lang="en-US" sz="1100" dirty="0" smtClean="0"/>
              <a:t>because computers deal with really really large data </a:t>
            </a:r>
          </a:p>
          <a:p>
            <a:pPr marL="628650" lvl="1" indent="-171450">
              <a:buFont typeface="Arial" charset="0"/>
              <a:buChar char="•"/>
            </a:pPr>
            <a:r>
              <a:rPr lang="en-US" sz="1100" dirty="0" smtClean="0"/>
              <a:t>if we do not use the right kind of structures, the right kind of logical structures, then our software systems will not be efficient</a:t>
            </a:r>
            <a:br>
              <a:rPr lang="en-US" sz="1100" dirty="0" smtClean="0"/>
            </a:br>
            <a:endParaRPr lang="en-US" sz="1100" dirty="0"/>
          </a:p>
        </p:txBody>
      </p:sp>
      <p:pic>
        <p:nvPicPr>
          <p:cNvPr id="11" name="Picture 10"/>
          <p:cNvPicPr>
            <a:picLocks noChangeAspect="1"/>
          </p:cNvPicPr>
          <p:nvPr/>
        </p:nvPicPr>
        <p:blipFill>
          <a:blip r:embed="rId2"/>
          <a:stretch>
            <a:fillRect/>
          </a:stretch>
        </p:blipFill>
        <p:spPr>
          <a:xfrm>
            <a:off x="357744" y="4468504"/>
            <a:ext cx="3869871" cy="1263451"/>
          </a:xfrm>
          <a:prstGeom prst="rect">
            <a:avLst/>
          </a:prstGeom>
        </p:spPr>
      </p:pic>
      <p:pic>
        <p:nvPicPr>
          <p:cNvPr id="13" name="Picture 12"/>
          <p:cNvPicPr>
            <a:picLocks noChangeAspect="1"/>
          </p:cNvPicPr>
          <p:nvPr/>
        </p:nvPicPr>
        <p:blipFill>
          <a:blip r:embed="rId3"/>
          <a:stretch>
            <a:fillRect/>
          </a:stretch>
        </p:blipFill>
        <p:spPr>
          <a:xfrm>
            <a:off x="9727609" y="3907116"/>
            <a:ext cx="1532672" cy="2012599"/>
          </a:xfrm>
          <a:prstGeom prst="rect">
            <a:avLst/>
          </a:prstGeom>
        </p:spPr>
      </p:pic>
      <p:grpSp>
        <p:nvGrpSpPr>
          <p:cNvPr id="15" name="Group 14"/>
          <p:cNvGrpSpPr/>
          <p:nvPr/>
        </p:nvGrpSpPr>
        <p:grpSpPr>
          <a:xfrm>
            <a:off x="4852252" y="3963256"/>
            <a:ext cx="3437567" cy="1768699"/>
            <a:chOff x="4852252" y="3963256"/>
            <a:chExt cx="3437567" cy="1768699"/>
          </a:xfrm>
        </p:grpSpPr>
        <p:pic>
          <p:nvPicPr>
            <p:cNvPr id="12" name="Picture 11"/>
            <p:cNvPicPr>
              <a:picLocks noChangeAspect="1"/>
            </p:cNvPicPr>
            <p:nvPr/>
          </p:nvPicPr>
          <p:blipFill>
            <a:blip r:embed="rId4"/>
            <a:stretch>
              <a:fillRect/>
            </a:stretch>
          </p:blipFill>
          <p:spPr>
            <a:xfrm>
              <a:off x="4852252" y="3963256"/>
              <a:ext cx="3274620" cy="1768699"/>
            </a:xfrm>
            <a:prstGeom prst="rect">
              <a:avLst/>
            </a:prstGeom>
          </p:spPr>
        </p:pic>
        <p:sp>
          <p:nvSpPr>
            <p:cNvPr id="14" name="TextBox 13"/>
            <p:cNvSpPr txBox="1"/>
            <p:nvPr/>
          </p:nvSpPr>
          <p:spPr>
            <a:xfrm>
              <a:off x="7018317" y="4782610"/>
              <a:ext cx="1271502" cy="215444"/>
            </a:xfrm>
            <a:prstGeom prst="rect">
              <a:avLst/>
            </a:prstGeom>
            <a:noFill/>
          </p:spPr>
          <p:txBody>
            <a:bodyPr wrap="none" rtlCol="0">
              <a:spAutoFit/>
            </a:bodyPr>
            <a:lstStyle/>
            <a:p>
              <a:r>
                <a:rPr lang="en-US" sz="800" dirty="0" smtClean="0">
                  <a:solidFill>
                    <a:srgbClr val="00B0F0"/>
                  </a:solidFill>
                  <a:latin typeface="Chalkduster" charset="0"/>
                  <a:ea typeface="Chalkduster" charset="0"/>
                  <a:cs typeface="Chalkduster" charset="0"/>
                </a:rPr>
                <a:t>(Time Complexity)</a:t>
              </a:r>
              <a:endParaRPr lang="en-US" sz="800" dirty="0">
                <a:solidFill>
                  <a:srgbClr val="00B0F0"/>
                </a:solidFill>
                <a:latin typeface="Chalkduster" charset="0"/>
                <a:ea typeface="Chalkduster" charset="0"/>
                <a:cs typeface="Chalkduster" charset="0"/>
              </a:endParaRPr>
            </a:p>
          </p:txBody>
        </p:sp>
      </p:grpSp>
    </p:spTree>
    <p:extLst>
      <p:ext uri="{BB962C8B-B14F-4D97-AF65-F5344CB8AC3E}">
        <p14:creationId xmlns:p14="http://schemas.microsoft.com/office/powerpoint/2010/main" val="1940203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Binary Tree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850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89100" y="1452284"/>
            <a:ext cx="8813800" cy="3657600"/>
            <a:chOff x="855383" y="1344707"/>
            <a:chExt cx="8813800" cy="3657600"/>
          </a:xfrm>
        </p:grpSpPr>
        <p:pic>
          <p:nvPicPr>
            <p:cNvPr id="2" name="Picture 1"/>
            <p:cNvPicPr>
              <a:picLocks noChangeAspect="1"/>
            </p:cNvPicPr>
            <p:nvPr/>
          </p:nvPicPr>
          <p:blipFill>
            <a:blip r:embed="rId2"/>
            <a:stretch>
              <a:fillRect/>
            </a:stretch>
          </p:blipFill>
          <p:spPr>
            <a:xfrm>
              <a:off x="855383" y="1344707"/>
              <a:ext cx="8813800" cy="3657600"/>
            </a:xfrm>
            <a:prstGeom prst="rect">
              <a:avLst/>
            </a:prstGeom>
          </p:spPr>
        </p:pic>
        <p:sp>
          <p:nvSpPr>
            <p:cNvPr id="3" name="TextBox 2"/>
            <p:cNvSpPr txBox="1"/>
            <p:nvPr/>
          </p:nvSpPr>
          <p:spPr>
            <a:xfrm>
              <a:off x="4625788" y="4118997"/>
              <a:ext cx="4336059" cy="276999"/>
            </a:xfrm>
            <a:prstGeom prst="rect">
              <a:avLst/>
            </a:prstGeom>
            <a:noFill/>
          </p:spPr>
          <p:txBody>
            <a:bodyPr wrap="none" rtlCol="0">
              <a:spAutoFit/>
            </a:bodyPr>
            <a:lstStyle/>
            <a:p>
              <a:r>
                <a:rPr lang="en-US" sz="1200" dirty="0" smtClean="0">
                  <a:solidFill>
                    <a:srgbClr val="00B0F0"/>
                  </a:solidFill>
                  <a:latin typeface="Chalkduster" charset="0"/>
                  <a:ea typeface="Chalkduster" charset="0"/>
                  <a:cs typeface="Chalkduster" charset="0"/>
                </a:rPr>
                <a:t>(Name Suggestion, Auto Complete, Spell Check)</a:t>
              </a:r>
              <a:endParaRPr lang="en-US" sz="1200" dirty="0">
                <a:solidFill>
                  <a:srgbClr val="00B0F0"/>
                </a:solidFill>
                <a:latin typeface="Chalkduster" charset="0"/>
                <a:ea typeface="Chalkduster" charset="0"/>
                <a:cs typeface="Chalkduster" charset="0"/>
              </a:endParaRPr>
            </a:p>
          </p:txBody>
        </p:sp>
      </p:grpSp>
    </p:spTree>
    <p:extLst>
      <p:ext uri="{BB962C8B-B14F-4D97-AF65-F5344CB8AC3E}">
        <p14:creationId xmlns:p14="http://schemas.microsoft.com/office/powerpoint/2010/main" val="1982257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070" y="598440"/>
            <a:ext cx="5620872" cy="1927577"/>
          </a:xfrm>
          <a:prstGeom prst="rect">
            <a:avLst/>
          </a:prstGeom>
        </p:spPr>
      </p:pic>
      <p:pic>
        <p:nvPicPr>
          <p:cNvPr id="11" name="Picture 10"/>
          <p:cNvPicPr>
            <a:picLocks noChangeAspect="1"/>
          </p:cNvPicPr>
          <p:nvPr/>
        </p:nvPicPr>
        <p:blipFill rotWithShape="1">
          <a:blip r:embed="rId3"/>
          <a:srcRect l="36607"/>
          <a:stretch/>
        </p:blipFill>
        <p:spPr>
          <a:xfrm>
            <a:off x="6974297" y="3359524"/>
            <a:ext cx="4371659" cy="2667000"/>
          </a:xfrm>
          <a:prstGeom prst="rect">
            <a:avLst/>
          </a:prstGeom>
        </p:spPr>
      </p:pic>
      <p:sp>
        <p:nvSpPr>
          <p:cNvPr id="12" name="TextBox 11"/>
          <p:cNvSpPr txBox="1"/>
          <p:nvPr/>
        </p:nvSpPr>
        <p:spPr>
          <a:xfrm>
            <a:off x="6562165" y="2774291"/>
            <a:ext cx="3471271" cy="369332"/>
          </a:xfrm>
          <a:prstGeom prst="rect">
            <a:avLst/>
          </a:prstGeom>
          <a:noFill/>
        </p:spPr>
        <p:txBody>
          <a:bodyPr wrap="none" rtlCol="0">
            <a:spAutoFit/>
          </a:bodyPr>
          <a:lstStyle/>
          <a:p>
            <a:r>
              <a:rPr lang="en-US" dirty="0" smtClean="0">
                <a:solidFill>
                  <a:schemeClr val="accent6"/>
                </a:solidFill>
                <a:latin typeface="Chalkduster" charset="0"/>
                <a:ea typeface="Chalkduster" charset="0"/>
                <a:cs typeface="Chalkduster" charset="0"/>
              </a:rPr>
              <a:t>BT is like a ‘Linked List’</a:t>
            </a:r>
            <a:endParaRPr lang="en-US" dirty="0">
              <a:solidFill>
                <a:schemeClr val="accent6"/>
              </a:solidFill>
              <a:latin typeface="Chalkduster" charset="0"/>
              <a:ea typeface="Chalkduster" charset="0"/>
              <a:cs typeface="Chalkduster" charset="0"/>
            </a:endParaRPr>
          </a:p>
        </p:txBody>
      </p:sp>
      <p:pic>
        <p:nvPicPr>
          <p:cNvPr id="13" name="Picture 12"/>
          <p:cNvPicPr>
            <a:picLocks noChangeAspect="1"/>
          </p:cNvPicPr>
          <p:nvPr/>
        </p:nvPicPr>
        <p:blipFill>
          <a:blip r:embed="rId4"/>
          <a:stretch>
            <a:fillRect/>
          </a:stretch>
        </p:blipFill>
        <p:spPr>
          <a:xfrm>
            <a:off x="1089211" y="4203063"/>
            <a:ext cx="1920315" cy="1009494"/>
          </a:xfrm>
          <a:prstGeom prst="rect">
            <a:avLst/>
          </a:prstGeom>
        </p:spPr>
      </p:pic>
      <p:sp>
        <p:nvSpPr>
          <p:cNvPr id="14" name="Rectangle 13"/>
          <p:cNvSpPr/>
          <p:nvPr/>
        </p:nvSpPr>
        <p:spPr>
          <a:xfrm>
            <a:off x="335054" y="5750439"/>
            <a:ext cx="4892862" cy="707886"/>
          </a:xfrm>
          <a:prstGeom prst="rect">
            <a:avLst/>
          </a:prstGeom>
        </p:spPr>
        <p:txBody>
          <a:bodyPr wrap="square">
            <a:spAutoFit/>
          </a:bodyPr>
          <a:lstStyle/>
          <a:p>
            <a:pPr marL="285750" indent="-285750">
              <a:buFont typeface="Arial" charset="0"/>
              <a:buChar char="•"/>
            </a:pPr>
            <a:r>
              <a:rPr lang="en-US" sz="1000" dirty="0">
                <a:solidFill>
                  <a:srgbClr val="00B0F0"/>
                </a:solidFill>
                <a:latin typeface="Helvetica Neue" charset="0"/>
                <a:ea typeface="Helvetica Neue" charset="0"/>
                <a:cs typeface="Helvetica Neue" charset="0"/>
              </a:rPr>
              <a:t>This particular definition of Node can be used only for a binary tree</a:t>
            </a:r>
            <a:r>
              <a:rPr lang="en-US" sz="1000" dirty="0" smtClean="0">
                <a:solidFill>
                  <a:srgbClr val="00B0F0"/>
                </a:solidFill>
                <a:latin typeface="Helvetica Neue" charset="0"/>
                <a:ea typeface="Helvetica Neue" charset="0"/>
                <a:cs typeface="Helvetica Neue" charset="0"/>
              </a:rPr>
              <a:t>.</a:t>
            </a:r>
          </a:p>
          <a:p>
            <a:pPr marL="742950" lvl="1" indent="-285750">
              <a:buFont typeface="Arial" charset="0"/>
              <a:buChar char="•"/>
            </a:pPr>
            <a:r>
              <a:rPr lang="en-US" sz="1000" dirty="0" smtClean="0">
                <a:solidFill>
                  <a:srgbClr val="00B0F0"/>
                </a:solidFill>
                <a:latin typeface="Helvetica Neue" charset="0"/>
                <a:ea typeface="Helvetica Neue" charset="0"/>
                <a:cs typeface="Helvetica Neue" charset="0"/>
              </a:rPr>
              <a:t>because </a:t>
            </a:r>
            <a:r>
              <a:rPr lang="en-US" sz="1000" dirty="0">
                <a:solidFill>
                  <a:srgbClr val="00B0F0"/>
                </a:solidFill>
                <a:latin typeface="Helvetica Neue" charset="0"/>
                <a:ea typeface="Helvetica Neue" charset="0"/>
                <a:cs typeface="Helvetica Neue" charset="0"/>
              </a:rPr>
              <a:t>we can have at most 2 children in binary tree</a:t>
            </a:r>
            <a:r>
              <a:rPr lang="en-US" sz="1000" dirty="0" smtClean="0">
                <a:solidFill>
                  <a:srgbClr val="00B0F0"/>
                </a:solidFill>
                <a:latin typeface="Helvetica Neue" charset="0"/>
                <a:ea typeface="Helvetica Neue" charset="0"/>
                <a:cs typeface="Helvetica Neue" charset="0"/>
              </a:rPr>
              <a:t>.</a:t>
            </a:r>
          </a:p>
          <a:p>
            <a:pPr marL="285750" indent="-285750">
              <a:buFont typeface="Arial" charset="0"/>
              <a:buChar char="•"/>
            </a:pPr>
            <a:r>
              <a:rPr lang="en-US" sz="1000" dirty="0" smtClean="0">
                <a:solidFill>
                  <a:srgbClr val="00B0F0"/>
                </a:solidFill>
                <a:latin typeface="Helvetica Neue" charset="0"/>
                <a:ea typeface="Helvetica Neue" charset="0"/>
                <a:cs typeface="Helvetica Neue" charset="0"/>
              </a:rPr>
              <a:t>For </a:t>
            </a:r>
            <a:r>
              <a:rPr lang="en-US" sz="1000" dirty="0">
                <a:solidFill>
                  <a:srgbClr val="00B0F0"/>
                </a:solidFill>
                <a:latin typeface="Helvetica Neue" charset="0"/>
                <a:ea typeface="Helvetica Neue" charset="0"/>
                <a:cs typeface="Helvetica Neue" charset="0"/>
              </a:rPr>
              <a:t>generic trees that can have any number of children, </a:t>
            </a:r>
            <a:endParaRPr lang="en-US" sz="1000" dirty="0" smtClean="0">
              <a:solidFill>
                <a:srgbClr val="00B0F0"/>
              </a:solidFill>
              <a:latin typeface="Helvetica Neue" charset="0"/>
              <a:ea typeface="Helvetica Neue" charset="0"/>
              <a:cs typeface="Helvetica Neue" charset="0"/>
            </a:endParaRPr>
          </a:p>
          <a:p>
            <a:pPr marL="742950" lvl="1" indent="-285750">
              <a:buFont typeface="Arial" charset="0"/>
              <a:buChar char="•"/>
            </a:pPr>
            <a:r>
              <a:rPr lang="en-US" sz="1000" dirty="0" smtClean="0">
                <a:solidFill>
                  <a:srgbClr val="00B0F0"/>
                </a:solidFill>
                <a:latin typeface="Helvetica Neue" charset="0"/>
                <a:ea typeface="Helvetica Neue" charset="0"/>
                <a:cs typeface="Helvetica Neue" charset="0"/>
              </a:rPr>
              <a:t>we </a:t>
            </a:r>
            <a:r>
              <a:rPr lang="en-US" sz="1000" dirty="0">
                <a:solidFill>
                  <a:srgbClr val="00B0F0"/>
                </a:solidFill>
                <a:latin typeface="Helvetica Neue" charset="0"/>
                <a:ea typeface="Helvetica Neue" charset="0"/>
                <a:cs typeface="Helvetica Neue" charset="0"/>
              </a:rPr>
              <a:t>use some other structure</a:t>
            </a:r>
          </a:p>
        </p:txBody>
      </p:sp>
      <p:pic>
        <p:nvPicPr>
          <p:cNvPr id="15" name="Picture 14"/>
          <p:cNvPicPr>
            <a:picLocks noChangeAspect="1"/>
          </p:cNvPicPr>
          <p:nvPr/>
        </p:nvPicPr>
        <p:blipFill>
          <a:blip r:embed="rId5"/>
          <a:stretch>
            <a:fillRect/>
          </a:stretch>
        </p:blipFill>
        <p:spPr>
          <a:xfrm>
            <a:off x="4482978" y="3619686"/>
            <a:ext cx="2645456" cy="1875260"/>
          </a:xfrm>
          <a:prstGeom prst="rect">
            <a:avLst/>
          </a:prstGeom>
        </p:spPr>
      </p:pic>
      <p:pic>
        <p:nvPicPr>
          <p:cNvPr id="16" name="Picture 15"/>
          <p:cNvPicPr>
            <a:picLocks noChangeAspect="1"/>
          </p:cNvPicPr>
          <p:nvPr/>
        </p:nvPicPr>
        <p:blipFill>
          <a:blip r:embed="rId6"/>
          <a:stretch>
            <a:fillRect/>
          </a:stretch>
        </p:blipFill>
        <p:spPr>
          <a:xfrm>
            <a:off x="8464056" y="392412"/>
            <a:ext cx="2680942" cy="1905816"/>
          </a:xfrm>
          <a:prstGeom prst="rect">
            <a:avLst/>
          </a:prstGeom>
        </p:spPr>
      </p:pic>
    </p:spTree>
    <p:extLst>
      <p:ext uri="{BB962C8B-B14F-4D97-AF65-F5344CB8AC3E}">
        <p14:creationId xmlns:p14="http://schemas.microsoft.com/office/powerpoint/2010/main" val="345998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06910" y="272263"/>
            <a:ext cx="6096000" cy="2441936"/>
            <a:chOff x="5315086" y="110898"/>
            <a:chExt cx="6096000" cy="2441936"/>
          </a:xfrm>
        </p:grpSpPr>
        <p:pic>
          <p:nvPicPr>
            <p:cNvPr id="3" name="Picture 2"/>
            <p:cNvPicPr>
              <a:picLocks noChangeAspect="1"/>
            </p:cNvPicPr>
            <p:nvPr/>
          </p:nvPicPr>
          <p:blipFill>
            <a:blip r:embed="rId2"/>
            <a:stretch>
              <a:fillRect/>
            </a:stretch>
          </p:blipFill>
          <p:spPr>
            <a:xfrm>
              <a:off x="5682071" y="1249513"/>
              <a:ext cx="476250" cy="387350"/>
            </a:xfrm>
            <a:prstGeom prst="rect">
              <a:avLst/>
            </a:prstGeom>
            <a:ln>
              <a:solidFill>
                <a:srgbClr val="7030A0"/>
              </a:solidFill>
            </a:ln>
          </p:spPr>
        </p:pic>
        <p:pic>
          <p:nvPicPr>
            <p:cNvPr id="4" name="Picture 3"/>
            <p:cNvPicPr>
              <a:picLocks noChangeAspect="1"/>
            </p:cNvPicPr>
            <p:nvPr/>
          </p:nvPicPr>
          <p:blipFill>
            <a:blip r:embed="rId3"/>
            <a:stretch>
              <a:fillRect/>
            </a:stretch>
          </p:blipFill>
          <p:spPr>
            <a:xfrm>
              <a:off x="6869787" y="948108"/>
              <a:ext cx="1127685" cy="990162"/>
            </a:xfrm>
            <a:prstGeom prst="rect">
              <a:avLst/>
            </a:prstGeom>
            <a:ln>
              <a:solidFill>
                <a:srgbClr val="7030A0"/>
              </a:solidFill>
            </a:ln>
          </p:spPr>
        </p:pic>
        <p:pic>
          <p:nvPicPr>
            <p:cNvPr id="6" name="Picture 5"/>
            <p:cNvPicPr>
              <a:picLocks noChangeAspect="1"/>
            </p:cNvPicPr>
            <p:nvPr/>
          </p:nvPicPr>
          <p:blipFill>
            <a:blip r:embed="rId4"/>
            <a:stretch>
              <a:fillRect/>
            </a:stretch>
          </p:blipFill>
          <p:spPr>
            <a:xfrm>
              <a:off x="9135106" y="696317"/>
              <a:ext cx="1807812" cy="1493743"/>
            </a:xfrm>
            <a:prstGeom prst="rect">
              <a:avLst/>
            </a:prstGeom>
            <a:ln>
              <a:solidFill>
                <a:srgbClr val="7030A0"/>
              </a:solidFill>
            </a:ln>
          </p:spPr>
        </p:pic>
        <p:sp>
          <p:nvSpPr>
            <p:cNvPr id="7" name="TextBox 6"/>
            <p:cNvSpPr txBox="1"/>
            <p:nvPr/>
          </p:nvSpPr>
          <p:spPr>
            <a:xfrm>
              <a:off x="6158321" y="110898"/>
              <a:ext cx="2930354" cy="369332"/>
            </a:xfrm>
            <a:prstGeom prst="rect">
              <a:avLst/>
            </a:prstGeom>
            <a:noFill/>
          </p:spPr>
          <p:txBody>
            <a:bodyPr wrap="none" rtlCol="0">
              <a:spAutoFit/>
            </a:bodyPr>
            <a:lstStyle/>
            <a:p>
              <a:r>
                <a:rPr lang="en-US" dirty="0" smtClean="0">
                  <a:solidFill>
                    <a:srgbClr val="00B0F0"/>
                  </a:solidFill>
                  <a:latin typeface="Chalkduster" charset="0"/>
                  <a:ea typeface="Chalkduster" charset="0"/>
                  <a:cs typeface="Chalkduster" charset="0"/>
                </a:rPr>
                <a:t>Possible Binary Trees</a:t>
              </a:r>
              <a:endParaRPr lang="en-US" dirty="0">
                <a:solidFill>
                  <a:srgbClr val="00B0F0"/>
                </a:solidFill>
                <a:latin typeface="Chalkduster" charset="0"/>
                <a:ea typeface="Chalkduster" charset="0"/>
                <a:cs typeface="Chalkduster" charset="0"/>
              </a:endParaRPr>
            </a:p>
          </p:txBody>
        </p:sp>
        <p:sp>
          <p:nvSpPr>
            <p:cNvPr id="8" name="Rectangle 7"/>
            <p:cNvSpPr/>
            <p:nvPr/>
          </p:nvSpPr>
          <p:spPr>
            <a:xfrm>
              <a:off x="5315086" y="2121947"/>
              <a:ext cx="6096000" cy="430887"/>
            </a:xfrm>
            <a:prstGeom prst="rect">
              <a:avLst/>
            </a:prstGeom>
          </p:spPr>
          <p:txBody>
            <a:bodyPr>
              <a:spAutoFit/>
            </a:bodyPr>
            <a:lstStyle/>
            <a:p>
              <a:pPr marL="285750" indent="-285750">
                <a:buFont typeface="Arial" charset="0"/>
                <a:buChar char="•"/>
              </a:pPr>
              <a:r>
                <a:rPr lang="en-US" sz="1100" dirty="0" smtClean="0">
                  <a:solidFill>
                    <a:srgbClr val="00B0F0"/>
                  </a:solidFill>
                  <a:latin typeface="Helvetica Neue" charset="0"/>
                  <a:ea typeface="Helvetica Neue" charset="0"/>
                  <a:cs typeface="Helvetica Neue" charset="0"/>
                </a:rPr>
                <a:t>These all are </a:t>
              </a:r>
              <a:r>
                <a:rPr lang="en-US" sz="1100" dirty="0">
                  <a:solidFill>
                    <a:srgbClr val="00B0F0"/>
                  </a:solidFill>
                  <a:latin typeface="Helvetica Neue" charset="0"/>
                  <a:ea typeface="Helvetica Neue" charset="0"/>
                  <a:cs typeface="Helvetica Neue" charset="0"/>
                </a:rPr>
                <a:t>binary tree</a:t>
              </a:r>
              <a:r>
                <a:rPr lang="en-US" sz="1100" dirty="0" smtClean="0">
                  <a:solidFill>
                    <a:srgbClr val="00B0F0"/>
                  </a:solidFill>
                  <a:latin typeface="Helvetica Neue" charset="0"/>
                  <a:ea typeface="Helvetica Neue" charset="0"/>
                  <a:cs typeface="Helvetica Neue" charset="0"/>
                </a:rPr>
                <a:t>.</a:t>
              </a:r>
            </a:p>
            <a:p>
              <a:pPr marL="285750" indent="-285750">
                <a:buFont typeface="Arial" charset="0"/>
                <a:buChar char="•"/>
              </a:pPr>
              <a:r>
                <a:rPr lang="en-US" sz="1100" dirty="0" smtClean="0">
                  <a:solidFill>
                    <a:srgbClr val="00B0F0"/>
                  </a:solidFill>
                  <a:latin typeface="Helvetica Neue" charset="0"/>
                  <a:ea typeface="Helvetica Neue" charset="0"/>
                  <a:cs typeface="Helvetica Neue" charset="0"/>
                </a:rPr>
                <a:t>Remember</a:t>
              </a:r>
              <a:r>
                <a:rPr lang="en-US" sz="1100" dirty="0">
                  <a:solidFill>
                    <a:srgbClr val="00B0F0"/>
                  </a:solidFill>
                  <a:latin typeface="Helvetica Neue" charset="0"/>
                  <a:ea typeface="Helvetica Neue" charset="0"/>
                  <a:cs typeface="Helvetica Neue" charset="0"/>
                </a:rPr>
                <a:t>, the only condition is that a node cannot have more than 2 children.</a:t>
              </a:r>
            </a:p>
          </p:txBody>
        </p:sp>
      </p:grpSp>
      <p:pic>
        <p:nvPicPr>
          <p:cNvPr id="10" name="Picture 9"/>
          <p:cNvPicPr>
            <a:picLocks noChangeAspect="1"/>
          </p:cNvPicPr>
          <p:nvPr/>
        </p:nvPicPr>
        <p:blipFill>
          <a:blip r:embed="rId5"/>
          <a:stretch>
            <a:fillRect/>
          </a:stretch>
        </p:blipFill>
        <p:spPr>
          <a:xfrm>
            <a:off x="646223" y="3248887"/>
            <a:ext cx="3143114" cy="1005459"/>
          </a:xfrm>
          <a:prstGeom prst="rect">
            <a:avLst/>
          </a:prstGeom>
        </p:spPr>
      </p:pic>
      <p:pic>
        <p:nvPicPr>
          <p:cNvPr id="12" name="Picture 11"/>
          <p:cNvPicPr>
            <a:picLocks noChangeAspect="1"/>
          </p:cNvPicPr>
          <p:nvPr/>
        </p:nvPicPr>
        <p:blipFill>
          <a:blip r:embed="rId6"/>
          <a:stretch>
            <a:fillRect/>
          </a:stretch>
        </p:blipFill>
        <p:spPr>
          <a:xfrm>
            <a:off x="886687" y="4529793"/>
            <a:ext cx="2390436" cy="2031089"/>
          </a:xfrm>
          <a:prstGeom prst="rect">
            <a:avLst/>
          </a:prstGeom>
        </p:spPr>
      </p:pic>
      <p:pic>
        <p:nvPicPr>
          <p:cNvPr id="14" name="Picture 13"/>
          <p:cNvPicPr>
            <a:picLocks noChangeAspect="1"/>
          </p:cNvPicPr>
          <p:nvPr/>
        </p:nvPicPr>
        <p:blipFill>
          <a:blip r:embed="rId7"/>
          <a:stretch>
            <a:fillRect/>
          </a:stretch>
        </p:blipFill>
        <p:spPr>
          <a:xfrm>
            <a:off x="4343400" y="3066061"/>
            <a:ext cx="2741332" cy="1132928"/>
          </a:xfrm>
          <a:prstGeom prst="rect">
            <a:avLst/>
          </a:prstGeom>
        </p:spPr>
      </p:pic>
      <p:pic>
        <p:nvPicPr>
          <p:cNvPr id="17" name="Picture 16"/>
          <p:cNvPicPr>
            <a:picLocks noChangeAspect="1"/>
          </p:cNvPicPr>
          <p:nvPr/>
        </p:nvPicPr>
        <p:blipFill>
          <a:blip r:embed="rId8"/>
          <a:stretch>
            <a:fillRect/>
          </a:stretch>
        </p:blipFill>
        <p:spPr>
          <a:xfrm>
            <a:off x="4499056" y="4819180"/>
            <a:ext cx="2088640" cy="1429629"/>
          </a:xfrm>
          <a:prstGeom prst="rect">
            <a:avLst/>
          </a:prstGeom>
        </p:spPr>
      </p:pic>
      <p:pic>
        <p:nvPicPr>
          <p:cNvPr id="18" name="Picture 17"/>
          <p:cNvPicPr>
            <a:picLocks noChangeAspect="1"/>
          </p:cNvPicPr>
          <p:nvPr/>
        </p:nvPicPr>
        <p:blipFill>
          <a:blip r:embed="rId9"/>
          <a:stretch>
            <a:fillRect/>
          </a:stretch>
        </p:blipFill>
        <p:spPr>
          <a:xfrm>
            <a:off x="4469487" y="4254346"/>
            <a:ext cx="2489157" cy="509477"/>
          </a:xfrm>
          <a:prstGeom prst="rect">
            <a:avLst/>
          </a:prstGeom>
        </p:spPr>
      </p:pic>
      <p:pic>
        <p:nvPicPr>
          <p:cNvPr id="19" name="Picture 18"/>
          <p:cNvPicPr>
            <a:picLocks noChangeAspect="1"/>
          </p:cNvPicPr>
          <p:nvPr/>
        </p:nvPicPr>
        <p:blipFill>
          <a:blip r:embed="rId10"/>
          <a:stretch>
            <a:fillRect/>
          </a:stretch>
        </p:blipFill>
        <p:spPr>
          <a:xfrm>
            <a:off x="7834069" y="2923003"/>
            <a:ext cx="2438026" cy="468546"/>
          </a:xfrm>
          <a:prstGeom prst="rect">
            <a:avLst/>
          </a:prstGeom>
        </p:spPr>
      </p:pic>
      <p:pic>
        <p:nvPicPr>
          <p:cNvPr id="20" name="Picture 19"/>
          <p:cNvPicPr>
            <a:picLocks noChangeAspect="1"/>
          </p:cNvPicPr>
          <p:nvPr/>
        </p:nvPicPr>
        <p:blipFill>
          <a:blip r:embed="rId11"/>
          <a:stretch>
            <a:fillRect/>
          </a:stretch>
        </p:blipFill>
        <p:spPr>
          <a:xfrm>
            <a:off x="7984974" y="4920520"/>
            <a:ext cx="2287121" cy="1524747"/>
          </a:xfrm>
          <a:prstGeom prst="rect">
            <a:avLst/>
          </a:prstGeom>
        </p:spPr>
      </p:pic>
      <p:pic>
        <p:nvPicPr>
          <p:cNvPr id="21" name="Picture 20"/>
          <p:cNvPicPr>
            <a:picLocks noChangeAspect="1"/>
          </p:cNvPicPr>
          <p:nvPr/>
        </p:nvPicPr>
        <p:blipFill>
          <a:blip r:embed="rId12"/>
          <a:stretch>
            <a:fillRect/>
          </a:stretch>
        </p:blipFill>
        <p:spPr>
          <a:xfrm>
            <a:off x="8233775" y="3391548"/>
            <a:ext cx="2119375" cy="1242189"/>
          </a:xfrm>
          <a:prstGeom prst="rect">
            <a:avLst/>
          </a:prstGeom>
        </p:spPr>
      </p:pic>
      <p:grpSp>
        <p:nvGrpSpPr>
          <p:cNvPr id="27" name="Group 26"/>
          <p:cNvGrpSpPr/>
          <p:nvPr/>
        </p:nvGrpSpPr>
        <p:grpSpPr>
          <a:xfrm>
            <a:off x="8335862" y="831354"/>
            <a:ext cx="3049266" cy="1579781"/>
            <a:chOff x="8000519" y="164123"/>
            <a:chExt cx="3049266" cy="1579781"/>
          </a:xfrm>
        </p:grpSpPr>
        <p:pic>
          <p:nvPicPr>
            <p:cNvPr id="23" name="Picture 22"/>
            <p:cNvPicPr>
              <a:picLocks noChangeAspect="1"/>
            </p:cNvPicPr>
            <p:nvPr/>
          </p:nvPicPr>
          <p:blipFill>
            <a:blip r:embed="rId13"/>
            <a:stretch>
              <a:fillRect/>
            </a:stretch>
          </p:blipFill>
          <p:spPr>
            <a:xfrm>
              <a:off x="8000519" y="164123"/>
              <a:ext cx="3049266" cy="1273649"/>
            </a:xfrm>
            <a:prstGeom prst="rect">
              <a:avLst/>
            </a:prstGeom>
          </p:spPr>
        </p:pic>
        <p:pic>
          <p:nvPicPr>
            <p:cNvPr id="25" name="Picture 24"/>
            <p:cNvPicPr>
              <a:picLocks noChangeAspect="1"/>
            </p:cNvPicPr>
            <p:nvPr/>
          </p:nvPicPr>
          <p:blipFill>
            <a:blip r:embed="rId14"/>
            <a:stretch>
              <a:fillRect/>
            </a:stretch>
          </p:blipFill>
          <p:spPr>
            <a:xfrm>
              <a:off x="9303432" y="1518989"/>
              <a:ext cx="1602520" cy="224915"/>
            </a:xfrm>
            <a:prstGeom prst="rect">
              <a:avLst/>
            </a:prstGeom>
          </p:spPr>
        </p:pic>
      </p:grpSp>
      <p:sp>
        <p:nvSpPr>
          <p:cNvPr id="26" name="Rectangle 25"/>
          <p:cNvSpPr/>
          <p:nvPr/>
        </p:nvSpPr>
        <p:spPr>
          <a:xfrm>
            <a:off x="7309782" y="191072"/>
            <a:ext cx="4882218" cy="461665"/>
          </a:xfrm>
          <a:prstGeom prst="rect">
            <a:avLst/>
          </a:prstGeom>
        </p:spPr>
        <p:txBody>
          <a:bodyPr wrap="square">
            <a:spAutoFit/>
          </a:bodyPr>
          <a:lstStyle/>
          <a:p>
            <a:r>
              <a:rPr lang="en-US" sz="1200" dirty="0">
                <a:solidFill>
                  <a:srgbClr val="00B0F0"/>
                </a:solidFill>
                <a:latin typeface="Helvetica Neue" charset="0"/>
                <a:ea typeface="Helvetica Neue" charset="0"/>
                <a:cs typeface="Helvetica Neue" charset="0"/>
              </a:rPr>
              <a:t>What will be height of a perfect binary tree with N nodes</a:t>
            </a:r>
            <a:r>
              <a:rPr lang="en-US" sz="1200" dirty="0" smtClean="0">
                <a:solidFill>
                  <a:srgbClr val="00B0F0"/>
                </a:solidFill>
                <a:latin typeface="Helvetica Neue" charset="0"/>
                <a:ea typeface="Helvetica Neue" charset="0"/>
                <a:cs typeface="Helvetica Neue" charset="0"/>
              </a:rPr>
              <a:t>.</a:t>
            </a:r>
          </a:p>
          <a:p>
            <a:pPr marL="171450" indent="-171450">
              <a:buFont typeface="Arial" charset="0"/>
              <a:buChar char="•"/>
            </a:pPr>
            <a:r>
              <a:rPr lang="en-US" sz="1200" dirty="0" smtClean="0">
                <a:solidFill>
                  <a:srgbClr val="00B0F0"/>
                </a:solidFill>
                <a:latin typeface="Helvetica Neue" charset="0"/>
                <a:ea typeface="Helvetica Neue" charset="0"/>
                <a:cs typeface="Helvetica Neue" charset="0"/>
              </a:rPr>
              <a:t>To </a:t>
            </a:r>
            <a:r>
              <a:rPr lang="en-US" sz="1200" dirty="0">
                <a:solidFill>
                  <a:srgbClr val="00B0F0"/>
                </a:solidFill>
                <a:latin typeface="Helvetica Neue" charset="0"/>
                <a:ea typeface="Helvetica Neue" charset="0"/>
                <a:cs typeface="Helvetica Neue" charset="0"/>
              </a:rPr>
              <a:t>find out height, we'll have to solve this equation n = 2^h+1 - 1 </a:t>
            </a:r>
          </a:p>
        </p:txBody>
      </p:sp>
      <p:cxnSp>
        <p:nvCxnSpPr>
          <p:cNvPr id="29" name="Straight Connector 28"/>
          <p:cNvCxnSpPr/>
          <p:nvPr/>
        </p:nvCxnSpPr>
        <p:spPr>
          <a:xfrm>
            <a:off x="6958644" y="191072"/>
            <a:ext cx="875425" cy="6666928"/>
          </a:xfrm>
          <a:prstGeom prst="line">
            <a:avLst/>
          </a:prstGeom>
        </p:spPr>
        <p:style>
          <a:lnRef idx="1">
            <a:schemeClr val="accent3"/>
          </a:lnRef>
          <a:fillRef idx="0">
            <a:schemeClr val="accent3"/>
          </a:fillRef>
          <a:effectRef idx="0">
            <a:schemeClr val="accent3"/>
          </a:effectRef>
          <a:fontRef idx="minor">
            <a:schemeClr val="tx1"/>
          </a:fontRef>
        </p:style>
      </p:cxnSp>
      <p:cxnSp>
        <p:nvCxnSpPr>
          <p:cNvPr id="36" name="Straight Connector 35"/>
          <p:cNvCxnSpPr/>
          <p:nvPr/>
        </p:nvCxnSpPr>
        <p:spPr>
          <a:xfrm>
            <a:off x="3904099" y="2923003"/>
            <a:ext cx="102279" cy="3934997"/>
          </a:xfrm>
          <a:prstGeom prst="line">
            <a:avLst/>
          </a:prstGeom>
        </p:spPr>
        <p:style>
          <a:lnRef idx="1">
            <a:schemeClr val="accent3"/>
          </a:lnRef>
          <a:fillRef idx="0">
            <a:schemeClr val="accent3"/>
          </a:fillRef>
          <a:effectRef idx="0">
            <a:schemeClr val="accent3"/>
          </a:effectRef>
          <a:fontRef idx="minor">
            <a:schemeClr val="tx1"/>
          </a:fontRef>
        </p:style>
      </p:cxnSp>
      <p:grpSp>
        <p:nvGrpSpPr>
          <p:cNvPr id="41" name="Group 40"/>
          <p:cNvGrpSpPr/>
          <p:nvPr/>
        </p:nvGrpSpPr>
        <p:grpSpPr>
          <a:xfrm>
            <a:off x="4565469" y="6428439"/>
            <a:ext cx="2798811" cy="323515"/>
            <a:chOff x="4565469" y="6428439"/>
            <a:chExt cx="2798811" cy="323515"/>
          </a:xfrm>
        </p:grpSpPr>
        <p:pic>
          <p:nvPicPr>
            <p:cNvPr id="39" name="Picture 38"/>
            <p:cNvPicPr>
              <a:picLocks noChangeAspect="1"/>
            </p:cNvPicPr>
            <p:nvPr/>
          </p:nvPicPr>
          <p:blipFill>
            <a:blip r:embed="rId15"/>
            <a:stretch>
              <a:fillRect/>
            </a:stretch>
          </p:blipFill>
          <p:spPr>
            <a:xfrm>
              <a:off x="5428092" y="6428439"/>
              <a:ext cx="1936188" cy="323515"/>
            </a:xfrm>
            <a:prstGeom prst="rect">
              <a:avLst/>
            </a:prstGeom>
          </p:spPr>
        </p:pic>
        <p:pic>
          <p:nvPicPr>
            <p:cNvPr id="40" name="Picture 39"/>
            <p:cNvPicPr>
              <a:picLocks noChangeAspect="1"/>
            </p:cNvPicPr>
            <p:nvPr/>
          </p:nvPicPr>
          <p:blipFill>
            <a:blip r:embed="rId16"/>
            <a:stretch>
              <a:fillRect/>
            </a:stretch>
          </p:blipFill>
          <p:spPr>
            <a:xfrm>
              <a:off x="4565469" y="6596896"/>
              <a:ext cx="1212621" cy="152660"/>
            </a:xfrm>
            <a:prstGeom prst="rect">
              <a:avLst/>
            </a:prstGeom>
          </p:spPr>
        </p:pic>
      </p:grpSp>
      <p:cxnSp>
        <p:nvCxnSpPr>
          <p:cNvPr id="45" name="Straight Connector 44"/>
          <p:cNvCxnSpPr/>
          <p:nvPr/>
        </p:nvCxnSpPr>
        <p:spPr>
          <a:xfrm>
            <a:off x="406910" y="2923003"/>
            <a:ext cx="6902872"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98848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6668" y="206016"/>
            <a:ext cx="5482766" cy="127727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100" dirty="0">
                <a:solidFill>
                  <a:srgbClr val="00B0F0"/>
                </a:solidFill>
              </a:rPr>
              <a:t>For example, in </a:t>
            </a:r>
            <a:r>
              <a:rPr lang="en-US" sz="1100" b="1" dirty="0" smtClean="0">
                <a:solidFill>
                  <a:srgbClr val="00B0F0"/>
                </a:solidFill>
              </a:rPr>
              <a:t>Binary Search Tree </a:t>
            </a:r>
            <a:r>
              <a:rPr lang="en-US" sz="1100" dirty="0">
                <a:solidFill>
                  <a:srgbClr val="00B0F0"/>
                </a:solidFill>
              </a:rPr>
              <a:t>which is a special kind of </a:t>
            </a:r>
            <a:r>
              <a:rPr lang="en-US" sz="1100" b="1" dirty="0" smtClean="0">
                <a:solidFill>
                  <a:srgbClr val="00B0F0"/>
                </a:solidFill>
              </a:rPr>
              <a:t>Binary Tree,</a:t>
            </a:r>
          </a:p>
          <a:p>
            <a:pPr marL="171450" indent="-171450">
              <a:buFont typeface="Arial" charset="0"/>
              <a:buChar char="•"/>
            </a:pPr>
            <a:r>
              <a:rPr lang="en-US" sz="1100" dirty="0" smtClean="0">
                <a:solidFill>
                  <a:srgbClr val="00B0F0"/>
                </a:solidFill>
              </a:rPr>
              <a:t>the </a:t>
            </a:r>
            <a:r>
              <a:rPr lang="en-US" sz="1100" dirty="0">
                <a:solidFill>
                  <a:srgbClr val="00B0F0"/>
                </a:solidFill>
              </a:rPr>
              <a:t>cost of </a:t>
            </a:r>
            <a:r>
              <a:rPr lang="en-US" sz="1100" dirty="0">
                <a:solidFill>
                  <a:schemeClr val="accent2"/>
                </a:solidFill>
              </a:rPr>
              <a:t>searching</a:t>
            </a:r>
            <a:r>
              <a:rPr lang="en-US" sz="1100" dirty="0">
                <a:solidFill>
                  <a:srgbClr val="00B0F0"/>
                </a:solidFill>
              </a:rPr>
              <a:t>, </a:t>
            </a:r>
            <a:r>
              <a:rPr lang="en-US" sz="1100" dirty="0">
                <a:solidFill>
                  <a:schemeClr val="accent2"/>
                </a:solidFill>
              </a:rPr>
              <a:t>inserting</a:t>
            </a:r>
            <a:r>
              <a:rPr lang="en-US" sz="1100" dirty="0">
                <a:solidFill>
                  <a:srgbClr val="00B0F0"/>
                </a:solidFill>
              </a:rPr>
              <a:t> or </a:t>
            </a:r>
            <a:r>
              <a:rPr lang="en-US" sz="1100" dirty="0">
                <a:solidFill>
                  <a:schemeClr val="accent2"/>
                </a:solidFill>
              </a:rPr>
              <a:t>removing</a:t>
            </a:r>
            <a:r>
              <a:rPr lang="en-US" sz="1100" dirty="0">
                <a:solidFill>
                  <a:srgbClr val="00B0F0"/>
                </a:solidFill>
              </a:rPr>
              <a:t> an </a:t>
            </a:r>
            <a:r>
              <a:rPr lang="en-US" sz="1100" dirty="0" smtClean="0">
                <a:solidFill>
                  <a:srgbClr val="00B0F0"/>
                </a:solidFill>
              </a:rPr>
              <a:t>element</a:t>
            </a:r>
          </a:p>
          <a:p>
            <a:pPr marL="628650" lvl="1" indent="-171450">
              <a:buFont typeface="Arial" charset="0"/>
              <a:buChar char="•"/>
            </a:pPr>
            <a:r>
              <a:rPr lang="en-US" sz="1100" dirty="0" smtClean="0">
                <a:solidFill>
                  <a:srgbClr val="00B0F0"/>
                </a:solidFill>
              </a:rPr>
              <a:t>in </a:t>
            </a:r>
            <a:r>
              <a:rPr lang="en-US" sz="1100" dirty="0">
                <a:solidFill>
                  <a:srgbClr val="00B0F0"/>
                </a:solidFill>
              </a:rPr>
              <a:t>terms of </a:t>
            </a:r>
            <a:r>
              <a:rPr lang="en-US" sz="1100" b="1" dirty="0" smtClean="0">
                <a:solidFill>
                  <a:schemeClr val="accent6"/>
                </a:solidFill>
              </a:rPr>
              <a:t>Time</a:t>
            </a:r>
            <a:r>
              <a:rPr lang="en-US" sz="1100" dirty="0" smtClean="0">
                <a:solidFill>
                  <a:schemeClr val="accent6"/>
                </a:solidFill>
              </a:rPr>
              <a:t> </a:t>
            </a:r>
            <a:r>
              <a:rPr lang="en-US" sz="1100" dirty="0" smtClean="0">
                <a:solidFill>
                  <a:srgbClr val="00B0F0"/>
                </a:solidFill>
              </a:rPr>
              <a:t>is </a:t>
            </a:r>
            <a:r>
              <a:rPr lang="en-US" sz="1100" dirty="0">
                <a:solidFill>
                  <a:srgbClr val="00B0F0"/>
                </a:solidFill>
              </a:rPr>
              <a:t>proportional to the </a:t>
            </a:r>
            <a:r>
              <a:rPr lang="en-US" sz="1100" b="1" dirty="0" smtClean="0">
                <a:solidFill>
                  <a:schemeClr val="accent6"/>
                </a:solidFill>
              </a:rPr>
              <a:t>Height</a:t>
            </a:r>
            <a:r>
              <a:rPr lang="en-US" sz="1100" dirty="0" smtClean="0">
                <a:solidFill>
                  <a:schemeClr val="accent6"/>
                </a:solidFill>
              </a:rPr>
              <a:t> of Tree</a:t>
            </a:r>
            <a:r>
              <a:rPr lang="en-US" sz="1100" dirty="0" smtClean="0">
                <a:solidFill>
                  <a:srgbClr val="00B0F0"/>
                </a:solidFill>
              </a:rPr>
              <a:t>.</a:t>
            </a:r>
          </a:p>
          <a:p>
            <a:pPr marL="171450" indent="-171450">
              <a:buFont typeface="Arial" charset="0"/>
              <a:buChar char="•"/>
            </a:pPr>
            <a:endParaRPr lang="en-US" sz="1100" dirty="0" smtClean="0">
              <a:solidFill>
                <a:srgbClr val="00B0F0"/>
              </a:solidFill>
            </a:endParaRPr>
          </a:p>
          <a:p>
            <a:pPr marL="171450" indent="-171450">
              <a:buFont typeface="Arial" charset="0"/>
              <a:buChar char="•"/>
            </a:pPr>
            <a:r>
              <a:rPr lang="en-US" sz="1100" dirty="0">
                <a:solidFill>
                  <a:srgbClr val="00B0F0"/>
                </a:solidFill>
              </a:rPr>
              <a:t>So, in such case we would want the height of the tree to be less</a:t>
            </a:r>
            <a:r>
              <a:rPr lang="en-US" sz="1100" dirty="0" smtClean="0">
                <a:solidFill>
                  <a:srgbClr val="00B0F0"/>
                </a:solidFill>
              </a:rPr>
              <a:t>.</a:t>
            </a:r>
          </a:p>
          <a:p>
            <a:pPr marL="171450" indent="-171450">
              <a:buFont typeface="Arial" charset="0"/>
              <a:buChar char="•"/>
            </a:pPr>
            <a:r>
              <a:rPr lang="en-US" sz="1100" dirty="0" smtClean="0">
                <a:solidFill>
                  <a:srgbClr val="00B0F0"/>
                </a:solidFill>
              </a:rPr>
              <a:t>Height </a:t>
            </a:r>
            <a:r>
              <a:rPr lang="en-US" sz="1100" dirty="0">
                <a:solidFill>
                  <a:srgbClr val="00B0F0"/>
                </a:solidFill>
              </a:rPr>
              <a:t>of a tree will be less if the tree will be dense, </a:t>
            </a:r>
            <a:endParaRPr lang="en-US" sz="1100" dirty="0" smtClean="0">
              <a:solidFill>
                <a:srgbClr val="00B0F0"/>
              </a:solidFill>
            </a:endParaRPr>
          </a:p>
          <a:p>
            <a:pPr marL="628650" lvl="1" indent="-171450">
              <a:buFont typeface="Arial" charset="0"/>
              <a:buChar char="•"/>
            </a:pPr>
            <a:r>
              <a:rPr lang="en-US" sz="1100" dirty="0" smtClean="0">
                <a:solidFill>
                  <a:srgbClr val="00B0F0"/>
                </a:solidFill>
              </a:rPr>
              <a:t>If </a:t>
            </a:r>
            <a:r>
              <a:rPr lang="en-US" sz="1100" dirty="0">
                <a:solidFill>
                  <a:srgbClr val="00B0F0"/>
                </a:solidFill>
              </a:rPr>
              <a:t>the tree will be close to a </a:t>
            </a:r>
            <a:r>
              <a:rPr lang="en-US" sz="1100" b="1" dirty="0" smtClean="0">
                <a:solidFill>
                  <a:schemeClr val="accent6"/>
                </a:solidFill>
              </a:rPr>
              <a:t>Perfect Binary Tree </a:t>
            </a:r>
            <a:r>
              <a:rPr lang="en-US" sz="1100" dirty="0" smtClean="0">
                <a:solidFill>
                  <a:srgbClr val="00B0F0"/>
                </a:solidFill>
              </a:rPr>
              <a:t>or </a:t>
            </a:r>
            <a:r>
              <a:rPr lang="en-US" sz="1100" dirty="0">
                <a:solidFill>
                  <a:srgbClr val="00B0F0"/>
                </a:solidFill>
              </a:rPr>
              <a:t>a </a:t>
            </a:r>
            <a:r>
              <a:rPr lang="en-US" sz="1100" b="1" dirty="0" smtClean="0">
                <a:solidFill>
                  <a:schemeClr val="accent6"/>
                </a:solidFill>
              </a:rPr>
              <a:t>Complete Binary Tree</a:t>
            </a:r>
            <a:r>
              <a:rPr lang="en-US" sz="1100" dirty="0" smtClean="0">
                <a:solidFill>
                  <a:srgbClr val="00B0F0"/>
                </a:solidFill>
              </a:rPr>
              <a:t>.</a:t>
            </a:r>
          </a:p>
        </p:txBody>
      </p:sp>
      <p:sp>
        <p:nvSpPr>
          <p:cNvPr id="15" name="Rectangle 14"/>
          <p:cNvSpPr/>
          <p:nvPr/>
        </p:nvSpPr>
        <p:spPr>
          <a:xfrm>
            <a:off x="6763989" y="-44790"/>
            <a:ext cx="5621547" cy="2492990"/>
          </a:xfrm>
          <a:prstGeom prst="rect">
            <a:avLst/>
          </a:prstGeom>
        </p:spPr>
        <p:txBody>
          <a:bodyPr wrap="square">
            <a:spAutoFit/>
          </a:bodyPr>
          <a:lstStyle/>
          <a:p>
            <a:pPr marL="171450" indent="-171450">
              <a:buFont typeface="Arial" charset="0"/>
              <a:buChar char="•"/>
            </a:pPr>
            <a:r>
              <a:rPr lang="en-US" sz="1200" dirty="0">
                <a:solidFill>
                  <a:schemeClr val="accent6"/>
                </a:solidFill>
              </a:rPr>
              <a:t>when we will have a sparse tree like </a:t>
            </a:r>
            <a:r>
              <a:rPr lang="en-US" sz="1200" dirty="0" smtClean="0">
                <a:solidFill>
                  <a:schemeClr val="accent6"/>
                </a:solidFill>
              </a:rPr>
              <a:t>this, which </a:t>
            </a:r>
            <a:r>
              <a:rPr lang="en-US" sz="1200" dirty="0">
                <a:solidFill>
                  <a:schemeClr val="accent6"/>
                </a:solidFill>
              </a:rPr>
              <a:t>is as good as a linked list</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time </a:t>
            </a:r>
            <a:r>
              <a:rPr lang="en-US" sz="1200" dirty="0">
                <a:solidFill>
                  <a:schemeClr val="accent6"/>
                </a:solidFill>
              </a:rPr>
              <a:t>taken for an operation is proportional to height of the tree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or </a:t>
            </a:r>
            <a:r>
              <a:rPr lang="en-US" sz="1200" dirty="0">
                <a:solidFill>
                  <a:schemeClr val="accent6"/>
                </a:solidFill>
              </a:rPr>
              <a:t>in other words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if </a:t>
            </a:r>
            <a:r>
              <a:rPr lang="en-US" sz="1200" dirty="0">
                <a:solidFill>
                  <a:schemeClr val="accent6"/>
                </a:solidFill>
              </a:rPr>
              <a:t>time complexity of an operation is big-oh of h where h is height of the binary tree,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then </a:t>
            </a:r>
            <a:r>
              <a:rPr lang="en-US" sz="1200" dirty="0">
                <a:solidFill>
                  <a:schemeClr val="accent6"/>
                </a:solidFill>
              </a:rPr>
              <a:t>for a complete or perfect binary tree,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a:solidFill>
                  <a:schemeClr val="accent2"/>
                </a:solidFill>
              </a:rPr>
              <a:t>time complexity will be big-oh of log n to the base 2 </a:t>
            </a:r>
            <a:endParaRPr lang="en-US" sz="1200" dirty="0" smtClean="0">
              <a:solidFill>
                <a:schemeClr val="accent2"/>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a:solidFill>
                  <a:schemeClr val="accent2"/>
                </a:solidFill>
              </a:rPr>
              <a:t>and in worst case , time complexity will be big-oh of n</a:t>
            </a:r>
            <a:r>
              <a:rPr lang="en-US" sz="1200" dirty="0" smtClean="0">
                <a:solidFill>
                  <a:schemeClr val="accent2"/>
                </a:solidFill>
              </a:rPr>
              <a:t>.</a:t>
            </a:r>
          </a:p>
          <a:p>
            <a:pPr marL="628650" lvl="1" indent="-171450">
              <a:buFont typeface="Arial" charset="0"/>
              <a:buChar char="•"/>
            </a:pPr>
            <a:endParaRPr lang="en-US" sz="1200" dirty="0">
              <a:solidFill>
                <a:schemeClr val="accent6"/>
              </a:solidFill>
            </a:endParaRPr>
          </a:p>
          <a:p>
            <a:pPr marL="628650" lvl="1" indent="-171450">
              <a:buFont typeface="Arial" charset="0"/>
              <a:buChar char="•"/>
            </a:pPr>
            <a:endParaRPr lang="en-US" sz="1200" dirty="0">
              <a:solidFill>
                <a:schemeClr val="accent6"/>
              </a:solidFill>
            </a:endParaRPr>
          </a:p>
        </p:txBody>
      </p:sp>
      <p:grpSp>
        <p:nvGrpSpPr>
          <p:cNvPr id="30" name="Group 29"/>
          <p:cNvGrpSpPr/>
          <p:nvPr/>
        </p:nvGrpSpPr>
        <p:grpSpPr>
          <a:xfrm>
            <a:off x="390692" y="1734778"/>
            <a:ext cx="3183716" cy="3956402"/>
            <a:chOff x="393557" y="1972304"/>
            <a:chExt cx="3183716" cy="3956402"/>
          </a:xfrm>
        </p:grpSpPr>
        <p:pic>
          <p:nvPicPr>
            <p:cNvPr id="12" name="Picture 11"/>
            <p:cNvPicPr>
              <a:picLocks noChangeAspect="1"/>
            </p:cNvPicPr>
            <p:nvPr/>
          </p:nvPicPr>
          <p:blipFill>
            <a:blip r:embed="rId2"/>
            <a:stretch>
              <a:fillRect/>
            </a:stretch>
          </p:blipFill>
          <p:spPr>
            <a:xfrm>
              <a:off x="393557" y="1972304"/>
              <a:ext cx="3076667" cy="2024646"/>
            </a:xfrm>
            <a:prstGeom prst="rect">
              <a:avLst/>
            </a:prstGeom>
          </p:spPr>
        </p:pic>
        <p:sp>
          <p:nvSpPr>
            <p:cNvPr id="13" name="Rectangle 12"/>
            <p:cNvSpPr/>
            <p:nvPr/>
          </p:nvSpPr>
          <p:spPr>
            <a:xfrm>
              <a:off x="393557" y="4304881"/>
              <a:ext cx="3183716" cy="646331"/>
            </a:xfrm>
            <a:prstGeom prst="rect">
              <a:avLst/>
            </a:prstGeom>
          </p:spPr>
          <p:txBody>
            <a:bodyPr wrap="square">
              <a:spAutoFit/>
            </a:bodyPr>
            <a:lstStyle/>
            <a:p>
              <a:pPr marL="285750" indent="-285750">
                <a:buFont typeface="Arial" charset="0"/>
                <a:buChar char="•"/>
              </a:pPr>
              <a:r>
                <a:rPr lang="en-US" sz="1200" dirty="0">
                  <a:solidFill>
                    <a:schemeClr val="accent6"/>
                  </a:solidFill>
                </a:rPr>
                <a:t>With n nodes, </a:t>
              </a:r>
              <a:endParaRPr lang="en-US" sz="1200" dirty="0" smtClean="0">
                <a:solidFill>
                  <a:schemeClr val="accent6"/>
                </a:solidFill>
              </a:endParaRPr>
            </a:p>
            <a:p>
              <a:pPr marL="285750" indent="-285750">
                <a:buFont typeface="Arial" charset="0"/>
                <a:buChar char="•"/>
              </a:pPr>
              <a:r>
                <a:rPr lang="en-US" sz="1200" dirty="0" smtClean="0">
                  <a:solidFill>
                    <a:schemeClr val="accent6"/>
                  </a:solidFill>
                </a:rPr>
                <a:t>minimum </a:t>
              </a:r>
              <a:r>
                <a:rPr lang="en-US" sz="1200" dirty="0">
                  <a:solidFill>
                    <a:schemeClr val="accent6"/>
                  </a:solidFill>
                </a:rPr>
                <a:t>height possible is floor of or integral part of log n to the base </a:t>
              </a:r>
              <a:r>
                <a:rPr lang="en-US" sz="1200" dirty="0" smtClean="0">
                  <a:solidFill>
                    <a:schemeClr val="accent6"/>
                  </a:solidFill>
                </a:rPr>
                <a:t>2 </a:t>
              </a:r>
            </a:p>
          </p:txBody>
        </p:sp>
        <p:grpSp>
          <p:nvGrpSpPr>
            <p:cNvPr id="23" name="Group 22"/>
            <p:cNvGrpSpPr/>
            <p:nvPr/>
          </p:nvGrpSpPr>
          <p:grpSpPr>
            <a:xfrm>
              <a:off x="805193" y="4974979"/>
              <a:ext cx="1172352" cy="953727"/>
              <a:chOff x="300464" y="2181390"/>
              <a:chExt cx="1172352" cy="953727"/>
            </a:xfrm>
          </p:grpSpPr>
          <p:pic>
            <p:nvPicPr>
              <p:cNvPr id="2" name="Picture 1"/>
              <p:cNvPicPr>
                <a:picLocks noChangeAspect="1"/>
              </p:cNvPicPr>
              <p:nvPr/>
            </p:nvPicPr>
            <p:blipFill>
              <a:blip r:embed="rId3"/>
              <a:stretch>
                <a:fillRect/>
              </a:stretch>
            </p:blipFill>
            <p:spPr>
              <a:xfrm>
                <a:off x="300464" y="2181390"/>
                <a:ext cx="1062506" cy="558800"/>
              </a:xfrm>
              <a:prstGeom prst="rect">
                <a:avLst/>
              </a:prstGeom>
            </p:spPr>
          </p:pic>
          <p:pic>
            <p:nvPicPr>
              <p:cNvPr id="16" name="Picture 15"/>
              <p:cNvPicPr>
                <a:picLocks noChangeAspect="1"/>
              </p:cNvPicPr>
              <p:nvPr/>
            </p:nvPicPr>
            <p:blipFill>
              <a:blip r:embed="rId4"/>
              <a:stretch>
                <a:fillRect/>
              </a:stretch>
            </p:blipFill>
            <p:spPr>
              <a:xfrm>
                <a:off x="407752" y="2822544"/>
                <a:ext cx="1065064" cy="312573"/>
              </a:xfrm>
              <a:prstGeom prst="rect">
                <a:avLst/>
              </a:prstGeom>
            </p:spPr>
          </p:pic>
        </p:grpSp>
      </p:grpSp>
      <p:grpSp>
        <p:nvGrpSpPr>
          <p:cNvPr id="31" name="Group 30"/>
          <p:cNvGrpSpPr/>
          <p:nvPr/>
        </p:nvGrpSpPr>
        <p:grpSpPr>
          <a:xfrm>
            <a:off x="3688983" y="1734778"/>
            <a:ext cx="3344570" cy="3493199"/>
            <a:chOff x="3956982" y="2140007"/>
            <a:chExt cx="3344570" cy="3493199"/>
          </a:xfrm>
        </p:grpSpPr>
        <p:grpSp>
          <p:nvGrpSpPr>
            <p:cNvPr id="22" name="Group 21"/>
            <p:cNvGrpSpPr/>
            <p:nvPr/>
          </p:nvGrpSpPr>
          <p:grpSpPr>
            <a:xfrm>
              <a:off x="4145872" y="2140007"/>
              <a:ext cx="3155680" cy="2114176"/>
              <a:chOff x="0" y="260990"/>
              <a:chExt cx="3763306" cy="2114176"/>
            </a:xfrm>
          </p:grpSpPr>
          <p:pic>
            <p:nvPicPr>
              <p:cNvPr id="7" name="Picture 6"/>
              <p:cNvPicPr>
                <a:picLocks noChangeAspect="1"/>
              </p:cNvPicPr>
              <p:nvPr/>
            </p:nvPicPr>
            <p:blipFill>
              <a:blip r:embed="rId5"/>
              <a:stretch>
                <a:fillRect/>
              </a:stretch>
            </p:blipFill>
            <p:spPr>
              <a:xfrm>
                <a:off x="1103661" y="768033"/>
                <a:ext cx="1436965" cy="1607133"/>
              </a:xfrm>
              <a:prstGeom prst="rect">
                <a:avLst/>
              </a:prstGeom>
            </p:spPr>
          </p:pic>
          <p:sp>
            <p:nvSpPr>
              <p:cNvPr id="8" name="Rectangle 7"/>
              <p:cNvSpPr/>
              <p:nvPr/>
            </p:nvSpPr>
            <p:spPr>
              <a:xfrm>
                <a:off x="0" y="260990"/>
                <a:ext cx="3763306" cy="430887"/>
              </a:xfrm>
              <a:prstGeom prst="rect">
                <a:avLst/>
              </a:prstGeom>
            </p:spPr>
            <p:txBody>
              <a:bodyPr wrap="square">
                <a:spAutoFit/>
              </a:bodyPr>
              <a:lstStyle/>
              <a:p>
                <a:pPr marL="171450" indent="-171450">
                  <a:buFont typeface="Arial" charset="0"/>
                  <a:buChar char="•"/>
                </a:pPr>
                <a:r>
                  <a:rPr lang="en-US" sz="1100" dirty="0">
                    <a:solidFill>
                      <a:schemeClr val="accent6"/>
                    </a:solidFill>
                  </a:rPr>
                  <a:t>if we will have an arrangement like this</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then </a:t>
                </a:r>
                <a:r>
                  <a:rPr lang="en-US" sz="1100" dirty="0">
                    <a:solidFill>
                      <a:schemeClr val="accent6"/>
                    </a:solidFill>
                  </a:rPr>
                  <a:t>the tree will have maximum height.</a:t>
                </a:r>
              </a:p>
            </p:txBody>
          </p:sp>
        </p:grpSp>
        <p:sp>
          <p:nvSpPr>
            <p:cNvPr id="14" name="Rectangle 13"/>
            <p:cNvSpPr/>
            <p:nvPr/>
          </p:nvSpPr>
          <p:spPr>
            <a:xfrm>
              <a:off x="3956982" y="4511710"/>
              <a:ext cx="3344570" cy="276999"/>
            </a:xfrm>
            <a:prstGeom prst="rect">
              <a:avLst/>
            </a:prstGeom>
          </p:spPr>
          <p:txBody>
            <a:bodyPr wrap="none">
              <a:spAutoFit/>
            </a:bodyPr>
            <a:lstStyle/>
            <a:p>
              <a:pPr marL="285750" indent="-285750">
                <a:buFont typeface="Arial" charset="0"/>
                <a:buChar char="•"/>
              </a:pPr>
              <a:r>
                <a:rPr lang="en-US" sz="1200" dirty="0">
                  <a:solidFill>
                    <a:schemeClr val="accent6"/>
                  </a:solidFill>
                </a:rPr>
                <a:t>maximum height possible with n nodes in n-1 </a:t>
              </a:r>
            </a:p>
          </p:txBody>
        </p:sp>
        <p:grpSp>
          <p:nvGrpSpPr>
            <p:cNvPr id="24" name="Group 23"/>
            <p:cNvGrpSpPr/>
            <p:nvPr/>
          </p:nvGrpSpPr>
          <p:grpSpPr>
            <a:xfrm>
              <a:off x="4919549" y="4743114"/>
              <a:ext cx="1152292" cy="890092"/>
              <a:chOff x="659640" y="3444137"/>
              <a:chExt cx="1152292" cy="890092"/>
            </a:xfrm>
          </p:grpSpPr>
          <p:pic>
            <p:nvPicPr>
              <p:cNvPr id="3" name="Picture 2"/>
              <p:cNvPicPr>
                <a:picLocks noChangeAspect="1"/>
              </p:cNvPicPr>
              <p:nvPr/>
            </p:nvPicPr>
            <p:blipFill>
              <a:blip r:embed="rId6"/>
              <a:stretch>
                <a:fillRect/>
              </a:stretch>
            </p:blipFill>
            <p:spPr>
              <a:xfrm>
                <a:off x="659640" y="3444137"/>
                <a:ext cx="1152292" cy="585291"/>
              </a:xfrm>
              <a:prstGeom prst="rect">
                <a:avLst/>
              </a:prstGeom>
            </p:spPr>
          </p:pic>
          <p:pic>
            <p:nvPicPr>
              <p:cNvPr id="17" name="Picture 16"/>
              <p:cNvPicPr>
                <a:picLocks noChangeAspect="1"/>
              </p:cNvPicPr>
              <p:nvPr/>
            </p:nvPicPr>
            <p:blipFill>
              <a:blip r:embed="rId7"/>
              <a:stretch>
                <a:fillRect/>
              </a:stretch>
            </p:blipFill>
            <p:spPr>
              <a:xfrm>
                <a:off x="684964" y="4114745"/>
                <a:ext cx="594436" cy="219484"/>
              </a:xfrm>
              <a:prstGeom prst="rect">
                <a:avLst/>
              </a:prstGeom>
            </p:spPr>
          </p:pic>
        </p:grpSp>
      </p:grpSp>
      <p:cxnSp>
        <p:nvCxnSpPr>
          <p:cNvPr id="19" name="Straight Arrow Connector 18"/>
          <p:cNvCxnSpPr>
            <a:endCxn id="16" idx="3"/>
          </p:cNvCxnSpPr>
          <p:nvPr/>
        </p:nvCxnSpPr>
        <p:spPr>
          <a:xfrm flipH="1">
            <a:off x="1974680" y="1569929"/>
            <a:ext cx="5295760" cy="3964965"/>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endCxn id="17" idx="3"/>
          </p:cNvCxnSpPr>
          <p:nvPr/>
        </p:nvCxnSpPr>
        <p:spPr>
          <a:xfrm flipH="1">
            <a:off x="5271310" y="2149301"/>
            <a:ext cx="3466780" cy="2968934"/>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sp>
        <p:nvSpPr>
          <p:cNvPr id="35" name="Rectangle 34"/>
          <p:cNvSpPr/>
          <p:nvPr/>
        </p:nvSpPr>
        <p:spPr>
          <a:xfrm>
            <a:off x="66357" y="5609808"/>
            <a:ext cx="2911374" cy="246221"/>
          </a:xfrm>
          <a:prstGeom prst="rect">
            <a:avLst/>
          </a:prstGeom>
        </p:spPr>
        <p:txBody>
          <a:bodyPr wrap="none">
            <a:spAutoFit/>
          </a:bodyPr>
          <a:lstStyle/>
          <a:p>
            <a:r>
              <a:rPr lang="en-US" sz="1000" dirty="0" smtClean="0">
                <a:solidFill>
                  <a:schemeClr val="accent2"/>
                </a:solidFill>
              </a:rPr>
              <a:t>( Order </a:t>
            </a:r>
            <a:r>
              <a:rPr lang="en-US" sz="1000" dirty="0">
                <a:solidFill>
                  <a:schemeClr val="accent2"/>
                </a:solidFill>
              </a:rPr>
              <a:t>of log n is almost best running time </a:t>
            </a:r>
            <a:r>
              <a:rPr lang="en-US" sz="1000" dirty="0" smtClean="0">
                <a:solidFill>
                  <a:schemeClr val="accent2"/>
                </a:solidFill>
              </a:rPr>
              <a:t>possible</a:t>
            </a:r>
            <a:r>
              <a:rPr lang="en-US" sz="1000" dirty="0">
                <a:solidFill>
                  <a:schemeClr val="accent2"/>
                </a:solidFill>
              </a:rPr>
              <a:t> </a:t>
            </a:r>
            <a:r>
              <a:rPr lang="en-US" sz="1000" dirty="0" smtClean="0">
                <a:solidFill>
                  <a:schemeClr val="accent2"/>
                </a:solidFill>
              </a:rPr>
              <a:t>)</a:t>
            </a:r>
            <a:endParaRPr lang="en-US" sz="1000" dirty="0">
              <a:solidFill>
                <a:schemeClr val="accent2"/>
              </a:solidFill>
            </a:endParaRPr>
          </a:p>
        </p:txBody>
      </p:sp>
      <p:sp>
        <p:nvSpPr>
          <p:cNvPr id="38" name="Rectangle 37"/>
          <p:cNvSpPr/>
          <p:nvPr/>
        </p:nvSpPr>
        <p:spPr>
          <a:xfrm>
            <a:off x="33815" y="5919765"/>
            <a:ext cx="2976457" cy="461665"/>
          </a:xfrm>
          <a:prstGeom prst="rect">
            <a:avLst/>
          </a:prstGeom>
        </p:spPr>
        <p:txBody>
          <a:bodyPr wrap="square">
            <a:spAutoFit/>
          </a:bodyPr>
          <a:lstStyle/>
          <a:p>
            <a:pPr marL="171450" indent="-171450">
              <a:buFont typeface="Arial" charset="0"/>
              <a:buChar char="•"/>
            </a:pPr>
            <a:r>
              <a:rPr lang="en-US" sz="1200" dirty="0">
                <a:solidFill>
                  <a:schemeClr val="accent6"/>
                </a:solidFill>
              </a:rPr>
              <a:t>For n as high as </a:t>
            </a:r>
            <a:r>
              <a:rPr lang="en-US" sz="1200" dirty="0">
                <a:solidFill>
                  <a:schemeClr val="accent2"/>
                </a:solidFill>
                <a:latin typeface="Chalkduster" charset="0"/>
                <a:ea typeface="Chalkduster" charset="0"/>
                <a:cs typeface="Chalkduster" charset="0"/>
              </a:rPr>
              <a:t>2</a:t>
            </a:r>
            <a:r>
              <a:rPr lang="en-US" sz="1200" baseline="30000" dirty="0">
                <a:solidFill>
                  <a:schemeClr val="accent2"/>
                </a:solidFill>
                <a:latin typeface="Chalkduster" charset="0"/>
                <a:ea typeface="Chalkduster" charset="0"/>
                <a:cs typeface="Chalkduster" charset="0"/>
              </a:rPr>
              <a:t>100</a:t>
            </a:r>
            <a:r>
              <a:rPr lang="en-US" sz="1200" dirty="0" smtClean="0">
                <a:solidFill>
                  <a:schemeClr val="accent6"/>
                </a:solidFill>
              </a:rPr>
              <a:t>, </a:t>
            </a:r>
            <a:endParaRPr lang="en-US" sz="1200" dirty="0">
              <a:solidFill>
                <a:schemeClr val="accent6"/>
              </a:solidFill>
            </a:endParaRPr>
          </a:p>
          <a:p>
            <a:pPr marL="628650" lvl="1" indent="-171450">
              <a:buFont typeface="Arial" charset="0"/>
              <a:buChar char="•"/>
            </a:pPr>
            <a:r>
              <a:rPr lang="en-US" sz="1200" dirty="0">
                <a:solidFill>
                  <a:schemeClr val="accent6"/>
                </a:solidFill>
              </a:rPr>
              <a:t>log n to the base 2 is just 100.</a:t>
            </a:r>
          </a:p>
        </p:txBody>
      </p:sp>
      <p:sp>
        <p:nvSpPr>
          <p:cNvPr id="39" name="Rectangle 38"/>
          <p:cNvSpPr/>
          <p:nvPr/>
        </p:nvSpPr>
        <p:spPr>
          <a:xfrm>
            <a:off x="4953247" y="5877030"/>
            <a:ext cx="4109507" cy="830997"/>
          </a:xfrm>
          <a:prstGeom prst="rect">
            <a:avLst/>
          </a:prstGeom>
        </p:spPr>
        <p:txBody>
          <a:bodyPr wrap="square">
            <a:spAutoFit/>
          </a:bodyPr>
          <a:lstStyle/>
          <a:p>
            <a:pPr marL="171450" indent="-171450">
              <a:buFont typeface="Arial" charset="0"/>
              <a:buChar char="•"/>
            </a:pPr>
            <a:r>
              <a:rPr lang="en-US" sz="1200" dirty="0">
                <a:solidFill>
                  <a:schemeClr val="accent6"/>
                </a:solidFill>
              </a:rPr>
              <a:t>With order of n running time,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if </a:t>
            </a:r>
            <a:r>
              <a:rPr lang="en-US" sz="1200" dirty="0">
                <a:solidFill>
                  <a:schemeClr val="accent6"/>
                </a:solidFill>
              </a:rPr>
              <a:t>n will be </a:t>
            </a:r>
            <a:r>
              <a:rPr lang="en-US" sz="1200" dirty="0">
                <a:solidFill>
                  <a:schemeClr val="accent2"/>
                </a:solidFill>
                <a:latin typeface="Chalkduster" charset="0"/>
                <a:ea typeface="Chalkduster" charset="0"/>
                <a:cs typeface="Chalkduster" charset="0"/>
              </a:rPr>
              <a:t>2</a:t>
            </a:r>
            <a:r>
              <a:rPr lang="en-US" sz="1200" baseline="30000" dirty="0">
                <a:solidFill>
                  <a:schemeClr val="accent2"/>
                </a:solidFill>
                <a:latin typeface="Chalkduster" charset="0"/>
                <a:ea typeface="Chalkduster" charset="0"/>
                <a:cs typeface="Chalkduster" charset="0"/>
              </a:rPr>
              <a:t>100</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we </a:t>
            </a:r>
            <a:r>
              <a:rPr lang="en-US" sz="1200" dirty="0">
                <a:solidFill>
                  <a:schemeClr val="accent6"/>
                </a:solidFill>
              </a:rPr>
              <a:t>won't be able to finish our computation in </a:t>
            </a:r>
            <a:r>
              <a:rPr lang="en-US" sz="1200" dirty="0" smtClean="0">
                <a:solidFill>
                  <a:schemeClr val="accent6"/>
                </a:solidFill>
              </a:rPr>
              <a:t>years</a:t>
            </a:r>
          </a:p>
          <a:p>
            <a:pPr marL="628650" lvl="1" indent="-171450">
              <a:buFont typeface="Arial" charset="0"/>
              <a:buChar char="•"/>
            </a:pPr>
            <a:r>
              <a:rPr lang="en-US" sz="1200" dirty="0" smtClean="0">
                <a:solidFill>
                  <a:schemeClr val="accent6"/>
                </a:solidFill>
              </a:rPr>
              <a:t>even </a:t>
            </a:r>
            <a:r>
              <a:rPr lang="en-US" sz="1200" dirty="0">
                <a:solidFill>
                  <a:schemeClr val="accent6"/>
                </a:solidFill>
              </a:rPr>
              <a:t>with most powerful machines ever made.</a:t>
            </a:r>
          </a:p>
        </p:txBody>
      </p:sp>
      <p:sp>
        <p:nvSpPr>
          <p:cNvPr id="41" name="TextBox 40"/>
          <p:cNvSpPr txBox="1"/>
          <p:nvPr/>
        </p:nvSpPr>
        <p:spPr>
          <a:xfrm>
            <a:off x="2867607" y="5940767"/>
            <a:ext cx="2016642" cy="276999"/>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dirty="0" smtClean="0">
                <a:solidFill>
                  <a:schemeClr val="accent6"/>
                </a:solidFill>
                <a:latin typeface="Chalkduster" charset="0"/>
                <a:ea typeface="Chalkduster" charset="0"/>
                <a:cs typeface="Chalkduster" charset="0"/>
              </a:rPr>
              <a:t>If </a:t>
            </a:r>
            <a:r>
              <a:rPr lang="en-US" sz="1200" dirty="0" smtClean="0">
                <a:solidFill>
                  <a:schemeClr val="accent2"/>
                </a:solidFill>
                <a:latin typeface="Chalkduster" charset="0"/>
                <a:ea typeface="Chalkduster" charset="0"/>
                <a:cs typeface="Chalkduster" charset="0"/>
              </a:rPr>
              <a:t>n</a:t>
            </a:r>
            <a:r>
              <a:rPr lang="en-US" sz="1200" dirty="0" smtClean="0">
                <a:solidFill>
                  <a:schemeClr val="accent6"/>
                </a:solidFill>
                <a:latin typeface="Chalkduster" charset="0"/>
                <a:ea typeface="Chalkduster" charset="0"/>
                <a:cs typeface="Chalkduster" charset="0"/>
              </a:rPr>
              <a:t> is </a:t>
            </a:r>
            <a:r>
              <a:rPr lang="en-US" sz="1200" dirty="0" smtClean="0">
                <a:solidFill>
                  <a:schemeClr val="accent2"/>
                </a:solidFill>
                <a:latin typeface="Chalkduster" charset="0"/>
                <a:ea typeface="Chalkduster" charset="0"/>
                <a:cs typeface="Chalkduster" charset="0"/>
              </a:rPr>
              <a:t>2</a:t>
            </a:r>
            <a:r>
              <a:rPr lang="en-US" sz="1200" baseline="30000" dirty="0" smtClean="0">
                <a:solidFill>
                  <a:schemeClr val="accent2"/>
                </a:solidFill>
                <a:latin typeface="Chalkduster" charset="0"/>
                <a:ea typeface="Chalkduster" charset="0"/>
                <a:cs typeface="Chalkduster" charset="0"/>
              </a:rPr>
              <a:t>100</a:t>
            </a:r>
            <a:r>
              <a:rPr lang="en-US" sz="1200" dirty="0" smtClean="0">
                <a:solidFill>
                  <a:schemeClr val="accent6"/>
                </a:solidFill>
                <a:latin typeface="Chalkduster" charset="0"/>
                <a:ea typeface="Chalkduster" charset="0"/>
                <a:cs typeface="Chalkduster" charset="0"/>
              </a:rPr>
              <a:t> elements,</a:t>
            </a:r>
            <a:endParaRPr lang="en-US" sz="1200" baseline="30000" dirty="0">
              <a:solidFill>
                <a:schemeClr val="accent6"/>
              </a:solidFill>
              <a:latin typeface="Chalkduster" charset="0"/>
              <a:ea typeface="Chalkduster" charset="0"/>
              <a:cs typeface="Chalkduster" charset="0"/>
            </a:endParaRPr>
          </a:p>
        </p:txBody>
      </p:sp>
      <p:sp>
        <p:nvSpPr>
          <p:cNvPr id="43" name="TextBox 42"/>
          <p:cNvSpPr txBox="1"/>
          <p:nvPr/>
        </p:nvSpPr>
        <p:spPr>
          <a:xfrm>
            <a:off x="1864834" y="6392980"/>
            <a:ext cx="1653338" cy="276999"/>
          </a:xfrm>
          <a:prstGeom prst="rect">
            <a:avLst/>
          </a:prstGeom>
          <a:noFill/>
        </p:spPr>
        <p:txBody>
          <a:bodyPr wrap="none" rtlCol="0">
            <a:spAutoFit/>
          </a:bodyPr>
          <a:lstStyle/>
          <a:p>
            <a:r>
              <a:rPr lang="en-US" sz="1200" dirty="0" smtClean="0">
                <a:solidFill>
                  <a:schemeClr val="accent6"/>
                </a:solidFill>
                <a:latin typeface="Chalkduster" charset="0"/>
                <a:ea typeface="Chalkduster" charset="0"/>
                <a:cs typeface="Chalkduster" charset="0"/>
              </a:rPr>
              <a:t>log</a:t>
            </a:r>
            <a:r>
              <a:rPr lang="en-US" sz="1200" baseline="-25000" dirty="0" smtClean="0">
                <a:solidFill>
                  <a:schemeClr val="accent6"/>
                </a:solidFill>
                <a:latin typeface="Chalkduster" charset="0"/>
                <a:ea typeface="Chalkduster" charset="0"/>
                <a:cs typeface="Chalkduster" charset="0"/>
              </a:rPr>
              <a:t>2 ( </a:t>
            </a:r>
            <a:r>
              <a:rPr lang="en-US" sz="1200" dirty="0" smtClean="0">
                <a:solidFill>
                  <a:schemeClr val="accent2"/>
                </a:solidFill>
                <a:latin typeface="Chalkduster" charset="0"/>
                <a:ea typeface="Chalkduster" charset="0"/>
                <a:cs typeface="Chalkduster" charset="0"/>
              </a:rPr>
              <a:t>2</a:t>
            </a:r>
            <a:r>
              <a:rPr lang="en-US" sz="1200" baseline="30000" dirty="0" smtClean="0">
                <a:solidFill>
                  <a:schemeClr val="accent2"/>
                </a:solidFill>
                <a:latin typeface="Chalkduster" charset="0"/>
                <a:ea typeface="Chalkduster" charset="0"/>
                <a:cs typeface="Chalkduster" charset="0"/>
              </a:rPr>
              <a:t>100</a:t>
            </a:r>
            <a:r>
              <a:rPr lang="en-US" sz="1200" baseline="-25000" dirty="0" smtClean="0">
                <a:solidFill>
                  <a:schemeClr val="accent6"/>
                </a:solidFill>
                <a:latin typeface="Chalkduster" charset="0"/>
                <a:ea typeface="Chalkduster" charset="0"/>
                <a:cs typeface="Chalkduster" charset="0"/>
              </a:rPr>
              <a:t> )</a:t>
            </a:r>
            <a:r>
              <a:rPr lang="en-US" sz="1200" baseline="30000" dirty="0" smtClean="0">
                <a:solidFill>
                  <a:schemeClr val="accent2"/>
                </a:solidFill>
                <a:latin typeface="Chalkduster" charset="0"/>
                <a:ea typeface="Chalkduster" charset="0"/>
                <a:cs typeface="Chalkduster" charset="0"/>
              </a:rPr>
              <a:t> </a:t>
            </a:r>
            <a:r>
              <a:rPr lang="en-US" sz="1200" dirty="0" smtClean="0">
                <a:solidFill>
                  <a:schemeClr val="accent6"/>
                </a:solidFill>
                <a:latin typeface="Chalkduster" charset="0"/>
                <a:ea typeface="Chalkduster" charset="0"/>
                <a:cs typeface="Chalkduster" charset="0"/>
                <a:sym typeface="Wingdings"/>
              </a:rPr>
              <a:t> </a:t>
            </a:r>
            <a:r>
              <a:rPr lang="en-US" sz="1200" dirty="0" smtClean="0">
                <a:solidFill>
                  <a:schemeClr val="accent6"/>
                </a:solidFill>
                <a:latin typeface="Chalkduster" charset="0"/>
                <a:ea typeface="Chalkduster" charset="0"/>
                <a:cs typeface="Chalkduster" charset="0"/>
              </a:rPr>
              <a:t>100</a:t>
            </a:r>
            <a:endParaRPr lang="en-US" sz="1200" baseline="-25000" dirty="0">
              <a:solidFill>
                <a:schemeClr val="accent6"/>
              </a:solidFill>
              <a:latin typeface="Chalkduster" charset="0"/>
              <a:ea typeface="Chalkduster" charset="0"/>
              <a:cs typeface="Chalkduster" charset="0"/>
            </a:endParaRPr>
          </a:p>
        </p:txBody>
      </p:sp>
      <p:pic>
        <p:nvPicPr>
          <p:cNvPr id="48" name="Picture 47"/>
          <p:cNvPicPr>
            <a:picLocks noChangeAspect="1"/>
          </p:cNvPicPr>
          <p:nvPr/>
        </p:nvPicPr>
        <p:blipFill>
          <a:blip r:embed="rId8"/>
          <a:stretch>
            <a:fillRect/>
          </a:stretch>
        </p:blipFill>
        <p:spPr>
          <a:xfrm>
            <a:off x="8579223" y="442686"/>
            <a:ext cx="2628236" cy="401966"/>
          </a:xfrm>
          <a:prstGeom prst="rect">
            <a:avLst/>
          </a:prstGeom>
        </p:spPr>
      </p:pic>
      <p:sp>
        <p:nvSpPr>
          <p:cNvPr id="49" name="Rectangle 48"/>
          <p:cNvSpPr/>
          <p:nvPr/>
        </p:nvSpPr>
        <p:spPr>
          <a:xfrm>
            <a:off x="7137703" y="2952220"/>
            <a:ext cx="4897017" cy="83099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chemeClr val="accent6"/>
                </a:solidFill>
              </a:rPr>
              <a:t>So, here is the </a:t>
            </a:r>
            <a:r>
              <a:rPr lang="en-US" sz="1200" dirty="0" smtClean="0">
                <a:solidFill>
                  <a:schemeClr val="accent6"/>
                </a:solidFill>
              </a:rPr>
              <a:t>thing. Quite </a:t>
            </a:r>
            <a:r>
              <a:rPr lang="en-US" sz="1200" dirty="0">
                <a:solidFill>
                  <a:schemeClr val="accent6"/>
                </a:solidFill>
              </a:rPr>
              <a:t>often,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want to keep the height of a binary tree minimum possible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or </a:t>
            </a:r>
            <a:r>
              <a:rPr lang="en-US" sz="1200" dirty="0">
                <a:solidFill>
                  <a:schemeClr val="accent6"/>
                </a:solidFill>
              </a:rPr>
              <a:t>most commonly, we say that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try to keep a binary tree </a:t>
            </a:r>
            <a:r>
              <a:rPr lang="en-US" sz="1200" dirty="0" smtClean="0">
                <a:solidFill>
                  <a:schemeClr val="accent6"/>
                </a:solidFill>
              </a:rPr>
              <a:t>balanced.</a:t>
            </a:r>
          </a:p>
        </p:txBody>
      </p:sp>
    </p:spTree>
    <p:extLst>
      <p:ext uri="{BB962C8B-B14F-4D97-AF65-F5344CB8AC3E}">
        <p14:creationId xmlns:p14="http://schemas.microsoft.com/office/powerpoint/2010/main" val="254322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488" y="447754"/>
            <a:ext cx="6808695" cy="1569660"/>
          </a:xfrm>
          <a:prstGeom prst="rect">
            <a:avLst/>
          </a:prstGeom>
        </p:spPr>
        <p:txBody>
          <a:bodyPr wrap="square">
            <a:spAutoFit/>
          </a:bodyPr>
          <a:lstStyle/>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We call a binary tree, </a:t>
            </a:r>
            <a:r>
              <a:rPr lang="en-US" sz="1200" b="1" dirty="0">
                <a:solidFill>
                  <a:srgbClr val="00B0F0"/>
                </a:solidFill>
              </a:rPr>
              <a:t>Balanced Binary Tree</a:t>
            </a:r>
            <a:r>
              <a:rPr lang="en-US" sz="1200" dirty="0">
                <a:solidFill>
                  <a:schemeClr val="accent6"/>
                </a:solidFill>
              </a:rPr>
              <a:t>,</a:t>
            </a:r>
          </a:p>
          <a:p>
            <a:pPr marL="171450" indent="-171450">
              <a:buFont typeface="Arial" charset="0"/>
              <a:buChar char="•"/>
            </a:pPr>
            <a:r>
              <a:rPr lang="en-US" sz="1200" dirty="0">
                <a:solidFill>
                  <a:schemeClr val="accent6"/>
                </a:solidFill>
              </a:rPr>
              <a:t>if for each node,</a:t>
            </a:r>
          </a:p>
          <a:p>
            <a:pPr marL="628650" lvl="1" indent="-171450">
              <a:buFont typeface="Arial" charset="0"/>
              <a:buChar char="•"/>
            </a:pPr>
            <a:r>
              <a:rPr lang="en-US" sz="1200" dirty="0">
                <a:solidFill>
                  <a:schemeClr val="accent6"/>
                </a:solidFill>
              </a:rPr>
              <a:t>the difference between height of left and </a:t>
            </a:r>
            <a:r>
              <a:rPr lang="en-US" sz="1200">
                <a:solidFill>
                  <a:schemeClr val="accent6"/>
                </a:solidFill>
              </a:rPr>
              <a:t>right </a:t>
            </a:r>
            <a:r>
              <a:rPr lang="en-US" sz="1200" smtClean="0">
                <a:solidFill>
                  <a:schemeClr val="accent6"/>
                </a:solidFill>
              </a:rPr>
              <a:t>sub-tree </a:t>
            </a:r>
            <a:r>
              <a:rPr lang="en-US" sz="1200" dirty="0">
                <a:solidFill>
                  <a:schemeClr val="accent6"/>
                </a:solidFill>
              </a:rPr>
              <a:t>is not more than some number k.</a:t>
            </a:r>
          </a:p>
          <a:p>
            <a:pPr marL="628650" lvl="1" indent="-171450">
              <a:buFont typeface="Arial" charset="0"/>
              <a:buChar char="•"/>
            </a:pPr>
            <a:r>
              <a:rPr lang="en-US" sz="1200" dirty="0">
                <a:solidFill>
                  <a:schemeClr val="accent6"/>
                </a:solidFill>
              </a:rPr>
              <a:t>Mostly k would be 1</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a:solidFill>
                  <a:schemeClr val="accent6"/>
                </a:solidFill>
              </a:rPr>
              <a:t>So, we can say that for each node, </a:t>
            </a:r>
          </a:p>
          <a:p>
            <a:pPr marL="628650" lvl="1" indent="-171450">
              <a:buFont typeface="Arial" charset="0"/>
              <a:buChar char="•"/>
            </a:pPr>
            <a:r>
              <a:rPr lang="en-US" sz="1200" dirty="0">
                <a:solidFill>
                  <a:schemeClr val="accent6"/>
                </a:solidFill>
              </a:rPr>
              <a:t>difference between height of left and </a:t>
            </a:r>
            <a:r>
              <a:rPr lang="en-US" sz="1200">
                <a:solidFill>
                  <a:schemeClr val="accent6"/>
                </a:solidFill>
              </a:rPr>
              <a:t>right </a:t>
            </a:r>
            <a:r>
              <a:rPr lang="en-US" sz="1200" smtClean="0">
                <a:solidFill>
                  <a:schemeClr val="accent6"/>
                </a:solidFill>
              </a:rPr>
              <a:t>sub-tree </a:t>
            </a:r>
            <a:r>
              <a:rPr lang="en-US" sz="1200" dirty="0">
                <a:solidFill>
                  <a:schemeClr val="accent6"/>
                </a:solidFill>
              </a:rPr>
              <a:t>should not be more than 1.</a:t>
            </a:r>
          </a:p>
        </p:txBody>
      </p:sp>
      <p:grpSp>
        <p:nvGrpSpPr>
          <p:cNvPr id="13" name="Group 12"/>
          <p:cNvGrpSpPr/>
          <p:nvPr/>
        </p:nvGrpSpPr>
        <p:grpSpPr>
          <a:xfrm>
            <a:off x="108488" y="2507723"/>
            <a:ext cx="5811866" cy="3600986"/>
            <a:chOff x="108488" y="2507723"/>
            <a:chExt cx="5811866" cy="3600986"/>
          </a:xfrm>
        </p:grpSpPr>
        <p:sp>
          <p:nvSpPr>
            <p:cNvPr id="3" name="Rectangle 2"/>
            <p:cNvSpPr/>
            <p:nvPr/>
          </p:nvSpPr>
          <p:spPr>
            <a:xfrm>
              <a:off x="108488" y="2507723"/>
              <a:ext cx="5811866" cy="3600986"/>
            </a:xfrm>
            <a:prstGeom prst="rect">
              <a:avLst/>
            </a:prstGeom>
          </p:spPr>
          <p:txBody>
            <a:bodyPr wrap="square">
              <a:spAutoFit/>
            </a:bodyPr>
            <a:lstStyle/>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We had defined </a:t>
              </a:r>
              <a:r>
                <a:rPr lang="en-US" sz="1200" dirty="0">
                  <a:solidFill>
                    <a:srgbClr val="00B0F0"/>
                  </a:solidFill>
                </a:rPr>
                <a:t>height</a:t>
              </a:r>
              <a:r>
                <a:rPr lang="en-US" sz="1200" dirty="0">
                  <a:solidFill>
                    <a:schemeClr val="accent6"/>
                  </a:solidFill>
                </a:rPr>
                <a:t> earlier as </a:t>
              </a:r>
              <a:r>
                <a:rPr lang="en-US" sz="1200" dirty="0" smtClean="0">
                  <a:solidFill>
                    <a:schemeClr val="accent6"/>
                  </a:solidFill>
                </a:rPr>
                <a:t>‘</a:t>
              </a:r>
              <a:r>
                <a:rPr lang="en-US" sz="1200" dirty="0" smtClean="0">
                  <a:solidFill>
                    <a:srgbClr val="00B0F0"/>
                  </a:solidFill>
                </a:rPr>
                <a:t>number </a:t>
              </a:r>
              <a:r>
                <a:rPr lang="en-US" sz="1200" dirty="0">
                  <a:solidFill>
                    <a:srgbClr val="00B0F0"/>
                  </a:solidFill>
                </a:rPr>
                <a:t>of </a:t>
              </a:r>
              <a:r>
                <a:rPr lang="en-US" sz="1200" b="1" dirty="0" smtClean="0">
                  <a:solidFill>
                    <a:srgbClr val="00B0F0"/>
                  </a:solidFill>
                </a:rPr>
                <a:t>edges</a:t>
              </a:r>
              <a:r>
                <a:rPr lang="en-US" sz="1200" dirty="0" smtClean="0">
                  <a:solidFill>
                    <a:srgbClr val="00B0F0"/>
                  </a:solidFill>
                </a:rPr>
                <a:t>’ </a:t>
              </a:r>
              <a:r>
                <a:rPr lang="en-US" sz="1200" dirty="0">
                  <a:solidFill>
                    <a:schemeClr val="accent6"/>
                  </a:solidFill>
                </a:rPr>
                <a:t>in longest path from root to a leaf</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Height </a:t>
              </a:r>
              <a:r>
                <a:rPr lang="en-US" sz="1200" dirty="0">
                  <a:solidFill>
                    <a:schemeClr val="accent6"/>
                  </a:solidFill>
                </a:rPr>
                <a:t>of a tree with just one node </a:t>
              </a:r>
              <a:r>
                <a:rPr lang="en-US" sz="1200" dirty="0" smtClean="0">
                  <a:solidFill>
                    <a:schemeClr val="accent6"/>
                  </a:solidFill>
                </a:rPr>
                <a:t>where the </a:t>
              </a:r>
              <a:r>
                <a:rPr lang="en-US" sz="1200" dirty="0">
                  <a:solidFill>
                    <a:schemeClr val="accent6"/>
                  </a:solidFill>
                </a:rPr>
                <a:t>node itself will be a leaf node will </a:t>
              </a:r>
              <a:r>
                <a:rPr lang="en-US" sz="1200" dirty="0" smtClean="0">
                  <a:solidFill>
                    <a:schemeClr val="accent6"/>
                  </a:solidFill>
                </a:rPr>
                <a:t>be</a:t>
              </a:r>
            </a:p>
            <a:p>
              <a:pPr marL="171450"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define an empty tree as a tree with no node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we can say that height of an empty tree is -1.</a:t>
              </a:r>
            </a:p>
            <a:p>
              <a:pPr marL="628650" lvl="1" indent="-171450">
                <a:buFont typeface="Arial" charset="0"/>
                <a:buChar char="•"/>
              </a:pPr>
              <a:endParaRPr lang="en-US" sz="1200" dirty="0">
                <a:solidFill>
                  <a:schemeClr val="accent6"/>
                </a:solidFill>
              </a:endParaRPr>
            </a:p>
            <a:p>
              <a:pPr marL="628650" lvl="1"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So</a:t>
              </a:r>
              <a:r>
                <a:rPr lang="en-US" sz="1200" dirty="0">
                  <a:solidFill>
                    <a:schemeClr val="accent6"/>
                  </a:solidFill>
                </a:rPr>
                <a:t>, height of tree with just one node is 0 and height of an empty tree is -1</a:t>
              </a:r>
              <a:r>
                <a:rPr lang="en-US" sz="1200" dirty="0" smtClean="0">
                  <a:solidFill>
                    <a:schemeClr val="accent6"/>
                  </a:solidFill>
                </a:rPr>
                <a:t>.</a:t>
              </a:r>
            </a:p>
          </p:txBody>
        </p:sp>
        <p:pic>
          <p:nvPicPr>
            <p:cNvPr id="5" name="Picture 4"/>
            <p:cNvPicPr>
              <a:picLocks noChangeAspect="1"/>
            </p:cNvPicPr>
            <p:nvPr/>
          </p:nvPicPr>
          <p:blipFill>
            <a:blip r:embed="rId2"/>
            <a:stretch>
              <a:fillRect/>
            </a:stretch>
          </p:blipFill>
          <p:spPr>
            <a:xfrm>
              <a:off x="863565" y="4041444"/>
              <a:ext cx="3555409" cy="306812"/>
            </a:xfrm>
            <a:prstGeom prst="rect">
              <a:avLst/>
            </a:prstGeom>
          </p:spPr>
        </p:pic>
        <p:pic>
          <p:nvPicPr>
            <p:cNvPr id="6" name="Picture 5"/>
            <p:cNvPicPr>
              <a:picLocks noChangeAspect="1"/>
            </p:cNvPicPr>
            <p:nvPr/>
          </p:nvPicPr>
          <p:blipFill>
            <a:blip r:embed="rId3"/>
            <a:stretch>
              <a:fillRect/>
            </a:stretch>
          </p:blipFill>
          <p:spPr>
            <a:xfrm>
              <a:off x="709281" y="5119435"/>
              <a:ext cx="4008034" cy="336291"/>
            </a:xfrm>
            <a:prstGeom prst="rect">
              <a:avLst/>
            </a:prstGeom>
          </p:spPr>
        </p:pic>
        <p:pic>
          <p:nvPicPr>
            <p:cNvPr id="7" name="Picture 6"/>
            <p:cNvPicPr>
              <a:picLocks noChangeAspect="1"/>
            </p:cNvPicPr>
            <p:nvPr/>
          </p:nvPicPr>
          <p:blipFill>
            <a:blip r:embed="rId4"/>
            <a:stretch>
              <a:fillRect/>
            </a:stretch>
          </p:blipFill>
          <p:spPr>
            <a:xfrm>
              <a:off x="1269178" y="3043780"/>
              <a:ext cx="3119894" cy="452970"/>
            </a:xfrm>
            <a:prstGeom prst="rect">
              <a:avLst/>
            </a:prstGeom>
          </p:spPr>
        </p:pic>
      </p:grpSp>
      <p:sp>
        <p:nvSpPr>
          <p:cNvPr id="9" name="Rectangle 8"/>
          <p:cNvSpPr/>
          <p:nvPr/>
        </p:nvSpPr>
        <p:spPr>
          <a:xfrm>
            <a:off x="7113720" y="203093"/>
            <a:ext cx="4463513" cy="461665"/>
          </a:xfrm>
          <a:prstGeom prst="rect">
            <a:avLst/>
          </a:prstGeom>
        </p:spPr>
        <p:txBody>
          <a:bodyPr wrap="square">
            <a:spAutoFit/>
          </a:bodyPr>
          <a:lstStyle/>
          <a:p>
            <a:pPr marL="171450" indent="-171450">
              <a:buFont typeface="Arial" charset="0"/>
              <a:buChar char="•"/>
            </a:pPr>
            <a:r>
              <a:rPr lang="en-US" sz="1200" dirty="0">
                <a:solidFill>
                  <a:schemeClr val="accent6"/>
                </a:solidFill>
              </a:rPr>
              <a:t>Quite often, people calculate height as </a:t>
            </a:r>
            <a:endParaRPr lang="en-US" sz="1200" dirty="0" smtClean="0">
              <a:solidFill>
                <a:schemeClr val="accent6"/>
              </a:solidFill>
            </a:endParaRPr>
          </a:p>
          <a:p>
            <a:pPr marL="628650" lvl="1" indent="-171450">
              <a:buFont typeface="Arial" charset="0"/>
              <a:buChar char="•"/>
            </a:pPr>
            <a:r>
              <a:rPr lang="en-US" sz="1200" dirty="0" smtClean="0">
                <a:solidFill>
                  <a:srgbClr val="FF0000"/>
                </a:solidFill>
              </a:rPr>
              <a:t>‘number </a:t>
            </a:r>
            <a:r>
              <a:rPr lang="en-US" sz="1200" dirty="0">
                <a:solidFill>
                  <a:srgbClr val="FF0000"/>
                </a:solidFill>
              </a:rPr>
              <a:t>of </a:t>
            </a:r>
            <a:r>
              <a:rPr lang="en-US" sz="1200" b="1" dirty="0" smtClean="0">
                <a:solidFill>
                  <a:srgbClr val="FF0000"/>
                </a:solidFill>
              </a:rPr>
              <a:t>nodes</a:t>
            </a:r>
            <a:r>
              <a:rPr lang="en-US" sz="1200" dirty="0" smtClean="0">
                <a:solidFill>
                  <a:srgbClr val="FF0000"/>
                </a:solidFill>
              </a:rPr>
              <a:t>'</a:t>
            </a:r>
            <a:r>
              <a:rPr lang="en-US" sz="1200" dirty="0" smtClean="0">
                <a:solidFill>
                  <a:schemeClr val="accent6"/>
                </a:solidFill>
              </a:rPr>
              <a:t> </a:t>
            </a:r>
            <a:r>
              <a:rPr lang="en-US" sz="1200" dirty="0">
                <a:solidFill>
                  <a:schemeClr val="accent6"/>
                </a:solidFill>
              </a:rPr>
              <a:t>in longest path from root to a leaf.</a:t>
            </a:r>
          </a:p>
        </p:txBody>
      </p:sp>
      <p:pic>
        <p:nvPicPr>
          <p:cNvPr id="11" name="Picture 10"/>
          <p:cNvPicPr>
            <a:picLocks noChangeAspect="1"/>
          </p:cNvPicPr>
          <p:nvPr/>
        </p:nvPicPr>
        <p:blipFill>
          <a:blip r:embed="rId5"/>
          <a:stretch>
            <a:fillRect/>
          </a:stretch>
        </p:blipFill>
        <p:spPr>
          <a:xfrm>
            <a:off x="7857641" y="711274"/>
            <a:ext cx="2618316" cy="2088540"/>
          </a:xfrm>
          <a:prstGeom prst="rect">
            <a:avLst/>
          </a:prstGeom>
        </p:spPr>
      </p:pic>
      <p:sp>
        <p:nvSpPr>
          <p:cNvPr id="12" name="Rectangle 11"/>
          <p:cNvSpPr/>
          <p:nvPr/>
        </p:nvSpPr>
        <p:spPr>
          <a:xfrm>
            <a:off x="5595161" y="3019248"/>
            <a:ext cx="6975684" cy="3323987"/>
          </a:xfrm>
          <a:prstGeom prst="rect">
            <a:avLst/>
          </a:prstGeom>
        </p:spPr>
        <p:txBody>
          <a:bodyPr wrap="square">
            <a:spAutoFit/>
          </a:bodyPr>
          <a:lstStyle/>
          <a:p>
            <a:pPr marL="285750" indent="-285750">
              <a:buFont typeface="Arial" charset="0"/>
              <a:buChar char="•"/>
            </a:pPr>
            <a:r>
              <a:rPr lang="en-US" sz="1400" dirty="0" smtClean="0">
                <a:solidFill>
                  <a:schemeClr val="accent6"/>
                </a:solidFill>
              </a:rPr>
              <a:t>In </a:t>
            </a:r>
            <a:r>
              <a:rPr lang="en-US" sz="1400" dirty="0">
                <a:solidFill>
                  <a:schemeClr val="accent6"/>
                </a:solidFill>
              </a:rPr>
              <a:t>this figure, I have drawn one of the </a:t>
            </a:r>
            <a:r>
              <a:rPr lang="en-US" sz="1400" dirty="0" smtClean="0">
                <a:solidFill>
                  <a:schemeClr val="accent6"/>
                </a:solidFill>
              </a:rPr>
              <a:t>longest paths </a:t>
            </a:r>
            <a:r>
              <a:rPr lang="en-US" sz="1400" dirty="0">
                <a:solidFill>
                  <a:schemeClr val="accent6"/>
                </a:solidFill>
              </a:rPr>
              <a:t>from root to a leaf.</a:t>
            </a:r>
          </a:p>
          <a:p>
            <a:pPr marL="742950" lvl="1" indent="-285750">
              <a:buFont typeface="Arial" charset="0"/>
              <a:buChar char="•"/>
            </a:pPr>
            <a:r>
              <a:rPr lang="en-US" sz="1400" dirty="0">
                <a:solidFill>
                  <a:schemeClr val="accent6"/>
                </a:solidFill>
              </a:rPr>
              <a:t>We have </a:t>
            </a:r>
            <a:r>
              <a:rPr lang="en-US" sz="1400" dirty="0">
                <a:solidFill>
                  <a:srgbClr val="00B0F0"/>
                </a:solidFill>
              </a:rPr>
              <a:t>3 edges </a:t>
            </a:r>
            <a:r>
              <a:rPr lang="en-US" sz="1400" dirty="0">
                <a:solidFill>
                  <a:schemeClr val="accent6"/>
                </a:solidFill>
              </a:rPr>
              <a:t>in this path.</a:t>
            </a:r>
          </a:p>
          <a:p>
            <a:pPr marL="742950" lvl="1" indent="-285750">
              <a:buFont typeface="Arial" charset="0"/>
              <a:buChar char="•"/>
            </a:pPr>
            <a:r>
              <a:rPr lang="en-US" sz="1400" dirty="0">
                <a:solidFill>
                  <a:schemeClr val="accent6"/>
                </a:solidFill>
              </a:rPr>
              <a:t>So, the </a:t>
            </a:r>
            <a:r>
              <a:rPr lang="en-US" sz="1400" dirty="0">
                <a:solidFill>
                  <a:srgbClr val="00B0F0"/>
                </a:solidFill>
              </a:rPr>
              <a:t>height is 3</a:t>
            </a:r>
            <a:r>
              <a:rPr lang="en-US" sz="1400" dirty="0">
                <a:solidFill>
                  <a:schemeClr val="accent6"/>
                </a:solidFill>
              </a:rPr>
              <a:t>.</a:t>
            </a:r>
          </a:p>
          <a:p>
            <a:pPr marL="285750" indent="-285750">
              <a:buFont typeface="Arial" charset="0"/>
              <a:buChar char="•"/>
            </a:pPr>
            <a:endParaRPr lang="en-US" sz="1400" dirty="0">
              <a:solidFill>
                <a:schemeClr val="accent6"/>
              </a:solidFill>
            </a:endParaRPr>
          </a:p>
          <a:p>
            <a:pPr marL="285750" indent="-285750">
              <a:buFont typeface="Arial" charset="0"/>
              <a:buChar char="•"/>
            </a:pPr>
            <a:r>
              <a:rPr lang="en-US" sz="1400" dirty="0">
                <a:solidFill>
                  <a:schemeClr val="accent6"/>
                </a:solidFill>
              </a:rPr>
              <a:t>If we will count </a:t>
            </a:r>
            <a:r>
              <a:rPr lang="en-US" sz="1400" dirty="0">
                <a:solidFill>
                  <a:srgbClr val="FF0000"/>
                </a:solidFill>
              </a:rPr>
              <a:t>number of nodes </a:t>
            </a:r>
            <a:r>
              <a:rPr lang="en-US" sz="1400" dirty="0">
                <a:solidFill>
                  <a:schemeClr val="accent6"/>
                </a:solidFill>
              </a:rPr>
              <a:t>in the path, </a:t>
            </a:r>
            <a:r>
              <a:rPr lang="en-US" sz="1400" dirty="0">
                <a:solidFill>
                  <a:srgbClr val="FF0000"/>
                </a:solidFill>
              </a:rPr>
              <a:t>height will be 4.</a:t>
            </a:r>
          </a:p>
          <a:p>
            <a:pPr marL="742950" lvl="1" indent="-285750">
              <a:buFont typeface="Arial" charset="0"/>
              <a:buChar char="•"/>
            </a:pPr>
            <a:r>
              <a:rPr lang="en-US" sz="1400" dirty="0" smtClean="0">
                <a:solidFill>
                  <a:schemeClr val="accent6"/>
                </a:solidFill>
              </a:rPr>
              <a:t>This </a:t>
            </a:r>
            <a:r>
              <a:rPr lang="en-US" sz="1400" dirty="0">
                <a:solidFill>
                  <a:schemeClr val="accent6"/>
                </a:solidFill>
              </a:rPr>
              <a:t>looks very intuitive and I have seen this definition of height at lot of places.</a:t>
            </a:r>
          </a:p>
          <a:p>
            <a:pPr marL="742950" lvl="1" indent="-285750">
              <a:buFont typeface="Arial" charset="0"/>
              <a:buChar char="•"/>
            </a:pPr>
            <a:endParaRPr lang="en-US" sz="1400" dirty="0" smtClean="0">
              <a:solidFill>
                <a:schemeClr val="accent6"/>
              </a:solidFill>
            </a:endParaRPr>
          </a:p>
          <a:p>
            <a:pPr marL="742950" lvl="1" indent="-285750">
              <a:buFont typeface="Arial" charset="0"/>
              <a:buChar char="•"/>
            </a:pPr>
            <a:r>
              <a:rPr lang="en-US" sz="1400" dirty="0" smtClean="0">
                <a:solidFill>
                  <a:schemeClr val="accent6"/>
                </a:solidFill>
              </a:rPr>
              <a:t>if </a:t>
            </a:r>
            <a:r>
              <a:rPr lang="en-US" sz="1400" dirty="0">
                <a:solidFill>
                  <a:schemeClr val="accent6"/>
                </a:solidFill>
              </a:rPr>
              <a:t>we will count the nodes, height of tree with just one node will be equal to 1 </a:t>
            </a:r>
          </a:p>
          <a:p>
            <a:pPr marL="742950" lvl="1" indent="-285750">
              <a:buFont typeface="Arial" charset="0"/>
              <a:buChar char="•"/>
            </a:pPr>
            <a:r>
              <a:rPr lang="en-US" sz="1400" dirty="0">
                <a:solidFill>
                  <a:schemeClr val="accent6"/>
                </a:solidFill>
              </a:rPr>
              <a:t>and then we can say that height of an empty tree will be 0, </a:t>
            </a:r>
            <a:endParaRPr lang="en-US" sz="1400" dirty="0" smtClean="0">
              <a:solidFill>
                <a:schemeClr val="accent6"/>
              </a:solidFill>
            </a:endParaRPr>
          </a:p>
          <a:p>
            <a:pPr marL="742950" lvl="1" indent="-285750">
              <a:buFont typeface="Arial" charset="0"/>
              <a:buChar char="•"/>
            </a:pPr>
            <a:endParaRPr lang="en-US" sz="1400" dirty="0">
              <a:solidFill>
                <a:schemeClr val="accent6"/>
              </a:solidFill>
            </a:endParaRPr>
          </a:p>
          <a:p>
            <a:pPr marL="742950" lvl="1" indent="-285750">
              <a:buFont typeface="Arial" charset="0"/>
              <a:buChar char="•"/>
            </a:pPr>
            <a:r>
              <a:rPr lang="en-US" sz="1400" dirty="0">
                <a:solidFill>
                  <a:schemeClr val="accent6"/>
                </a:solidFill>
              </a:rPr>
              <a:t>but this is not the correct </a:t>
            </a:r>
            <a:r>
              <a:rPr lang="en-US" sz="1400" dirty="0" smtClean="0">
                <a:solidFill>
                  <a:schemeClr val="accent6"/>
                </a:solidFill>
              </a:rPr>
              <a:t>definition and </a:t>
            </a:r>
            <a:r>
              <a:rPr lang="en-US" sz="1400" dirty="0">
                <a:solidFill>
                  <a:schemeClr val="accent6"/>
                </a:solidFill>
              </a:rPr>
              <a:t>we are not going to use this assumption</a:t>
            </a:r>
            <a:r>
              <a:rPr lang="en-US" sz="1400" dirty="0" smtClean="0">
                <a:solidFill>
                  <a:schemeClr val="accent6"/>
                </a:solidFill>
              </a:rPr>
              <a:t>.</a:t>
            </a:r>
            <a:r>
              <a:rPr lang="en-US" sz="1400" dirty="0">
                <a:solidFill>
                  <a:schemeClr val="accent6"/>
                </a:solidFill>
              </a:rPr>
              <a:t/>
            </a:r>
            <a:br>
              <a:rPr lang="en-US" sz="1400" dirty="0">
                <a:solidFill>
                  <a:schemeClr val="accent6"/>
                </a:solidFill>
              </a:rPr>
            </a:br>
            <a:endParaRPr lang="en-US" sz="1400" dirty="0">
              <a:solidFill>
                <a:schemeClr val="accent6"/>
              </a:solidFill>
            </a:endParaRPr>
          </a:p>
          <a:p>
            <a:pPr marL="285750" indent="-285750">
              <a:buFont typeface="Arial" charset="0"/>
              <a:buChar char="•"/>
            </a:pPr>
            <a:r>
              <a:rPr lang="en-US" sz="1400" dirty="0">
                <a:solidFill>
                  <a:schemeClr val="accent6"/>
                </a:solidFill>
              </a:rPr>
              <a:t>We are going to say that </a:t>
            </a:r>
            <a:endParaRPr lang="en-US" sz="1400" dirty="0" smtClean="0">
              <a:solidFill>
                <a:schemeClr val="accent6"/>
              </a:solidFill>
            </a:endParaRPr>
          </a:p>
          <a:p>
            <a:pPr marL="742950" lvl="1" indent="-285750">
              <a:buFont typeface="Arial" charset="0"/>
              <a:buChar char="•"/>
            </a:pPr>
            <a:r>
              <a:rPr lang="en-US" sz="1400" dirty="0" smtClean="0">
                <a:solidFill>
                  <a:schemeClr val="accent6"/>
                </a:solidFill>
              </a:rPr>
              <a:t>height </a:t>
            </a:r>
            <a:r>
              <a:rPr lang="en-US" sz="1400" dirty="0">
                <a:solidFill>
                  <a:schemeClr val="accent6"/>
                </a:solidFill>
              </a:rPr>
              <a:t>of an </a:t>
            </a:r>
            <a:r>
              <a:rPr lang="en-US" sz="1400" dirty="0" smtClean="0">
                <a:solidFill>
                  <a:schemeClr val="accent6"/>
                </a:solidFill>
              </a:rPr>
              <a:t>empty tree </a:t>
            </a:r>
            <a:r>
              <a:rPr lang="en-US" sz="1400" dirty="0">
                <a:solidFill>
                  <a:schemeClr val="accent6"/>
                </a:solidFill>
              </a:rPr>
              <a:t>is -1 </a:t>
            </a:r>
            <a:endParaRPr lang="en-US" sz="1400" dirty="0" smtClean="0">
              <a:solidFill>
                <a:schemeClr val="accent6"/>
              </a:solidFill>
            </a:endParaRPr>
          </a:p>
          <a:p>
            <a:pPr marL="742950" lvl="1" indent="-285750">
              <a:buFont typeface="Arial" charset="0"/>
              <a:buChar char="•"/>
            </a:pPr>
            <a:r>
              <a:rPr lang="en-US" sz="1400" dirty="0" smtClean="0">
                <a:solidFill>
                  <a:schemeClr val="accent6"/>
                </a:solidFill>
              </a:rPr>
              <a:t>and </a:t>
            </a:r>
            <a:r>
              <a:rPr lang="en-US" sz="1400" dirty="0">
                <a:solidFill>
                  <a:schemeClr val="accent6"/>
                </a:solidFill>
              </a:rPr>
              <a:t>height of tree with one node is 0</a:t>
            </a:r>
            <a:r>
              <a:rPr lang="en-US" sz="1400" dirty="0" smtClean="0">
                <a:solidFill>
                  <a:schemeClr val="accent6"/>
                </a:solidFill>
              </a:rPr>
              <a:t>.</a:t>
            </a:r>
            <a:endParaRPr lang="en-US" sz="1400" dirty="0">
              <a:solidFill>
                <a:schemeClr val="accent6"/>
              </a:solidFill>
            </a:endParaRPr>
          </a:p>
        </p:txBody>
      </p:sp>
      <p:cxnSp>
        <p:nvCxnSpPr>
          <p:cNvPr id="15" name="Straight Connector 14"/>
          <p:cNvCxnSpPr/>
          <p:nvPr/>
        </p:nvCxnSpPr>
        <p:spPr>
          <a:xfrm flipH="1">
            <a:off x="5143921" y="1673817"/>
            <a:ext cx="776433" cy="4029559"/>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9633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62366" y="49984"/>
            <a:ext cx="8606941" cy="2552700"/>
            <a:chOff x="462366" y="49984"/>
            <a:chExt cx="8606941" cy="2552700"/>
          </a:xfrm>
        </p:grpSpPr>
        <p:pic>
          <p:nvPicPr>
            <p:cNvPr id="3" name="Picture 2"/>
            <p:cNvPicPr>
              <a:picLocks noChangeAspect="1"/>
            </p:cNvPicPr>
            <p:nvPr/>
          </p:nvPicPr>
          <p:blipFill>
            <a:blip r:embed="rId2"/>
            <a:stretch>
              <a:fillRect/>
            </a:stretch>
          </p:blipFill>
          <p:spPr>
            <a:xfrm>
              <a:off x="4827507" y="291284"/>
              <a:ext cx="4241800" cy="2311400"/>
            </a:xfrm>
            <a:prstGeom prst="rect">
              <a:avLst/>
            </a:prstGeom>
          </p:spPr>
        </p:pic>
        <p:pic>
          <p:nvPicPr>
            <p:cNvPr id="4" name="Picture 3"/>
            <p:cNvPicPr>
              <a:picLocks noChangeAspect="1"/>
            </p:cNvPicPr>
            <p:nvPr/>
          </p:nvPicPr>
          <p:blipFill>
            <a:blip r:embed="rId3"/>
            <a:stretch>
              <a:fillRect/>
            </a:stretch>
          </p:blipFill>
          <p:spPr>
            <a:xfrm>
              <a:off x="462366" y="49984"/>
              <a:ext cx="3441700" cy="2552700"/>
            </a:xfrm>
            <a:prstGeom prst="rect">
              <a:avLst/>
            </a:prstGeom>
          </p:spPr>
        </p:pic>
      </p:grpSp>
      <p:grpSp>
        <p:nvGrpSpPr>
          <p:cNvPr id="11" name="Group 10"/>
          <p:cNvGrpSpPr/>
          <p:nvPr/>
        </p:nvGrpSpPr>
        <p:grpSpPr>
          <a:xfrm>
            <a:off x="462366" y="3666730"/>
            <a:ext cx="8309674" cy="2730500"/>
            <a:chOff x="462366" y="3666730"/>
            <a:chExt cx="8309674" cy="2730500"/>
          </a:xfrm>
        </p:grpSpPr>
        <p:pic>
          <p:nvPicPr>
            <p:cNvPr id="6" name="Picture 5"/>
            <p:cNvPicPr>
              <a:picLocks noChangeAspect="1"/>
            </p:cNvPicPr>
            <p:nvPr/>
          </p:nvPicPr>
          <p:blipFill>
            <a:blip r:embed="rId4"/>
            <a:stretch>
              <a:fillRect/>
            </a:stretch>
          </p:blipFill>
          <p:spPr>
            <a:xfrm>
              <a:off x="462366" y="3666730"/>
              <a:ext cx="3810000" cy="2730500"/>
            </a:xfrm>
            <a:prstGeom prst="rect">
              <a:avLst/>
            </a:prstGeom>
          </p:spPr>
        </p:pic>
        <p:grpSp>
          <p:nvGrpSpPr>
            <p:cNvPr id="9" name="Group 8"/>
            <p:cNvGrpSpPr/>
            <p:nvPr/>
          </p:nvGrpSpPr>
          <p:grpSpPr>
            <a:xfrm>
              <a:off x="5155768" y="3788765"/>
              <a:ext cx="3616272" cy="1938992"/>
              <a:chOff x="5155768" y="3788765"/>
              <a:chExt cx="3616272" cy="1938992"/>
            </a:xfrm>
          </p:grpSpPr>
          <p:sp>
            <p:nvSpPr>
              <p:cNvPr id="5" name="Rectangle 4"/>
              <p:cNvSpPr/>
              <p:nvPr/>
            </p:nvSpPr>
            <p:spPr>
              <a:xfrm>
                <a:off x="5155768" y="3788765"/>
                <a:ext cx="3616272" cy="1938992"/>
              </a:xfrm>
              <a:prstGeom prst="rect">
                <a:avLst/>
              </a:prstGeom>
            </p:spPr>
            <p:txBody>
              <a:bodyPr wrap="square">
                <a:spAutoFit/>
              </a:bodyPr>
              <a:lstStyle/>
              <a:p>
                <a:pPr marL="285750" indent="-285750">
                  <a:buFont typeface="Arial" charset="0"/>
                  <a:buChar char="•"/>
                </a:pPr>
                <a:r>
                  <a:rPr lang="en-US" sz="1200" dirty="0">
                    <a:solidFill>
                      <a:schemeClr val="accent6"/>
                    </a:solidFill>
                  </a:rPr>
                  <a:t>Sometimes height of </a:t>
                </a:r>
                <a:r>
                  <a:rPr lang="en-US" sz="1200">
                    <a:solidFill>
                      <a:schemeClr val="accent6"/>
                    </a:solidFill>
                  </a:rPr>
                  <a:t>a </a:t>
                </a:r>
                <a:r>
                  <a:rPr lang="en-US" sz="1200" smtClean="0">
                    <a:solidFill>
                      <a:schemeClr val="accent6"/>
                    </a:solidFill>
                  </a:rPr>
                  <a:t>sub-tree </a:t>
                </a:r>
                <a:r>
                  <a:rPr lang="en-US" sz="1200" dirty="0">
                    <a:solidFill>
                      <a:schemeClr val="accent6"/>
                    </a:solidFill>
                  </a:rPr>
                  <a:t>can be -1 also</a:t>
                </a:r>
                <a:r>
                  <a:rPr lang="en-US" sz="1200" dirty="0" smtClean="0">
                    <a:solidFill>
                      <a:schemeClr val="accent6"/>
                    </a:solidFill>
                  </a:rPr>
                  <a:t>.</a:t>
                </a:r>
              </a:p>
              <a:p>
                <a:pPr marL="285750" indent="-285750">
                  <a:buFont typeface="Arial" charset="0"/>
                  <a:buChar char="•"/>
                </a:pPr>
                <a:r>
                  <a:rPr lang="en-US" sz="1200" dirty="0" smtClean="0">
                    <a:solidFill>
                      <a:schemeClr val="accent6"/>
                    </a:solidFill>
                  </a:rPr>
                  <a:t>For </a:t>
                </a:r>
                <a:r>
                  <a:rPr lang="en-US" sz="1200" dirty="0">
                    <a:solidFill>
                      <a:schemeClr val="accent6"/>
                    </a:solidFill>
                  </a:rPr>
                  <a:t>this leaf node here in this figure, </a:t>
                </a:r>
                <a:endParaRPr lang="en-US" sz="1200" dirty="0" smtClean="0">
                  <a:solidFill>
                    <a:schemeClr val="accent6"/>
                  </a:solidFill>
                </a:endParaRPr>
              </a:p>
              <a:p>
                <a:pPr marL="742950" lvl="1" indent="-285750">
                  <a:buFont typeface="Arial" charset="0"/>
                  <a:buChar char="•"/>
                </a:pPr>
                <a:r>
                  <a:rPr lang="en-US" sz="1200" dirty="0" smtClean="0">
                    <a:solidFill>
                      <a:schemeClr val="accent6"/>
                    </a:solidFill>
                  </a:rPr>
                  <a:t>both </a:t>
                </a:r>
                <a:r>
                  <a:rPr lang="en-US" sz="1200" dirty="0">
                    <a:solidFill>
                      <a:schemeClr val="accent6"/>
                    </a:solidFill>
                  </a:rPr>
                  <a:t>left and </a:t>
                </a:r>
                <a:r>
                  <a:rPr lang="en-US" sz="1200">
                    <a:solidFill>
                      <a:schemeClr val="accent6"/>
                    </a:solidFill>
                  </a:rPr>
                  <a:t>right </a:t>
                </a:r>
                <a:r>
                  <a:rPr lang="en-US" sz="1200" smtClean="0">
                    <a:solidFill>
                      <a:schemeClr val="accent6"/>
                    </a:solidFill>
                  </a:rPr>
                  <a:t>sub-trees </a:t>
                </a:r>
                <a:r>
                  <a:rPr lang="en-US" sz="1200" dirty="0">
                    <a:solidFill>
                      <a:schemeClr val="accent6"/>
                    </a:solidFill>
                  </a:rPr>
                  <a:t>are empty, </a:t>
                </a:r>
                <a:endParaRPr lang="en-US" sz="1200" dirty="0" smtClean="0">
                  <a:solidFill>
                    <a:schemeClr val="accent6"/>
                  </a:solidFill>
                </a:endParaRPr>
              </a:p>
              <a:p>
                <a:pPr marL="742950" lvl="1" indent="-285750">
                  <a:buFont typeface="Arial" charset="0"/>
                  <a:buChar char="•"/>
                </a:pPr>
                <a:r>
                  <a:rPr lang="en-US" sz="1200" dirty="0" smtClean="0">
                    <a:solidFill>
                      <a:schemeClr val="accent6"/>
                    </a:solidFill>
                  </a:rPr>
                  <a:t>so </a:t>
                </a:r>
                <a:r>
                  <a:rPr lang="en-US" sz="1200" dirty="0">
                    <a:solidFill>
                      <a:schemeClr val="accent6"/>
                    </a:solidFill>
                  </a:rPr>
                  <a:t>both </a:t>
                </a:r>
                <a:r>
                  <a:rPr lang="en-US" sz="1200" dirty="0" err="1">
                    <a:solidFill>
                      <a:schemeClr val="accent6"/>
                    </a:solidFill>
                  </a:rPr>
                  <a:t>hleft</a:t>
                </a:r>
                <a:r>
                  <a:rPr lang="en-US" sz="1200" dirty="0">
                    <a:solidFill>
                      <a:schemeClr val="accent6"/>
                    </a:solidFill>
                  </a:rPr>
                  <a:t> and </a:t>
                </a:r>
                <a:r>
                  <a:rPr lang="en-US" sz="1200" dirty="0" err="1">
                    <a:solidFill>
                      <a:schemeClr val="accent6"/>
                    </a:solidFill>
                  </a:rPr>
                  <a:t>hright</a:t>
                </a:r>
                <a:r>
                  <a:rPr lang="en-US" sz="1200" dirty="0">
                    <a:solidFill>
                      <a:schemeClr val="accent6"/>
                    </a:solidFill>
                  </a:rPr>
                  <a:t> will be -1, </a:t>
                </a:r>
                <a:endParaRPr lang="en-US" sz="1200" dirty="0" smtClean="0">
                  <a:solidFill>
                    <a:schemeClr val="accent6"/>
                  </a:solidFill>
                </a:endParaRPr>
              </a:p>
              <a:p>
                <a:pPr marL="742950" lvl="1" indent="-285750">
                  <a:buFont typeface="Arial" charset="0"/>
                  <a:buChar char="•"/>
                </a:pPr>
                <a:r>
                  <a:rPr lang="en-US" sz="1200" dirty="0" smtClean="0">
                    <a:solidFill>
                      <a:schemeClr val="accent6"/>
                    </a:solidFill>
                  </a:rPr>
                  <a:t>but </a:t>
                </a:r>
                <a:r>
                  <a:rPr lang="en-US" sz="1200" dirty="0">
                    <a:solidFill>
                      <a:schemeClr val="accent6"/>
                    </a:solidFill>
                  </a:rPr>
                  <a:t>the difference overall will be 0</a:t>
                </a:r>
                <a:r>
                  <a:rPr lang="en-US" sz="1200" dirty="0" smtClean="0">
                    <a:solidFill>
                      <a:schemeClr val="accent6"/>
                    </a:solidFill>
                  </a:rPr>
                  <a:t>.</a:t>
                </a:r>
              </a:p>
              <a:p>
                <a:pPr marL="742950" lvl="1" indent="-285750">
                  <a:buFont typeface="Arial" charset="0"/>
                  <a:buChar char="•"/>
                </a:pPr>
                <a:endParaRPr lang="en-US" sz="1200" dirty="0" smtClean="0">
                  <a:solidFill>
                    <a:schemeClr val="accent6"/>
                  </a:solidFill>
                </a:endParaRPr>
              </a:p>
              <a:p>
                <a:pPr marL="285750" indent="-285750">
                  <a:buFont typeface="Arial" charset="0"/>
                  <a:buChar char="•"/>
                </a:pPr>
                <a:endParaRPr lang="en-US" sz="1200" dirty="0">
                  <a:solidFill>
                    <a:schemeClr val="accent6"/>
                  </a:solidFill>
                </a:endParaRPr>
              </a:p>
              <a:p>
                <a:pPr marL="285750" indent="-285750">
                  <a:buFont typeface="Arial" charset="0"/>
                  <a:buChar char="•"/>
                </a:pPr>
                <a:endParaRPr lang="en-US" sz="1200" dirty="0" smtClean="0">
                  <a:solidFill>
                    <a:schemeClr val="accent6"/>
                  </a:solidFill>
                </a:endParaRPr>
              </a:p>
              <a:p>
                <a:pPr marL="285750" indent="-285750">
                  <a:buFont typeface="Arial" charset="0"/>
                  <a:buChar char="•"/>
                </a:pPr>
                <a:endParaRPr lang="en-US" sz="1200" dirty="0" smtClean="0">
                  <a:solidFill>
                    <a:schemeClr val="accent6"/>
                  </a:solidFill>
                </a:endParaRPr>
              </a:p>
              <a:p>
                <a:pPr marL="285750" indent="-285750">
                  <a:buFont typeface="Arial" charset="0"/>
                  <a:buChar char="•"/>
                </a:pPr>
                <a:endParaRPr lang="en-US" sz="1200" dirty="0">
                  <a:solidFill>
                    <a:schemeClr val="accent6"/>
                  </a:solidFill>
                </a:endParaRPr>
              </a:p>
            </p:txBody>
          </p:sp>
          <p:pic>
            <p:nvPicPr>
              <p:cNvPr id="7" name="Picture 6"/>
              <p:cNvPicPr>
                <a:picLocks noChangeAspect="1"/>
              </p:cNvPicPr>
              <p:nvPr/>
            </p:nvPicPr>
            <p:blipFill>
              <a:blip r:embed="rId5"/>
              <a:stretch>
                <a:fillRect/>
              </a:stretch>
            </p:blipFill>
            <p:spPr>
              <a:xfrm>
                <a:off x="5654781" y="4878211"/>
                <a:ext cx="2618245" cy="720229"/>
              </a:xfrm>
              <a:prstGeom prst="rect">
                <a:avLst/>
              </a:prstGeom>
            </p:spPr>
          </p:pic>
        </p:grpSp>
      </p:grpSp>
      <p:sp>
        <p:nvSpPr>
          <p:cNvPr id="8" name="Rectangle 7"/>
          <p:cNvSpPr/>
          <p:nvPr/>
        </p:nvSpPr>
        <p:spPr>
          <a:xfrm>
            <a:off x="6181267" y="6096363"/>
            <a:ext cx="5181547" cy="369332"/>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marL="285750" indent="-285750">
              <a:buFont typeface="Arial" charset="0"/>
              <a:buChar char="•"/>
            </a:pPr>
            <a:r>
              <a:rPr lang="en-US">
                <a:solidFill>
                  <a:srgbClr val="00B0F0"/>
                </a:solidFill>
              </a:rPr>
              <a:t>For all nodes in a perfect tree, difference will be 0.</a:t>
            </a:r>
            <a:endParaRPr lang="en-US" dirty="0">
              <a:solidFill>
                <a:srgbClr val="00B0F0"/>
              </a:solidFill>
            </a:endParaRPr>
          </a:p>
        </p:txBody>
      </p:sp>
    </p:spTree>
    <p:extLst>
      <p:ext uri="{BB962C8B-B14F-4D97-AF65-F5344CB8AC3E}">
        <p14:creationId xmlns:p14="http://schemas.microsoft.com/office/powerpoint/2010/main" val="1603184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0640" y="558033"/>
            <a:ext cx="3120862" cy="2274914"/>
          </a:xfrm>
          <a:prstGeom prst="rect">
            <a:avLst/>
          </a:prstGeom>
        </p:spPr>
      </p:pic>
      <p:sp>
        <p:nvSpPr>
          <p:cNvPr id="4" name="Rectangle 3"/>
          <p:cNvSpPr/>
          <p:nvPr/>
        </p:nvSpPr>
        <p:spPr>
          <a:xfrm>
            <a:off x="3691502" y="1261538"/>
            <a:ext cx="3135824" cy="646331"/>
          </a:xfrm>
          <a:prstGeom prst="rect">
            <a:avLst/>
          </a:prstGeom>
        </p:spPr>
        <p:txBody>
          <a:bodyPr wrap="square">
            <a:spAutoFit/>
          </a:bodyPr>
          <a:lstStyle/>
          <a:p>
            <a:pPr marL="171450" indent="-171450">
              <a:buFont typeface="Arial" charset="0"/>
              <a:buChar char="•"/>
            </a:pPr>
            <a:r>
              <a:rPr lang="en-US" sz="1200" dirty="0">
                <a:solidFill>
                  <a:schemeClr val="accent6"/>
                </a:solidFill>
              </a:rPr>
              <a:t>I have written the value of </a:t>
            </a:r>
            <a:r>
              <a:rPr lang="en-US" sz="1200" dirty="0" smtClean="0">
                <a:solidFill>
                  <a:schemeClr val="accent6"/>
                </a:solidFill>
              </a:rPr>
              <a:t>diff.</a:t>
            </a:r>
          </a:p>
          <a:p>
            <a:pPr marL="171450" indent="-171450">
              <a:buFont typeface="Arial" charset="0"/>
              <a:buChar char="•"/>
            </a:pPr>
            <a:r>
              <a:rPr lang="en-US" sz="1200" dirty="0" smtClean="0">
                <a:solidFill>
                  <a:schemeClr val="accent6"/>
                </a:solidFill>
              </a:rPr>
              <a:t>This </a:t>
            </a:r>
            <a:r>
              <a:rPr lang="en-US" sz="1200" dirty="0">
                <a:solidFill>
                  <a:schemeClr val="accent6"/>
                </a:solidFill>
              </a:rPr>
              <a:t>is still a balanced binary tree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because </a:t>
            </a:r>
            <a:r>
              <a:rPr lang="en-US" sz="1200" dirty="0">
                <a:solidFill>
                  <a:schemeClr val="accent6"/>
                </a:solidFill>
              </a:rPr>
              <a:t>the maximum diff for any node is 1.</a:t>
            </a:r>
          </a:p>
        </p:txBody>
      </p:sp>
      <p:pic>
        <p:nvPicPr>
          <p:cNvPr id="5" name="Picture 4"/>
          <p:cNvPicPr>
            <a:picLocks noChangeAspect="1"/>
          </p:cNvPicPr>
          <p:nvPr/>
        </p:nvPicPr>
        <p:blipFill>
          <a:blip r:embed="rId3"/>
          <a:stretch>
            <a:fillRect/>
          </a:stretch>
        </p:blipFill>
        <p:spPr>
          <a:xfrm>
            <a:off x="527050" y="3651680"/>
            <a:ext cx="3036883" cy="2299669"/>
          </a:xfrm>
          <a:prstGeom prst="rect">
            <a:avLst/>
          </a:prstGeom>
        </p:spPr>
      </p:pic>
      <p:sp>
        <p:nvSpPr>
          <p:cNvPr id="6" name="Rectangle 5"/>
          <p:cNvSpPr/>
          <p:nvPr/>
        </p:nvSpPr>
        <p:spPr>
          <a:xfrm>
            <a:off x="3691502" y="3785851"/>
            <a:ext cx="2957271" cy="1938992"/>
          </a:xfrm>
          <a:prstGeom prst="rect">
            <a:avLst/>
          </a:prstGeom>
        </p:spPr>
        <p:txBody>
          <a:bodyPr wrap="square">
            <a:spAutoFit/>
          </a:bodyPr>
          <a:lstStyle/>
          <a:p>
            <a:pPr marL="171450" indent="-171450">
              <a:buFont typeface="Arial" charset="0"/>
              <a:buChar char="•"/>
            </a:pPr>
            <a:r>
              <a:rPr lang="en-US" sz="1200" dirty="0">
                <a:solidFill>
                  <a:schemeClr val="accent6"/>
                </a:solidFill>
              </a:rPr>
              <a:t>now this is not balanced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because </a:t>
            </a:r>
            <a:r>
              <a:rPr lang="en-US" sz="1200" dirty="0">
                <a:solidFill>
                  <a:schemeClr val="accent6"/>
                </a:solidFill>
              </a:rPr>
              <a:t>one of the nodes has diff 2</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For </a:t>
            </a:r>
            <a:r>
              <a:rPr lang="en-US" sz="1200" dirty="0">
                <a:solidFill>
                  <a:schemeClr val="accent6"/>
                </a:solidFill>
              </a:rPr>
              <a:t>this particular node,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height </a:t>
            </a:r>
            <a:r>
              <a:rPr lang="en-US" sz="1200" dirty="0">
                <a:solidFill>
                  <a:schemeClr val="accent6"/>
                </a:solidFill>
              </a:rPr>
              <a:t>of </a:t>
            </a:r>
            <a:r>
              <a:rPr lang="en-US" sz="1200">
                <a:solidFill>
                  <a:schemeClr val="accent6"/>
                </a:solidFill>
              </a:rPr>
              <a:t>left </a:t>
            </a:r>
            <a:r>
              <a:rPr lang="en-US" sz="1200" smtClean="0">
                <a:solidFill>
                  <a:schemeClr val="accent6"/>
                </a:solidFill>
              </a:rPr>
              <a:t>sub-tree </a:t>
            </a:r>
            <a:r>
              <a:rPr lang="en-US" sz="1200" dirty="0">
                <a:solidFill>
                  <a:schemeClr val="accent6"/>
                </a:solidFill>
              </a:rPr>
              <a:t>is 1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and </a:t>
            </a:r>
            <a:r>
              <a:rPr lang="en-US" sz="1200" dirty="0">
                <a:solidFill>
                  <a:schemeClr val="accent6"/>
                </a:solidFill>
              </a:rPr>
              <a:t>height of </a:t>
            </a:r>
            <a:r>
              <a:rPr lang="en-US" sz="1200">
                <a:solidFill>
                  <a:schemeClr val="accent6"/>
                </a:solidFill>
              </a:rPr>
              <a:t>right </a:t>
            </a:r>
            <a:r>
              <a:rPr lang="en-US" sz="1200" smtClean="0">
                <a:solidFill>
                  <a:schemeClr val="accent6"/>
                </a:solidFill>
              </a:rPr>
              <a:t>sub-tree </a:t>
            </a:r>
            <a:r>
              <a:rPr lang="en-US" sz="1200" dirty="0">
                <a:solidFill>
                  <a:schemeClr val="accent6"/>
                </a:solidFill>
              </a:rPr>
              <a:t>is -1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because </a:t>
            </a:r>
            <a:r>
              <a:rPr lang="en-US" sz="1200">
                <a:solidFill>
                  <a:schemeClr val="accent6"/>
                </a:solidFill>
              </a:rPr>
              <a:t>right </a:t>
            </a:r>
            <a:r>
              <a:rPr lang="en-US" sz="1200" smtClean="0">
                <a:solidFill>
                  <a:schemeClr val="accent6"/>
                </a:solidFill>
              </a:rPr>
              <a:t>sub-tree </a:t>
            </a:r>
            <a:r>
              <a:rPr lang="en-US" sz="1200" dirty="0">
                <a:solidFill>
                  <a:schemeClr val="accent6"/>
                </a:solidFill>
              </a:rPr>
              <a:t>is empty</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So</a:t>
            </a:r>
            <a:r>
              <a:rPr lang="en-US" sz="1200" dirty="0">
                <a:solidFill>
                  <a:schemeClr val="accent6"/>
                </a:solidFill>
              </a:rPr>
              <a:t>, the absolute value of difference is 2.</a:t>
            </a:r>
          </a:p>
        </p:txBody>
      </p:sp>
      <p:sp>
        <p:nvSpPr>
          <p:cNvPr id="7" name="Rectangle 6"/>
          <p:cNvSpPr/>
          <p:nvPr/>
        </p:nvSpPr>
        <p:spPr>
          <a:xfrm>
            <a:off x="4938792" y="6251991"/>
            <a:ext cx="7056895"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charset="0"/>
              <a:buChar char="•"/>
            </a:pPr>
            <a:r>
              <a:rPr lang="en-US" sz="1400" dirty="0">
                <a:solidFill>
                  <a:srgbClr val="00B0F0"/>
                </a:solidFill>
              </a:rPr>
              <a:t>We try to keep a tree balanced to make sure its dense and its height is minimized.</a:t>
            </a:r>
          </a:p>
        </p:txBody>
      </p:sp>
    </p:spTree>
    <p:extLst>
      <p:ext uri="{BB962C8B-B14F-4D97-AF65-F5344CB8AC3E}">
        <p14:creationId xmlns:p14="http://schemas.microsoft.com/office/powerpoint/2010/main" val="1949398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4987" y="222165"/>
            <a:ext cx="4239815" cy="369332"/>
          </a:xfrm>
          <a:prstGeom prst="rect">
            <a:avLst/>
          </a:prstGeom>
        </p:spPr>
        <p:txBody>
          <a:bodyPr wrap="none">
            <a:spAutoFit/>
          </a:bodyPr>
          <a:lstStyle/>
          <a:p>
            <a:r>
              <a:rPr lang="en-US">
                <a:solidFill>
                  <a:srgbClr val="00B0F0"/>
                </a:solidFill>
              </a:rPr>
              <a:t>how we can store binary trees in memory ?</a:t>
            </a:r>
          </a:p>
        </p:txBody>
      </p:sp>
      <p:pic>
        <p:nvPicPr>
          <p:cNvPr id="8" name="Picture 7"/>
          <p:cNvPicPr>
            <a:picLocks noChangeAspect="1"/>
          </p:cNvPicPr>
          <p:nvPr/>
        </p:nvPicPr>
        <p:blipFill>
          <a:blip r:embed="rId2"/>
          <a:stretch>
            <a:fillRect/>
          </a:stretch>
        </p:blipFill>
        <p:spPr>
          <a:xfrm>
            <a:off x="8189759" y="222165"/>
            <a:ext cx="2829352" cy="1903700"/>
          </a:xfrm>
          <a:prstGeom prst="rect">
            <a:avLst/>
          </a:prstGeom>
        </p:spPr>
      </p:pic>
      <p:pic>
        <p:nvPicPr>
          <p:cNvPr id="10" name="Picture 9"/>
          <p:cNvPicPr>
            <a:picLocks noChangeAspect="1"/>
          </p:cNvPicPr>
          <p:nvPr/>
        </p:nvPicPr>
        <p:blipFill>
          <a:blip r:embed="rId3"/>
          <a:stretch>
            <a:fillRect/>
          </a:stretch>
        </p:blipFill>
        <p:spPr>
          <a:xfrm>
            <a:off x="704394" y="533565"/>
            <a:ext cx="4305300" cy="495300"/>
          </a:xfrm>
          <a:prstGeom prst="rect">
            <a:avLst/>
          </a:prstGeom>
        </p:spPr>
      </p:pic>
      <p:sp>
        <p:nvSpPr>
          <p:cNvPr id="11" name="Rectangle 10"/>
          <p:cNvSpPr/>
          <p:nvPr/>
        </p:nvSpPr>
        <p:spPr>
          <a:xfrm>
            <a:off x="1681300" y="1011889"/>
            <a:ext cx="5478918" cy="461665"/>
          </a:xfrm>
          <a:prstGeom prst="rect">
            <a:avLst/>
          </a:prstGeom>
        </p:spPr>
        <p:txBody>
          <a:bodyPr wrap="square">
            <a:spAutoFit/>
          </a:bodyPr>
          <a:lstStyle/>
          <a:p>
            <a:pPr marL="171450" indent="-171450">
              <a:buFont typeface="Arial" charset="0"/>
              <a:buChar char="•"/>
            </a:pPr>
            <a:r>
              <a:rPr lang="en-US" sz="1200" dirty="0">
                <a:solidFill>
                  <a:srgbClr val="00B0F0"/>
                </a:solidFill>
              </a:rPr>
              <a:t>most commonly used is </a:t>
            </a:r>
            <a:endParaRPr lang="en-US" sz="1200" dirty="0" smtClean="0">
              <a:solidFill>
                <a:srgbClr val="00B0F0"/>
              </a:solidFill>
            </a:endParaRPr>
          </a:p>
          <a:p>
            <a:pPr marL="171450" indent="-171450">
              <a:buFont typeface="Arial" charset="0"/>
              <a:buChar char="•"/>
            </a:pPr>
            <a:r>
              <a:rPr lang="en-US" sz="1200" dirty="0" smtClean="0">
                <a:solidFill>
                  <a:srgbClr val="00B0F0"/>
                </a:solidFill>
              </a:rPr>
              <a:t>dynamically </a:t>
            </a:r>
            <a:r>
              <a:rPr lang="en-US" sz="1200" dirty="0">
                <a:solidFill>
                  <a:srgbClr val="00B0F0"/>
                </a:solidFill>
              </a:rPr>
              <a:t>created nodes linked to each other using pointers or references.</a:t>
            </a:r>
          </a:p>
        </p:txBody>
      </p:sp>
      <p:pic>
        <p:nvPicPr>
          <p:cNvPr id="12" name="Picture 11"/>
          <p:cNvPicPr>
            <a:picLocks noChangeAspect="1"/>
          </p:cNvPicPr>
          <p:nvPr/>
        </p:nvPicPr>
        <p:blipFill>
          <a:blip r:embed="rId4"/>
          <a:stretch>
            <a:fillRect/>
          </a:stretch>
        </p:blipFill>
        <p:spPr>
          <a:xfrm>
            <a:off x="704394" y="1690655"/>
            <a:ext cx="1587500" cy="393700"/>
          </a:xfrm>
          <a:prstGeom prst="rect">
            <a:avLst/>
          </a:prstGeom>
        </p:spPr>
      </p:pic>
      <p:pic>
        <p:nvPicPr>
          <p:cNvPr id="14" name="Picture 13"/>
          <p:cNvPicPr>
            <a:picLocks noChangeAspect="1"/>
          </p:cNvPicPr>
          <p:nvPr/>
        </p:nvPicPr>
        <p:blipFill>
          <a:blip r:embed="rId5"/>
          <a:stretch>
            <a:fillRect/>
          </a:stretch>
        </p:blipFill>
        <p:spPr>
          <a:xfrm>
            <a:off x="5186977" y="4030548"/>
            <a:ext cx="3353590" cy="1266592"/>
          </a:xfrm>
          <a:prstGeom prst="rect">
            <a:avLst/>
          </a:prstGeom>
        </p:spPr>
      </p:pic>
      <p:pic>
        <p:nvPicPr>
          <p:cNvPr id="15" name="Picture 14"/>
          <p:cNvPicPr>
            <a:picLocks noChangeAspect="1"/>
          </p:cNvPicPr>
          <p:nvPr/>
        </p:nvPicPr>
        <p:blipFill>
          <a:blip r:embed="rId6"/>
          <a:stretch>
            <a:fillRect/>
          </a:stretch>
        </p:blipFill>
        <p:spPr>
          <a:xfrm>
            <a:off x="5263967" y="2449523"/>
            <a:ext cx="3276600" cy="914400"/>
          </a:xfrm>
          <a:prstGeom prst="rect">
            <a:avLst/>
          </a:prstGeom>
        </p:spPr>
      </p:pic>
      <p:pic>
        <p:nvPicPr>
          <p:cNvPr id="16" name="Picture 15"/>
          <p:cNvPicPr>
            <a:picLocks noChangeAspect="1"/>
          </p:cNvPicPr>
          <p:nvPr/>
        </p:nvPicPr>
        <p:blipFill>
          <a:blip r:embed="rId7"/>
          <a:stretch>
            <a:fillRect/>
          </a:stretch>
        </p:blipFill>
        <p:spPr>
          <a:xfrm>
            <a:off x="1268926" y="2096392"/>
            <a:ext cx="2431936" cy="1483575"/>
          </a:xfrm>
          <a:prstGeom prst="rect">
            <a:avLst/>
          </a:prstGeom>
        </p:spPr>
      </p:pic>
      <p:sp>
        <p:nvSpPr>
          <p:cNvPr id="17" name="Rectangle 16"/>
          <p:cNvSpPr/>
          <p:nvPr/>
        </p:nvSpPr>
        <p:spPr>
          <a:xfrm>
            <a:off x="812344" y="3651369"/>
            <a:ext cx="8761708" cy="307777"/>
          </a:xfrm>
          <a:prstGeom prst="rect">
            <a:avLst/>
          </a:prstGeom>
        </p:spPr>
        <p:txBody>
          <a:bodyPr wrap="square">
            <a:spAutoFit/>
          </a:bodyPr>
          <a:lstStyle/>
          <a:p>
            <a:r>
              <a:rPr lang="en-US" sz="1400" dirty="0">
                <a:solidFill>
                  <a:schemeClr val="accent6"/>
                </a:solidFill>
              </a:rPr>
              <a:t>How will we know that the left child of root has value 4 and the right child of root has value 1?</a:t>
            </a:r>
          </a:p>
        </p:txBody>
      </p:sp>
      <p:pic>
        <p:nvPicPr>
          <p:cNvPr id="18" name="Picture 17"/>
          <p:cNvPicPr>
            <a:picLocks noChangeAspect="1"/>
          </p:cNvPicPr>
          <p:nvPr/>
        </p:nvPicPr>
        <p:blipFill rotWithShape="1">
          <a:blip r:embed="rId8"/>
          <a:srcRect t="-2252" b="-1"/>
          <a:stretch/>
        </p:blipFill>
        <p:spPr>
          <a:xfrm>
            <a:off x="820202" y="4378731"/>
            <a:ext cx="3784600" cy="999927"/>
          </a:xfrm>
          <a:prstGeom prst="rect">
            <a:avLst/>
          </a:prstGeom>
        </p:spPr>
      </p:pic>
      <p:sp>
        <p:nvSpPr>
          <p:cNvPr id="19" name="Rectangle 18"/>
          <p:cNvSpPr/>
          <p:nvPr/>
        </p:nvSpPr>
        <p:spPr>
          <a:xfrm>
            <a:off x="812344" y="4030548"/>
            <a:ext cx="2896177" cy="307777"/>
          </a:xfrm>
          <a:prstGeom prst="rect">
            <a:avLst/>
          </a:prstGeom>
        </p:spPr>
        <p:txBody>
          <a:bodyPr wrap="none">
            <a:spAutoFit/>
          </a:bodyPr>
          <a:lstStyle/>
          <a:p>
            <a:r>
              <a:rPr lang="en-US" sz="1400" dirty="0">
                <a:solidFill>
                  <a:srgbClr val="C00000"/>
                </a:solidFill>
              </a:rPr>
              <a:t>Well, in case of complete binary tree,</a:t>
            </a:r>
          </a:p>
        </p:txBody>
      </p:sp>
      <p:sp>
        <p:nvSpPr>
          <p:cNvPr id="20" name="TextBox 19"/>
          <p:cNvSpPr txBox="1"/>
          <p:nvPr/>
        </p:nvSpPr>
        <p:spPr>
          <a:xfrm>
            <a:off x="1487838" y="5747354"/>
            <a:ext cx="5360250"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solidFill>
                  <a:schemeClr val="accent6"/>
                </a:solidFill>
              </a:rPr>
              <a:t>Remember </a:t>
            </a:r>
            <a:r>
              <a:rPr lang="en-US" dirty="0">
                <a:solidFill>
                  <a:schemeClr val="accent6"/>
                </a:solidFill>
              </a:rPr>
              <a:t>this is true </a:t>
            </a:r>
            <a:r>
              <a:rPr lang="en-US" dirty="0" smtClean="0">
                <a:solidFill>
                  <a:schemeClr val="accent6"/>
                </a:solidFill>
              </a:rPr>
              <a:t>only for </a:t>
            </a:r>
            <a:r>
              <a:rPr lang="en-US" dirty="0">
                <a:solidFill>
                  <a:schemeClr val="accent6"/>
                </a:solidFill>
              </a:rPr>
              <a:t>a</a:t>
            </a:r>
            <a:r>
              <a:rPr lang="en-US" dirty="0"/>
              <a:t> </a:t>
            </a:r>
            <a:r>
              <a:rPr lang="en-US" b="1" dirty="0" smtClean="0">
                <a:solidFill>
                  <a:srgbClr val="00B0F0"/>
                </a:solidFill>
              </a:rPr>
              <a:t>Complete Binary Tree</a:t>
            </a:r>
            <a:r>
              <a:rPr lang="en-US" dirty="0" smtClean="0"/>
              <a:t>.</a:t>
            </a:r>
            <a:endParaRPr lang="en-US" dirty="0"/>
          </a:p>
        </p:txBody>
      </p:sp>
    </p:spTree>
    <p:extLst>
      <p:ext uri="{BB962C8B-B14F-4D97-AF65-F5344CB8AC3E}">
        <p14:creationId xmlns:p14="http://schemas.microsoft.com/office/powerpoint/2010/main" val="83195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Binary Search Tree</a:t>
            </a:r>
            <a:endParaRPr lang="en-US" dirty="0"/>
          </a:p>
        </p:txBody>
      </p:sp>
      <p:sp>
        <p:nvSpPr>
          <p:cNvPr id="3" name="Subtitle 2"/>
          <p:cNvSpPr>
            <a:spLocks noGrp="1"/>
          </p:cNvSpPr>
          <p:nvPr>
            <p:ph type="subTitle" idx="1"/>
          </p:nvPr>
        </p:nvSpPr>
        <p:spPr/>
        <p:txBody>
          <a:bodyPr/>
          <a:lstStyle/>
          <a:p>
            <a:r>
              <a:rPr lang="en-US" dirty="0" smtClean="0"/>
              <a:t>BST</a:t>
            </a:r>
            <a:endParaRPr lang="en-US" dirty="0"/>
          </a:p>
        </p:txBody>
      </p:sp>
    </p:spTree>
    <p:extLst>
      <p:ext uri="{BB962C8B-B14F-4D97-AF65-F5344CB8AC3E}">
        <p14:creationId xmlns:p14="http://schemas.microsoft.com/office/powerpoint/2010/main" val="54210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List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6567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984" y="1007392"/>
            <a:ext cx="11685721" cy="4247317"/>
          </a:xfrm>
          <a:prstGeom prst="rect">
            <a:avLst/>
          </a:prstGeom>
        </p:spPr>
        <p:txBody>
          <a:bodyPr wrap="square">
            <a:spAutoFit/>
          </a:bodyPr>
          <a:lstStyle/>
          <a:p>
            <a:r>
              <a:rPr lang="en-US" dirty="0" smtClean="0">
                <a:solidFill>
                  <a:schemeClr val="accent6"/>
                </a:solidFill>
              </a:rPr>
              <a:t>What </a:t>
            </a:r>
            <a:r>
              <a:rPr lang="en-US" dirty="0">
                <a:solidFill>
                  <a:schemeClr val="accent6"/>
                </a:solidFill>
              </a:rPr>
              <a:t>data structure will you use to store a modifiable collection</a:t>
            </a:r>
            <a:r>
              <a:rPr lang="en-US" dirty="0" smtClean="0">
                <a:solidFill>
                  <a:schemeClr val="accent6"/>
                </a:solidFill>
              </a:rPr>
              <a:t>?</a:t>
            </a:r>
          </a:p>
          <a:p>
            <a:endParaRPr lang="en-US" dirty="0">
              <a:solidFill>
                <a:schemeClr val="accent6"/>
              </a:solidFill>
            </a:endParaRPr>
          </a:p>
          <a:p>
            <a:pPr marL="285750" indent="-285750">
              <a:buFont typeface="Arial" charset="0"/>
              <a:buChar char="•"/>
            </a:pPr>
            <a:r>
              <a:rPr lang="en-US" dirty="0" smtClean="0">
                <a:solidFill>
                  <a:schemeClr val="accent6"/>
                </a:solidFill>
              </a:rPr>
              <a:t>So</a:t>
            </a:r>
            <a:r>
              <a:rPr lang="en-US" dirty="0">
                <a:solidFill>
                  <a:schemeClr val="accent6"/>
                </a:solidFill>
              </a:rPr>
              <a:t>, lets say you have a collection and it can be a collection of any data type, </a:t>
            </a:r>
            <a:endParaRPr lang="en-US" dirty="0" smtClean="0">
              <a:solidFill>
                <a:schemeClr val="accent6"/>
              </a:solidFill>
            </a:endParaRPr>
          </a:p>
          <a:p>
            <a:pPr marL="285750" indent="-285750">
              <a:buFont typeface="Arial" charset="0"/>
              <a:buChar char="•"/>
            </a:pPr>
            <a:endParaRPr lang="en-US" dirty="0" smtClean="0">
              <a:solidFill>
                <a:schemeClr val="accent6"/>
              </a:solidFill>
            </a:endParaRPr>
          </a:p>
          <a:p>
            <a:pPr marL="285750" indent="-285750">
              <a:buFont typeface="Arial" charset="0"/>
              <a:buChar char="•"/>
            </a:pPr>
            <a:r>
              <a:rPr lang="en-US" dirty="0" smtClean="0">
                <a:solidFill>
                  <a:schemeClr val="accent6"/>
                </a:solidFill>
              </a:rPr>
              <a:t>Now</a:t>
            </a:r>
            <a:r>
              <a:rPr lang="en-US" dirty="0">
                <a:solidFill>
                  <a:schemeClr val="accent6"/>
                </a:solidFill>
              </a:rPr>
              <a:t>, you want to store this collection in computers memory in some structure </a:t>
            </a:r>
            <a:endParaRPr lang="en-US" dirty="0" smtClean="0">
              <a:solidFill>
                <a:schemeClr val="accent6"/>
              </a:solidFill>
            </a:endParaRPr>
          </a:p>
          <a:p>
            <a:pPr marL="742950" lvl="1" indent="-285750">
              <a:buFont typeface="Arial" charset="0"/>
              <a:buChar char="•"/>
            </a:pPr>
            <a:r>
              <a:rPr lang="en-US" dirty="0" smtClean="0">
                <a:solidFill>
                  <a:schemeClr val="accent6"/>
                </a:solidFill>
              </a:rPr>
              <a:t>and then you </a:t>
            </a:r>
            <a:r>
              <a:rPr lang="en-US" dirty="0">
                <a:solidFill>
                  <a:schemeClr val="accent6"/>
                </a:solidFill>
              </a:rPr>
              <a:t>want to be able to quickly </a:t>
            </a:r>
            <a:r>
              <a:rPr lang="en-US" dirty="0">
                <a:solidFill>
                  <a:srgbClr val="00B0F0"/>
                </a:solidFill>
              </a:rPr>
              <a:t>search </a:t>
            </a:r>
            <a:r>
              <a:rPr lang="en-US" dirty="0">
                <a:solidFill>
                  <a:schemeClr val="accent6"/>
                </a:solidFill>
              </a:rPr>
              <a:t>for a record in the </a:t>
            </a:r>
            <a:r>
              <a:rPr lang="en-US" dirty="0" smtClean="0">
                <a:solidFill>
                  <a:schemeClr val="accent6"/>
                </a:solidFill>
              </a:rPr>
              <a:t>collection</a:t>
            </a:r>
          </a:p>
          <a:p>
            <a:pPr marL="742950" lvl="1" indent="-285750">
              <a:buFont typeface="Arial" charset="0"/>
              <a:buChar char="•"/>
            </a:pPr>
            <a:r>
              <a:rPr lang="en-US" dirty="0" smtClean="0">
                <a:solidFill>
                  <a:schemeClr val="accent6"/>
                </a:solidFill>
              </a:rPr>
              <a:t>and </a:t>
            </a:r>
            <a:r>
              <a:rPr lang="en-US" dirty="0">
                <a:solidFill>
                  <a:schemeClr val="accent6"/>
                </a:solidFill>
              </a:rPr>
              <a:t>you also want to be able to modify the collection </a:t>
            </a:r>
            <a:endParaRPr lang="en-US" dirty="0" smtClean="0">
              <a:solidFill>
                <a:schemeClr val="accent6"/>
              </a:solidFill>
            </a:endParaRPr>
          </a:p>
          <a:p>
            <a:pPr marL="1200150" lvl="2" indent="-285750">
              <a:buFont typeface="Arial" charset="0"/>
              <a:buChar char="•"/>
            </a:pPr>
            <a:r>
              <a:rPr lang="en-US" dirty="0" smtClean="0">
                <a:solidFill>
                  <a:schemeClr val="accent6"/>
                </a:solidFill>
              </a:rPr>
              <a:t>(</a:t>
            </a:r>
            <a:r>
              <a:rPr lang="en-US" dirty="0">
                <a:solidFill>
                  <a:schemeClr val="accent6"/>
                </a:solidFill>
              </a:rPr>
              <a:t>like </a:t>
            </a:r>
            <a:r>
              <a:rPr lang="en-US" dirty="0">
                <a:solidFill>
                  <a:srgbClr val="00B0F0"/>
                </a:solidFill>
              </a:rPr>
              <a:t>Inserting</a:t>
            </a:r>
            <a:r>
              <a:rPr lang="en-US" dirty="0">
                <a:solidFill>
                  <a:schemeClr val="accent6"/>
                </a:solidFill>
              </a:rPr>
              <a:t> a new record or </a:t>
            </a:r>
            <a:r>
              <a:rPr lang="en-US" dirty="0">
                <a:solidFill>
                  <a:srgbClr val="00B0F0"/>
                </a:solidFill>
              </a:rPr>
              <a:t>deleting</a:t>
            </a:r>
            <a:r>
              <a:rPr lang="en-US" dirty="0">
                <a:solidFill>
                  <a:schemeClr val="accent6"/>
                </a:solidFill>
              </a:rPr>
              <a:t> a record</a:t>
            </a:r>
            <a:r>
              <a:rPr lang="en-US" dirty="0" smtClean="0">
                <a:solidFill>
                  <a:schemeClr val="accent6"/>
                </a:solidFill>
              </a:rPr>
              <a:t>)</a:t>
            </a:r>
          </a:p>
          <a:p>
            <a:pPr marL="1200150" lvl="2" indent="-285750">
              <a:buFont typeface="Arial" charset="0"/>
              <a:buChar char="•"/>
            </a:pPr>
            <a:endParaRPr lang="en-US" dirty="0" smtClean="0">
              <a:solidFill>
                <a:schemeClr val="accent6"/>
              </a:solidFill>
            </a:endParaRPr>
          </a:p>
          <a:p>
            <a:pPr marL="1200150" lvl="2" indent="-285750">
              <a:buFont typeface="Arial" charset="0"/>
              <a:buChar char="•"/>
            </a:pPr>
            <a:endParaRPr lang="en-US" dirty="0" smtClean="0">
              <a:solidFill>
                <a:schemeClr val="accent6"/>
              </a:solidFill>
            </a:endParaRPr>
          </a:p>
          <a:p>
            <a:pPr marL="285750" indent="-285750">
              <a:buFont typeface="Arial" charset="0"/>
              <a:buChar char="•"/>
            </a:pPr>
            <a:r>
              <a:rPr lang="en-US" dirty="0" smtClean="0">
                <a:solidFill>
                  <a:schemeClr val="accent6"/>
                </a:solidFill>
              </a:rPr>
              <a:t>So</a:t>
            </a:r>
            <a:r>
              <a:rPr lang="en-US" dirty="0">
                <a:solidFill>
                  <a:schemeClr val="accent6"/>
                </a:solidFill>
              </a:rPr>
              <a:t>, what data structure will you use</a:t>
            </a:r>
            <a:r>
              <a:rPr lang="en-US" dirty="0" smtClean="0">
                <a:solidFill>
                  <a:schemeClr val="accent6"/>
                </a:solidFill>
              </a:rPr>
              <a:t>?</a:t>
            </a:r>
          </a:p>
          <a:p>
            <a:pPr marL="742950" lvl="1" indent="-285750">
              <a:buFont typeface="Arial" charset="0"/>
              <a:buChar char="•"/>
            </a:pPr>
            <a:r>
              <a:rPr lang="en-US" dirty="0" smtClean="0">
                <a:solidFill>
                  <a:schemeClr val="accent6"/>
                </a:solidFill>
              </a:rPr>
              <a:t>Well</a:t>
            </a:r>
            <a:r>
              <a:rPr lang="en-US" dirty="0">
                <a:solidFill>
                  <a:schemeClr val="accent6"/>
                </a:solidFill>
              </a:rPr>
              <a:t>, you can use an </a:t>
            </a:r>
            <a:r>
              <a:rPr lang="en-US" b="1" dirty="0" smtClean="0">
                <a:solidFill>
                  <a:schemeClr val="accent6"/>
                </a:solidFill>
              </a:rPr>
              <a:t>Array </a:t>
            </a:r>
            <a:r>
              <a:rPr lang="en-US" dirty="0" smtClean="0">
                <a:solidFill>
                  <a:schemeClr val="accent6"/>
                </a:solidFill>
              </a:rPr>
              <a:t>or </a:t>
            </a:r>
            <a:r>
              <a:rPr lang="en-US" dirty="0">
                <a:solidFill>
                  <a:schemeClr val="accent6"/>
                </a:solidFill>
              </a:rPr>
              <a:t>a </a:t>
            </a:r>
            <a:r>
              <a:rPr lang="en-US" b="1" dirty="0" smtClean="0">
                <a:solidFill>
                  <a:schemeClr val="accent6"/>
                </a:solidFill>
              </a:rPr>
              <a:t>Linked List</a:t>
            </a:r>
            <a:r>
              <a:rPr lang="en-US" dirty="0" smtClean="0">
                <a:solidFill>
                  <a:schemeClr val="accent6"/>
                </a:solidFill>
              </a:rPr>
              <a:t>.</a:t>
            </a:r>
          </a:p>
          <a:p>
            <a:pPr marL="742950" lvl="1" indent="-285750">
              <a:buFont typeface="Arial" charset="0"/>
              <a:buChar char="•"/>
            </a:pPr>
            <a:endParaRPr lang="en-US" dirty="0" smtClean="0">
              <a:solidFill>
                <a:schemeClr val="accent6"/>
              </a:solidFill>
            </a:endParaRPr>
          </a:p>
          <a:p>
            <a:pPr marL="742950" lvl="1" indent="-285750">
              <a:buFont typeface="Arial" charset="0"/>
              <a:buChar char="•"/>
            </a:pPr>
            <a:r>
              <a:rPr lang="en-US" dirty="0" smtClean="0">
                <a:solidFill>
                  <a:schemeClr val="accent6"/>
                </a:solidFill>
              </a:rPr>
              <a:t>Now</a:t>
            </a:r>
            <a:r>
              <a:rPr lang="en-US" dirty="0">
                <a:solidFill>
                  <a:schemeClr val="accent6"/>
                </a:solidFill>
              </a:rPr>
              <a:t>, </a:t>
            </a:r>
            <a:r>
              <a:rPr lang="en-US" dirty="0" smtClean="0">
                <a:solidFill>
                  <a:srgbClr val="00B0F0"/>
                </a:solidFill>
              </a:rPr>
              <a:t>What </a:t>
            </a:r>
            <a:r>
              <a:rPr lang="en-US" dirty="0">
                <a:solidFill>
                  <a:srgbClr val="00B0F0"/>
                </a:solidFill>
              </a:rPr>
              <a:t>will be </a:t>
            </a:r>
            <a:r>
              <a:rPr lang="en-US" b="1" dirty="0" smtClean="0">
                <a:solidFill>
                  <a:srgbClr val="00B0F0"/>
                </a:solidFill>
              </a:rPr>
              <a:t>“Running Time” </a:t>
            </a:r>
            <a:r>
              <a:rPr lang="en-US" dirty="0" smtClean="0">
                <a:solidFill>
                  <a:srgbClr val="00B0F0"/>
                </a:solidFill>
              </a:rPr>
              <a:t>of </a:t>
            </a:r>
            <a:r>
              <a:rPr lang="en-US" dirty="0">
                <a:solidFill>
                  <a:srgbClr val="00B0F0"/>
                </a:solidFill>
              </a:rPr>
              <a:t>these </a:t>
            </a:r>
            <a:r>
              <a:rPr lang="en-US" dirty="0" smtClean="0">
                <a:solidFill>
                  <a:srgbClr val="00B0F0"/>
                </a:solidFill>
              </a:rPr>
              <a:t>operations ?</a:t>
            </a:r>
          </a:p>
          <a:p>
            <a:pPr marL="1657350" lvl="3" indent="-285750">
              <a:buFont typeface="Arial" charset="0"/>
              <a:buChar char="•"/>
            </a:pPr>
            <a:r>
              <a:rPr lang="en-US" dirty="0" smtClean="0">
                <a:solidFill>
                  <a:schemeClr val="accent6"/>
                </a:solidFill>
              </a:rPr>
              <a:t>search</a:t>
            </a:r>
            <a:r>
              <a:rPr lang="en-US" dirty="0">
                <a:solidFill>
                  <a:schemeClr val="accent6"/>
                </a:solidFill>
              </a:rPr>
              <a:t>, insertion or </a:t>
            </a:r>
            <a:r>
              <a:rPr lang="en-US" dirty="0" smtClean="0">
                <a:solidFill>
                  <a:schemeClr val="accent6"/>
                </a:solidFill>
              </a:rPr>
              <a:t>removal</a:t>
            </a:r>
            <a:endParaRPr lang="en-US" dirty="0">
              <a:solidFill>
                <a:schemeClr val="accent6"/>
              </a:solidFill>
            </a:endParaRPr>
          </a:p>
        </p:txBody>
      </p:sp>
      <p:sp>
        <p:nvSpPr>
          <p:cNvPr id="5" name="Rectangle 4"/>
          <p:cNvSpPr/>
          <p:nvPr/>
        </p:nvSpPr>
        <p:spPr>
          <a:xfrm>
            <a:off x="273804" y="114662"/>
            <a:ext cx="6096000" cy="523220"/>
          </a:xfrm>
          <a:prstGeom prst="rect">
            <a:avLst/>
          </a:prstGeom>
        </p:spPr>
        <p:txBody>
          <a:bodyPr>
            <a:spAutoFit/>
          </a:bodyPr>
          <a:lstStyle/>
          <a:p>
            <a:r>
              <a:rPr lang="en-US" sz="1400" dirty="0">
                <a:solidFill>
                  <a:schemeClr val="accent6"/>
                </a:solidFill>
              </a:rPr>
              <a:t>before talking about binary search tree,</a:t>
            </a:r>
          </a:p>
          <a:p>
            <a:pPr marL="285750" indent="-285750">
              <a:buFont typeface="Arial" charset="0"/>
              <a:buChar char="•"/>
            </a:pPr>
            <a:r>
              <a:rPr lang="en-US" sz="1400" dirty="0">
                <a:solidFill>
                  <a:schemeClr val="accent6"/>
                </a:solidFill>
              </a:rPr>
              <a:t>I want you to think of a problem.</a:t>
            </a:r>
          </a:p>
        </p:txBody>
      </p:sp>
      <p:grpSp>
        <p:nvGrpSpPr>
          <p:cNvPr id="9" name="Group 8"/>
          <p:cNvGrpSpPr/>
          <p:nvPr/>
        </p:nvGrpSpPr>
        <p:grpSpPr>
          <a:xfrm>
            <a:off x="7439508" y="3758179"/>
            <a:ext cx="3704095" cy="1589041"/>
            <a:chOff x="7439508" y="3758179"/>
            <a:chExt cx="3704095" cy="1589041"/>
          </a:xfrm>
        </p:grpSpPr>
        <p:sp>
          <p:nvSpPr>
            <p:cNvPr id="8" name="Rounded Rectangular Callout 7"/>
            <p:cNvSpPr/>
            <p:nvPr/>
          </p:nvSpPr>
          <p:spPr>
            <a:xfrm>
              <a:off x="7439508" y="3758179"/>
              <a:ext cx="3704095" cy="1589041"/>
            </a:xfrm>
            <a:prstGeom prst="wedgeRoundRectCallout">
              <a:avLst>
                <a:gd name="adj1" fmla="val -39681"/>
                <a:gd name="adj2" fmla="val 766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672306" y="4191899"/>
              <a:ext cx="3238500" cy="698500"/>
            </a:xfrm>
            <a:prstGeom prst="rect">
              <a:avLst/>
            </a:prstGeom>
          </p:spPr>
        </p:pic>
      </p:grpSp>
    </p:spTree>
    <p:extLst>
      <p:ext uri="{BB962C8B-B14F-4D97-AF65-F5344CB8AC3E}">
        <p14:creationId xmlns:p14="http://schemas.microsoft.com/office/powerpoint/2010/main" val="686097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49903" y="1206931"/>
            <a:ext cx="4229235" cy="276999"/>
          </a:xfrm>
          <a:prstGeom prst="rect">
            <a:avLst/>
          </a:prstGeom>
        </p:spPr>
        <p:txBody>
          <a:bodyPr wrap="none">
            <a:spAutoFit/>
          </a:bodyPr>
          <a:lstStyle/>
          <a:p>
            <a:pPr marL="171450" indent="-171450">
              <a:buFont typeface="Arial" charset="0"/>
              <a:buChar char="•"/>
            </a:pPr>
            <a:r>
              <a:rPr lang="en-US" sz="1200" dirty="0">
                <a:solidFill>
                  <a:schemeClr val="accent6"/>
                </a:solidFill>
              </a:rPr>
              <a:t>worst case, we may have to look at all the elements in the list.</a:t>
            </a:r>
          </a:p>
        </p:txBody>
      </p:sp>
      <p:pic>
        <p:nvPicPr>
          <p:cNvPr id="3" name="Picture 2"/>
          <p:cNvPicPr>
            <a:picLocks noChangeAspect="1"/>
          </p:cNvPicPr>
          <p:nvPr/>
        </p:nvPicPr>
        <p:blipFill>
          <a:blip r:embed="rId2"/>
          <a:stretch>
            <a:fillRect/>
          </a:stretch>
        </p:blipFill>
        <p:spPr>
          <a:xfrm>
            <a:off x="4231037" y="879850"/>
            <a:ext cx="2518866" cy="922548"/>
          </a:xfrm>
          <a:prstGeom prst="rect">
            <a:avLst/>
          </a:prstGeom>
        </p:spPr>
      </p:pic>
      <p:pic>
        <p:nvPicPr>
          <p:cNvPr id="4" name="Picture 3"/>
          <p:cNvPicPr>
            <a:picLocks noChangeAspect="1"/>
          </p:cNvPicPr>
          <p:nvPr/>
        </p:nvPicPr>
        <p:blipFill>
          <a:blip r:embed="rId3"/>
          <a:stretch>
            <a:fillRect/>
          </a:stretch>
        </p:blipFill>
        <p:spPr>
          <a:xfrm>
            <a:off x="618852" y="1061725"/>
            <a:ext cx="1371600" cy="558800"/>
          </a:xfrm>
          <a:prstGeom prst="rect">
            <a:avLst/>
          </a:prstGeom>
        </p:spPr>
      </p:pic>
      <p:pic>
        <p:nvPicPr>
          <p:cNvPr id="5" name="Picture 4"/>
          <p:cNvPicPr>
            <a:picLocks noChangeAspect="1"/>
          </p:cNvPicPr>
          <p:nvPr/>
        </p:nvPicPr>
        <p:blipFill>
          <a:blip r:embed="rId4"/>
          <a:stretch>
            <a:fillRect/>
          </a:stretch>
        </p:blipFill>
        <p:spPr>
          <a:xfrm>
            <a:off x="2138490" y="218493"/>
            <a:ext cx="1130300" cy="469900"/>
          </a:xfrm>
          <a:prstGeom prst="rect">
            <a:avLst/>
          </a:prstGeom>
        </p:spPr>
      </p:pic>
      <p:pic>
        <p:nvPicPr>
          <p:cNvPr id="6" name="Picture 5"/>
          <p:cNvPicPr>
            <a:picLocks noChangeAspect="1"/>
          </p:cNvPicPr>
          <p:nvPr/>
        </p:nvPicPr>
        <p:blipFill>
          <a:blip r:embed="rId5"/>
          <a:stretch>
            <a:fillRect/>
          </a:stretch>
        </p:blipFill>
        <p:spPr>
          <a:xfrm>
            <a:off x="2475510" y="1163325"/>
            <a:ext cx="812800" cy="457200"/>
          </a:xfrm>
          <a:prstGeom prst="rect">
            <a:avLst/>
          </a:prstGeom>
        </p:spPr>
      </p:pic>
      <p:pic>
        <p:nvPicPr>
          <p:cNvPr id="7" name="Picture 6"/>
          <p:cNvPicPr>
            <a:picLocks noChangeAspect="1"/>
          </p:cNvPicPr>
          <p:nvPr/>
        </p:nvPicPr>
        <p:blipFill>
          <a:blip r:embed="rId6"/>
          <a:stretch>
            <a:fillRect/>
          </a:stretch>
        </p:blipFill>
        <p:spPr>
          <a:xfrm>
            <a:off x="4231037" y="1906274"/>
            <a:ext cx="2349069" cy="1297095"/>
          </a:xfrm>
          <a:prstGeom prst="rect">
            <a:avLst/>
          </a:prstGeom>
        </p:spPr>
      </p:pic>
      <p:pic>
        <p:nvPicPr>
          <p:cNvPr id="8" name="Picture 7"/>
          <p:cNvPicPr>
            <a:picLocks noChangeAspect="1"/>
          </p:cNvPicPr>
          <p:nvPr/>
        </p:nvPicPr>
        <p:blipFill>
          <a:blip r:embed="rId7"/>
          <a:stretch>
            <a:fillRect/>
          </a:stretch>
        </p:blipFill>
        <p:spPr>
          <a:xfrm>
            <a:off x="614723" y="2198698"/>
            <a:ext cx="1460500" cy="469900"/>
          </a:xfrm>
          <a:prstGeom prst="rect">
            <a:avLst/>
          </a:prstGeom>
        </p:spPr>
      </p:pic>
      <p:pic>
        <p:nvPicPr>
          <p:cNvPr id="9" name="Picture 8"/>
          <p:cNvPicPr>
            <a:picLocks noChangeAspect="1"/>
          </p:cNvPicPr>
          <p:nvPr/>
        </p:nvPicPr>
        <p:blipFill>
          <a:blip r:embed="rId8"/>
          <a:stretch>
            <a:fillRect/>
          </a:stretch>
        </p:blipFill>
        <p:spPr>
          <a:xfrm>
            <a:off x="2475510" y="2185675"/>
            <a:ext cx="685800" cy="419100"/>
          </a:xfrm>
          <a:prstGeom prst="rect">
            <a:avLst/>
          </a:prstGeom>
        </p:spPr>
      </p:pic>
      <p:sp>
        <p:nvSpPr>
          <p:cNvPr id="10" name="Rectangle 9"/>
          <p:cNvSpPr/>
          <p:nvPr/>
        </p:nvSpPr>
        <p:spPr>
          <a:xfrm>
            <a:off x="6749903" y="1927120"/>
            <a:ext cx="5475091" cy="1200329"/>
          </a:xfrm>
          <a:prstGeom prst="rect">
            <a:avLst/>
          </a:prstGeom>
        </p:spPr>
        <p:txBody>
          <a:bodyPr wrap="square">
            <a:spAutoFit/>
          </a:bodyPr>
          <a:lstStyle/>
          <a:p>
            <a:pPr marL="171450" indent="-171450">
              <a:buFont typeface="Arial" charset="0"/>
              <a:buChar char="•"/>
            </a:pPr>
            <a:r>
              <a:rPr lang="en-US" sz="1200" dirty="0">
                <a:solidFill>
                  <a:schemeClr val="accent6"/>
                </a:solidFill>
              </a:rPr>
              <a:t>we can add one more cell by incrementing this marker 'end'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fill in the integer to be added</a:t>
            </a:r>
            <a:r>
              <a:rPr lang="en-US" sz="1200" dirty="0" smtClean="0">
                <a:solidFill>
                  <a:schemeClr val="accent6"/>
                </a:solidFill>
              </a:rPr>
              <a:t>.</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Time </a:t>
            </a:r>
            <a:r>
              <a:rPr lang="en-US" sz="1200" dirty="0">
                <a:solidFill>
                  <a:schemeClr val="accent6"/>
                </a:solidFill>
              </a:rPr>
              <a:t>taken for this operation will be </a:t>
            </a:r>
            <a:r>
              <a:rPr lang="en-US" sz="1200" dirty="0" smtClean="0">
                <a:solidFill>
                  <a:schemeClr val="accent6"/>
                </a:solidFill>
              </a:rPr>
              <a:t>Constant.</a:t>
            </a:r>
          </a:p>
          <a:p>
            <a:pPr marL="628650" lvl="1" indent="-171450">
              <a:buFont typeface="Arial" charset="0"/>
              <a:buChar char="•"/>
            </a:pPr>
            <a:r>
              <a:rPr lang="en-US" sz="1200" dirty="0" smtClean="0">
                <a:solidFill>
                  <a:schemeClr val="accent6"/>
                </a:solidFill>
              </a:rPr>
              <a:t>Running </a:t>
            </a:r>
            <a:r>
              <a:rPr lang="en-US" sz="1200" dirty="0">
                <a:solidFill>
                  <a:schemeClr val="accent6"/>
                </a:solidFill>
              </a:rPr>
              <a:t>time will not depend upon number of elements in the collection</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So</a:t>
            </a:r>
            <a:r>
              <a:rPr lang="en-US" sz="1200" dirty="0">
                <a:solidFill>
                  <a:schemeClr val="accent6"/>
                </a:solidFill>
              </a:rPr>
              <a:t>, we can say that time complexity will be O(1) </a:t>
            </a:r>
          </a:p>
        </p:txBody>
      </p:sp>
      <p:grpSp>
        <p:nvGrpSpPr>
          <p:cNvPr id="13" name="Group 12"/>
          <p:cNvGrpSpPr/>
          <p:nvPr/>
        </p:nvGrpSpPr>
        <p:grpSpPr>
          <a:xfrm>
            <a:off x="4317188" y="4925030"/>
            <a:ext cx="2349069" cy="1469283"/>
            <a:chOff x="4315935" y="3307245"/>
            <a:chExt cx="2349069" cy="1469283"/>
          </a:xfrm>
        </p:grpSpPr>
        <p:pic>
          <p:nvPicPr>
            <p:cNvPr id="11" name="Picture 10"/>
            <p:cNvPicPr>
              <a:picLocks noChangeAspect="1"/>
            </p:cNvPicPr>
            <p:nvPr/>
          </p:nvPicPr>
          <p:blipFill>
            <a:blip r:embed="rId9"/>
            <a:stretch>
              <a:fillRect/>
            </a:stretch>
          </p:blipFill>
          <p:spPr>
            <a:xfrm>
              <a:off x="4315935" y="3307245"/>
              <a:ext cx="2349069" cy="974505"/>
            </a:xfrm>
            <a:prstGeom prst="rect">
              <a:avLst/>
            </a:prstGeom>
          </p:spPr>
        </p:pic>
        <p:pic>
          <p:nvPicPr>
            <p:cNvPr id="12" name="Picture 11"/>
            <p:cNvPicPr>
              <a:picLocks noChangeAspect="1"/>
            </p:cNvPicPr>
            <p:nvPr/>
          </p:nvPicPr>
          <p:blipFill>
            <a:blip r:embed="rId10"/>
            <a:stretch>
              <a:fillRect/>
            </a:stretch>
          </p:blipFill>
          <p:spPr>
            <a:xfrm>
              <a:off x="4609777" y="4370128"/>
              <a:ext cx="1498600" cy="406400"/>
            </a:xfrm>
            <a:prstGeom prst="rect">
              <a:avLst/>
            </a:prstGeom>
          </p:spPr>
        </p:pic>
      </p:grpSp>
      <p:pic>
        <p:nvPicPr>
          <p:cNvPr id="14" name="Picture 13"/>
          <p:cNvPicPr>
            <a:picLocks noChangeAspect="1"/>
          </p:cNvPicPr>
          <p:nvPr/>
        </p:nvPicPr>
        <p:blipFill>
          <a:blip r:embed="rId11"/>
          <a:stretch>
            <a:fillRect/>
          </a:stretch>
        </p:blipFill>
        <p:spPr>
          <a:xfrm>
            <a:off x="614723" y="5412282"/>
            <a:ext cx="1447800" cy="419100"/>
          </a:xfrm>
          <a:prstGeom prst="rect">
            <a:avLst/>
          </a:prstGeom>
        </p:spPr>
      </p:pic>
      <p:pic>
        <p:nvPicPr>
          <p:cNvPr id="15" name="Picture 14"/>
          <p:cNvPicPr>
            <a:picLocks noChangeAspect="1"/>
          </p:cNvPicPr>
          <p:nvPr/>
        </p:nvPicPr>
        <p:blipFill>
          <a:blip r:embed="rId12"/>
          <a:stretch>
            <a:fillRect/>
          </a:stretch>
        </p:blipFill>
        <p:spPr>
          <a:xfrm>
            <a:off x="2476763" y="5441035"/>
            <a:ext cx="685800" cy="317500"/>
          </a:xfrm>
          <a:prstGeom prst="rect">
            <a:avLst/>
          </a:prstGeom>
        </p:spPr>
      </p:pic>
      <p:sp>
        <p:nvSpPr>
          <p:cNvPr id="16" name="Rectangle 15"/>
          <p:cNvSpPr/>
          <p:nvPr/>
        </p:nvSpPr>
        <p:spPr>
          <a:xfrm>
            <a:off x="6749903" y="4680122"/>
            <a:ext cx="5475091" cy="1754326"/>
          </a:xfrm>
          <a:prstGeom prst="rect">
            <a:avLst/>
          </a:prstGeom>
        </p:spPr>
        <p:txBody>
          <a:bodyPr wrap="square">
            <a:spAutoFit/>
          </a:bodyPr>
          <a:lstStyle/>
          <a:p>
            <a:pPr marL="171450" indent="-171450">
              <a:buFont typeface="Arial" charset="0"/>
              <a:buChar char="•"/>
            </a:pPr>
            <a:r>
              <a:rPr lang="en-US" sz="1200" dirty="0">
                <a:solidFill>
                  <a:schemeClr val="accent6"/>
                </a:solidFill>
              </a:rPr>
              <a:t>Lets say we want to remove 1 from the collection</a:t>
            </a:r>
            <a:r>
              <a:rPr lang="en-US" sz="1200" dirty="0" smtClean="0">
                <a:solidFill>
                  <a:schemeClr val="accent6"/>
                </a:solidFill>
              </a:rPr>
              <a:t>.</a:t>
            </a: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What </a:t>
            </a:r>
            <a:r>
              <a:rPr lang="en-US" sz="1200" dirty="0">
                <a:solidFill>
                  <a:schemeClr val="accent6"/>
                </a:solidFill>
              </a:rPr>
              <a:t>we'll have to do is,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we'll </a:t>
            </a:r>
            <a:r>
              <a:rPr lang="en-US" sz="1200" dirty="0">
                <a:solidFill>
                  <a:schemeClr val="accent6"/>
                </a:solidFill>
              </a:rPr>
              <a:t>have to shift all records to the right of one by one </a:t>
            </a:r>
            <a:r>
              <a:rPr lang="en-US" sz="1200" dirty="0" smtClean="0">
                <a:solidFill>
                  <a:schemeClr val="accent6"/>
                </a:solidFill>
              </a:rPr>
              <a:t>position to </a:t>
            </a:r>
            <a:r>
              <a:rPr lang="en-US" sz="1200" dirty="0">
                <a:solidFill>
                  <a:schemeClr val="accent6"/>
                </a:solidFill>
              </a:rPr>
              <a:t>the left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then we can decrement end</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The </a:t>
            </a:r>
            <a:r>
              <a:rPr lang="en-US" sz="1200" dirty="0">
                <a:solidFill>
                  <a:schemeClr val="accent6"/>
                </a:solidFill>
              </a:rPr>
              <a:t>cost of removal </a:t>
            </a:r>
            <a:r>
              <a:rPr lang="en-US" sz="1200" dirty="0" smtClean="0">
                <a:solidFill>
                  <a:schemeClr val="accent6"/>
                </a:solidFill>
              </a:rPr>
              <a:t>will be  O(n)</a:t>
            </a:r>
          </a:p>
          <a:p>
            <a:pPr marL="628650" lvl="1" indent="-171450">
              <a:buFont typeface="Arial" charset="0"/>
              <a:buChar char="•"/>
            </a:pPr>
            <a:r>
              <a:rPr lang="en-US" sz="1200" dirty="0" smtClean="0">
                <a:solidFill>
                  <a:schemeClr val="accent6"/>
                </a:solidFill>
              </a:rPr>
              <a:t>In </a:t>
            </a:r>
            <a:r>
              <a:rPr lang="en-US" sz="1200" dirty="0">
                <a:solidFill>
                  <a:schemeClr val="accent6"/>
                </a:solidFill>
              </a:rPr>
              <a:t>worst case, we will have to shift </a:t>
            </a:r>
            <a:r>
              <a:rPr lang="en-US" sz="1200" dirty="0" smtClean="0">
                <a:solidFill>
                  <a:schemeClr val="accent6"/>
                </a:solidFill>
              </a:rPr>
              <a:t>(n-1) elements.</a:t>
            </a:r>
          </a:p>
          <a:p>
            <a:pPr marL="628650" lvl="1" indent="-171450">
              <a:buFont typeface="Arial" charset="0"/>
              <a:buChar char="•"/>
            </a:pPr>
            <a:endParaRPr lang="en-US" sz="1200" dirty="0">
              <a:solidFill>
                <a:schemeClr val="accent6"/>
              </a:solidFill>
            </a:endParaRPr>
          </a:p>
        </p:txBody>
      </p:sp>
      <p:sp>
        <p:nvSpPr>
          <p:cNvPr id="17" name="Rectangle 16"/>
          <p:cNvSpPr/>
          <p:nvPr/>
        </p:nvSpPr>
        <p:spPr>
          <a:xfrm>
            <a:off x="6749903" y="3044466"/>
            <a:ext cx="2542619" cy="461665"/>
          </a:xfrm>
          <a:prstGeom prst="rect">
            <a:avLst/>
          </a:prstGeom>
        </p:spPr>
        <p:txBody>
          <a:bodyPr wrap="none">
            <a:spAutoFit/>
          </a:bodyPr>
          <a:lstStyle/>
          <a:p>
            <a:r>
              <a:rPr lang="en-US" sz="1200" dirty="0">
                <a:solidFill>
                  <a:schemeClr val="accent6"/>
                </a:solidFill>
              </a:rPr>
              <a:t>Here, the cost of insertion will be </a:t>
            </a:r>
            <a:r>
              <a:rPr lang="en-US" sz="1200" dirty="0" smtClean="0">
                <a:solidFill>
                  <a:schemeClr val="accent6"/>
                </a:solidFill>
              </a:rPr>
              <a:t>0(1)</a:t>
            </a:r>
          </a:p>
          <a:p>
            <a:endParaRPr lang="en-US" sz="1200" dirty="0">
              <a:solidFill>
                <a:schemeClr val="accent6"/>
              </a:solidFill>
            </a:endParaRPr>
          </a:p>
        </p:txBody>
      </p:sp>
      <p:sp>
        <p:nvSpPr>
          <p:cNvPr id="18" name="Rectangle 17"/>
          <p:cNvSpPr/>
          <p:nvPr/>
        </p:nvSpPr>
        <p:spPr>
          <a:xfrm>
            <a:off x="2959168" y="3434435"/>
            <a:ext cx="6096000" cy="101566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171450" indent="-171450">
              <a:buFont typeface="Arial" charset="0"/>
              <a:buChar char="•"/>
            </a:pPr>
            <a:r>
              <a:rPr lang="en-US" sz="1200" dirty="0">
                <a:solidFill>
                  <a:schemeClr val="accent6"/>
                </a:solidFill>
              </a:rPr>
              <a:t>(Our assumption here is, our array has enough space to accommodate </a:t>
            </a:r>
            <a:r>
              <a:rPr lang="en-US" sz="1200" dirty="0" smtClean="0">
                <a:solidFill>
                  <a:schemeClr val="accent6"/>
                </a:solidFill>
              </a:rPr>
              <a:t>new items)</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Incase</a:t>
            </a:r>
            <a:r>
              <a:rPr lang="en-US" sz="1200" dirty="0">
                <a:solidFill>
                  <a:schemeClr val="accent6"/>
                </a:solidFill>
              </a:rPr>
              <a:t>, if the array size not </a:t>
            </a:r>
            <a:r>
              <a:rPr lang="en-US" sz="1200" dirty="0" smtClean="0">
                <a:solidFill>
                  <a:schemeClr val="accent6"/>
                </a:solidFill>
              </a:rPr>
              <a:t>enough </a:t>
            </a:r>
            <a:r>
              <a:rPr lang="en-US" sz="1200" dirty="0">
                <a:solidFill>
                  <a:schemeClr val="accent6"/>
                </a:solidFill>
              </a:rPr>
              <a:t>to </a:t>
            </a:r>
            <a:r>
              <a:rPr lang="en-US" sz="1200" dirty="0" smtClean="0">
                <a:solidFill>
                  <a:schemeClr val="accent6"/>
                </a:solidFill>
              </a:rPr>
              <a:t>accommodate </a:t>
            </a:r>
            <a:r>
              <a:rPr lang="en-US" sz="1200" dirty="0">
                <a:solidFill>
                  <a:schemeClr val="accent6"/>
                </a:solidFill>
              </a:rPr>
              <a:t>new </a:t>
            </a:r>
            <a:r>
              <a:rPr lang="en-US" sz="1200" dirty="0" smtClean="0">
                <a:solidFill>
                  <a:schemeClr val="accent6"/>
                </a:solidFill>
              </a:rPr>
              <a:t>records</a:t>
            </a:r>
          </a:p>
          <a:p>
            <a:pPr marL="628650" lvl="1" indent="-171450">
              <a:buFont typeface="Arial" charset="0"/>
              <a:buChar char="•"/>
            </a:pPr>
            <a:r>
              <a:rPr lang="en-US" sz="1200" dirty="0" smtClean="0">
                <a:solidFill>
                  <a:schemeClr val="accent6"/>
                </a:solidFill>
              </a:rPr>
              <a:t>we </a:t>
            </a:r>
            <a:r>
              <a:rPr lang="en-US" sz="1200" dirty="0">
                <a:solidFill>
                  <a:schemeClr val="accent6"/>
                </a:solidFill>
              </a:rPr>
              <a:t>can create a new larger array (typically double the size of filled up array)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then we can copy the content of the filled up array into this new larger array.</a:t>
            </a:r>
          </a:p>
        </p:txBody>
      </p:sp>
    </p:spTree>
    <p:extLst>
      <p:ext uri="{BB962C8B-B14F-4D97-AF65-F5344CB8AC3E}">
        <p14:creationId xmlns:p14="http://schemas.microsoft.com/office/powerpoint/2010/main" val="526083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8852" y="1061725"/>
            <a:ext cx="1371600" cy="558800"/>
          </a:xfrm>
          <a:prstGeom prst="rect">
            <a:avLst/>
          </a:prstGeom>
        </p:spPr>
      </p:pic>
      <p:pic>
        <p:nvPicPr>
          <p:cNvPr id="3" name="Picture 2"/>
          <p:cNvPicPr>
            <a:picLocks noChangeAspect="1"/>
          </p:cNvPicPr>
          <p:nvPr/>
        </p:nvPicPr>
        <p:blipFill>
          <a:blip r:embed="rId3"/>
          <a:stretch>
            <a:fillRect/>
          </a:stretch>
        </p:blipFill>
        <p:spPr>
          <a:xfrm>
            <a:off x="614723" y="2198698"/>
            <a:ext cx="1460500" cy="469900"/>
          </a:xfrm>
          <a:prstGeom prst="rect">
            <a:avLst/>
          </a:prstGeom>
        </p:spPr>
      </p:pic>
      <p:pic>
        <p:nvPicPr>
          <p:cNvPr id="4" name="Picture 3"/>
          <p:cNvPicPr>
            <a:picLocks noChangeAspect="1"/>
          </p:cNvPicPr>
          <p:nvPr/>
        </p:nvPicPr>
        <p:blipFill>
          <a:blip r:embed="rId4"/>
          <a:stretch>
            <a:fillRect/>
          </a:stretch>
        </p:blipFill>
        <p:spPr>
          <a:xfrm>
            <a:off x="542652" y="3503120"/>
            <a:ext cx="1447800" cy="419100"/>
          </a:xfrm>
          <a:prstGeom prst="rect">
            <a:avLst/>
          </a:prstGeom>
        </p:spPr>
      </p:pic>
      <p:pic>
        <p:nvPicPr>
          <p:cNvPr id="7" name="Picture 6"/>
          <p:cNvPicPr>
            <a:picLocks noChangeAspect="1"/>
          </p:cNvPicPr>
          <p:nvPr/>
        </p:nvPicPr>
        <p:blipFill>
          <a:blip r:embed="rId5"/>
          <a:stretch>
            <a:fillRect/>
          </a:stretch>
        </p:blipFill>
        <p:spPr>
          <a:xfrm>
            <a:off x="3811036" y="1163325"/>
            <a:ext cx="812800" cy="457200"/>
          </a:xfrm>
          <a:prstGeom prst="rect">
            <a:avLst/>
          </a:prstGeom>
        </p:spPr>
      </p:pic>
      <p:pic>
        <p:nvPicPr>
          <p:cNvPr id="8" name="Picture 7"/>
          <p:cNvPicPr>
            <a:picLocks noChangeAspect="1"/>
          </p:cNvPicPr>
          <p:nvPr/>
        </p:nvPicPr>
        <p:blipFill>
          <a:blip r:embed="rId6"/>
          <a:stretch>
            <a:fillRect/>
          </a:stretch>
        </p:blipFill>
        <p:spPr>
          <a:xfrm>
            <a:off x="3811036" y="1714835"/>
            <a:ext cx="685800" cy="419100"/>
          </a:xfrm>
          <a:prstGeom prst="rect">
            <a:avLst/>
          </a:prstGeom>
        </p:spPr>
      </p:pic>
      <p:pic>
        <p:nvPicPr>
          <p:cNvPr id="9" name="Picture 8"/>
          <p:cNvPicPr>
            <a:picLocks noChangeAspect="1"/>
          </p:cNvPicPr>
          <p:nvPr/>
        </p:nvPicPr>
        <p:blipFill>
          <a:blip r:embed="rId7"/>
          <a:stretch>
            <a:fillRect/>
          </a:stretch>
        </p:blipFill>
        <p:spPr>
          <a:xfrm>
            <a:off x="3792670" y="3573488"/>
            <a:ext cx="685800" cy="317500"/>
          </a:xfrm>
          <a:prstGeom prst="rect">
            <a:avLst/>
          </a:prstGeom>
        </p:spPr>
      </p:pic>
      <p:pic>
        <p:nvPicPr>
          <p:cNvPr id="10" name="Picture 9"/>
          <p:cNvPicPr>
            <a:picLocks noChangeAspect="1"/>
          </p:cNvPicPr>
          <p:nvPr/>
        </p:nvPicPr>
        <p:blipFill>
          <a:blip r:embed="rId8"/>
          <a:stretch>
            <a:fillRect/>
          </a:stretch>
        </p:blipFill>
        <p:spPr>
          <a:xfrm>
            <a:off x="3246980" y="330826"/>
            <a:ext cx="1940913" cy="568072"/>
          </a:xfrm>
          <a:prstGeom prst="rect">
            <a:avLst/>
          </a:prstGeom>
        </p:spPr>
      </p:pic>
      <p:pic>
        <p:nvPicPr>
          <p:cNvPr id="11" name="Picture 10"/>
          <p:cNvPicPr>
            <a:picLocks noChangeAspect="1"/>
          </p:cNvPicPr>
          <p:nvPr/>
        </p:nvPicPr>
        <p:blipFill>
          <a:blip r:embed="rId5"/>
          <a:stretch>
            <a:fillRect/>
          </a:stretch>
        </p:blipFill>
        <p:spPr>
          <a:xfrm>
            <a:off x="2243036" y="1163325"/>
            <a:ext cx="812800" cy="457200"/>
          </a:xfrm>
          <a:prstGeom prst="rect">
            <a:avLst/>
          </a:prstGeom>
        </p:spPr>
      </p:pic>
      <p:pic>
        <p:nvPicPr>
          <p:cNvPr id="12" name="Picture 11"/>
          <p:cNvPicPr>
            <a:picLocks noChangeAspect="1"/>
          </p:cNvPicPr>
          <p:nvPr/>
        </p:nvPicPr>
        <p:blipFill>
          <a:blip r:embed="rId6"/>
          <a:stretch>
            <a:fillRect/>
          </a:stretch>
        </p:blipFill>
        <p:spPr>
          <a:xfrm>
            <a:off x="2243036" y="2185675"/>
            <a:ext cx="685800" cy="419100"/>
          </a:xfrm>
          <a:prstGeom prst="rect">
            <a:avLst/>
          </a:prstGeom>
        </p:spPr>
      </p:pic>
      <p:pic>
        <p:nvPicPr>
          <p:cNvPr id="13" name="Picture 12"/>
          <p:cNvPicPr>
            <a:picLocks noChangeAspect="1"/>
          </p:cNvPicPr>
          <p:nvPr/>
        </p:nvPicPr>
        <p:blipFill>
          <a:blip r:embed="rId7"/>
          <a:stretch>
            <a:fillRect/>
          </a:stretch>
        </p:blipFill>
        <p:spPr>
          <a:xfrm>
            <a:off x="2243036" y="3523440"/>
            <a:ext cx="685800" cy="317500"/>
          </a:xfrm>
          <a:prstGeom prst="rect">
            <a:avLst/>
          </a:prstGeom>
        </p:spPr>
      </p:pic>
      <p:pic>
        <p:nvPicPr>
          <p:cNvPr id="14" name="Picture 13"/>
          <p:cNvPicPr>
            <a:picLocks noChangeAspect="1"/>
          </p:cNvPicPr>
          <p:nvPr/>
        </p:nvPicPr>
        <p:blipFill>
          <a:blip r:embed="rId9"/>
          <a:stretch>
            <a:fillRect/>
          </a:stretch>
        </p:blipFill>
        <p:spPr>
          <a:xfrm>
            <a:off x="2084286" y="459995"/>
            <a:ext cx="1130300" cy="469900"/>
          </a:xfrm>
          <a:prstGeom prst="rect">
            <a:avLst/>
          </a:prstGeom>
        </p:spPr>
      </p:pic>
      <p:sp>
        <p:nvSpPr>
          <p:cNvPr id="5" name="Rectangle 4"/>
          <p:cNvSpPr/>
          <p:nvPr/>
        </p:nvSpPr>
        <p:spPr>
          <a:xfrm>
            <a:off x="327361" y="39104"/>
            <a:ext cx="7780149" cy="276999"/>
          </a:xfrm>
          <a:prstGeom prst="rect">
            <a:avLst/>
          </a:prstGeom>
        </p:spPr>
        <p:txBody>
          <a:bodyPr wrap="square">
            <a:spAutoFit/>
          </a:bodyPr>
          <a:lstStyle/>
          <a:p>
            <a:r>
              <a:rPr lang="en-US" sz="1200" dirty="0">
                <a:solidFill>
                  <a:schemeClr val="accent6"/>
                </a:solidFill>
              </a:rPr>
              <a:t>Lets now discuss the cost of these </a:t>
            </a:r>
            <a:r>
              <a:rPr lang="en-US" sz="1200" dirty="0" smtClean="0">
                <a:solidFill>
                  <a:schemeClr val="accent6"/>
                </a:solidFill>
              </a:rPr>
              <a:t>operations, if </a:t>
            </a:r>
            <a:r>
              <a:rPr lang="en-US" sz="1200" dirty="0">
                <a:solidFill>
                  <a:schemeClr val="accent6"/>
                </a:solidFill>
              </a:rPr>
              <a:t>we will use a </a:t>
            </a:r>
            <a:r>
              <a:rPr lang="en-US" sz="1200" dirty="0" smtClean="0">
                <a:solidFill>
                  <a:srgbClr val="00B0F0"/>
                </a:solidFill>
              </a:rPr>
              <a:t>Linked List</a:t>
            </a:r>
            <a:r>
              <a:rPr lang="en-US" sz="1200" dirty="0" smtClean="0">
                <a:solidFill>
                  <a:schemeClr val="accent6"/>
                </a:solidFill>
              </a:rPr>
              <a:t>.</a:t>
            </a:r>
            <a:endParaRPr lang="en-US" sz="1200" dirty="0">
              <a:solidFill>
                <a:schemeClr val="accent6"/>
              </a:solidFill>
            </a:endParaRPr>
          </a:p>
        </p:txBody>
      </p:sp>
      <p:pic>
        <p:nvPicPr>
          <p:cNvPr id="6" name="Picture 5"/>
          <p:cNvPicPr>
            <a:picLocks noChangeAspect="1"/>
          </p:cNvPicPr>
          <p:nvPr/>
        </p:nvPicPr>
        <p:blipFill>
          <a:blip r:embed="rId10"/>
          <a:stretch>
            <a:fillRect/>
          </a:stretch>
        </p:blipFill>
        <p:spPr>
          <a:xfrm>
            <a:off x="5672921" y="1781914"/>
            <a:ext cx="2993669" cy="1258040"/>
          </a:xfrm>
          <a:prstGeom prst="rect">
            <a:avLst/>
          </a:prstGeom>
        </p:spPr>
      </p:pic>
      <p:sp>
        <p:nvSpPr>
          <p:cNvPr id="15" name="Rectangle 14"/>
          <p:cNvSpPr/>
          <p:nvPr/>
        </p:nvSpPr>
        <p:spPr>
          <a:xfrm>
            <a:off x="5455780" y="1202625"/>
            <a:ext cx="3451009" cy="276999"/>
          </a:xfrm>
          <a:prstGeom prst="rect">
            <a:avLst/>
          </a:prstGeom>
        </p:spPr>
        <p:txBody>
          <a:bodyPr wrap="none">
            <a:spAutoFit/>
          </a:bodyPr>
          <a:lstStyle/>
          <a:p>
            <a:pPr marL="171450" indent="-171450">
              <a:buFont typeface="Arial" charset="0"/>
              <a:buChar char="•"/>
            </a:pPr>
            <a:r>
              <a:rPr lang="en-US" sz="1200" dirty="0">
                <a:solidFill>
                  <a:schemeClr val="accent6"/>
                </a:solidFill>
              </a:rPr>
              <a:t>worst case, we will have </a:t>
            </a:r>
            <a:r>
              <a:rPr lang="en-US" sz="1200" dirty="0" smtClean="0">
                <a:solidFill>
                  <a:schemeClr val="accent6"/>
                </a:solidFill>
              </a:rPr>
              <a:t>to traverse </a:t>
            </a:r>
            <a:r>
              <a:rPr lang="en-US" sz="1200" dirty="0">
                <a:solidFill>
                  <a:schemeClr val="accent6"/>
                </a:solidFill>
              </a:rPr>
              <a:t>the whole list</a:t>
            </a:r>
          </a:p>
        </p:txBody>
      </p:sp>
      <p:sp>
        <p:nvSpPr>
          <p:cNvPr id="16" name="Rectangle 15"/>
          <p:cNvSpPr/>
          <p:nvPr/>
        </p:nvSpPr>
        <p:spPr>
          <a:xfrm>
            <a:off x="3521748" y="2133935"/>
            <a:ext cx="1347035" cy="276999"/>
          </a:xfrm>
          <a:prstGeom prst="rect">
            <a:avLst/>
          </a:prstGeom>
        </p:spPr>
        <p:txBody>
          <a:bodyPr wrap="none">
            <a:spAutoFit/>
          </a:bodyPr>
          <a:lstStyle/>
          <a:p>
            <a:r>
              <a:rPr lang="en-US" sz="1200" dirty="0" smtClean="0">
                <a:solidFill>
                  <a:schemeClr val="accent6"/>
                </a:solidFill>
              </a:rPr>
              <a:t>(Inserting at Head)</a:t>
            </a:r>
            <a:endParaRPr lang="en-US" sz="1200" dirty="0">
              <a:solidFill>
                <a:schemeClr val="accent6"/>
              </a:solidFill>
            </a:endParaRPr>
          </a:p>
        </p:txBody>
      </p:sp>
      <p:sp>
        <p:nvSpPr>
          <p:cNvPr id="18" name="Rectangle 17"/>
          <p:cNvSpPr/>
          <p:nvPr/>
        </p:nvSpPr>
        <p:spPr>
          <a:xfrm>
            <a:off x="3581443" y="2855562"/>
            <a:ext cx="1227644" cy="276999"/>
          </a:xfrm>
          <a:prstGeom prst="rect">
            <a:avLst/>
          </a:prstGeom>
        </p:spPr>
        <p:txBody>
          <a:bodyPr wrap="none">
            <a:spAutoFit/>
          </a:bodyPr>
          <a:lstStyle/>
          <a:p>
            <a:r>
              <a:rPr lang="en-US" sz="1200" dirty="0" smtClean="0">
                <a:solidFill>
                  <a:schemeClr val="accent6"/>
                </a:solidFill>
              </a:rPr>
              <a:t>(Inserting at Tail)</a:t>
            </a:r>
            <a:endParaRPr lang="en-US" sz="1200" dirty="0">
              <a:solidFill>
                <a:schemeClr val="accent6"/>
              </a:solidFill>
            </a:endParaRPr>
          </a:p>
        </p:txBody>
      </p:sp>
      <p:pic>
        <p:nvPicPr>
          <p:cNvPr id="19" name="Picture 18"/>
          <p:cNvPicPr>
            <a:picLocks noChangeAspect="1"/>
          </p:cNvPicPr>
          <p:nvPr/>
        </p:nvPicPr>
        <p:blipFill>
          <a:blip r:embed="rId7"/>
          <a:stretch>
            <a:fillRect/>
          </a:stretch>
        </p:blipFill>
        <p:spPr>
          <a:xfrm>
            <a:off x="3792670" y="2538062"/>
            <a:ext cx="685800" cy="317500"/>
          </a:xfrm>
          <a:prstGeom prst="rect">
            <a:avLst/>
          </a:prstGeom>
        </p:spPr>
      </p:pic>
      <p:sp>
        <p:nvSpPr>
          <p:cNvPr id="21" name="Rectangle 20"/>
          <p:cNvSpPr/>
          <p:nvPr/>
        </p:nvSpPr>
        <p:spPr>
          <a:xfrm>
            <a:off x="5387619" y="3451357"/>
            <a:ext cx="4632871" cy="461665"/>
          </a:xfrm>
          <a:prstGeom prst="rect">
            <a:avLst/>
          </a:prstGeom>
        </p:spPr>
        <p:txBody>
          <a:bodyPr wrap="none">
            <a:spAutoFit/>
          </a:bodyPr>
          <a:lstStyle/>
          <a:p>
            <a:pPr marL="171450" indent="-171450">
              <a:buFont typeface="Arial" charset="0"/>
              <a:buChar char="•"/>
            </a:pPr>
            <a:r>
              <a:rPr lang="en-US" sz="1200" dirty="0">
                <a:solidFill>
                  <a:schemeClr val="accent6"/>
                </a:solidFill>
              </a:rPr>
              <a:t>We will first have to traverse the linked list and search the </a:t>
            </a:r>
            <a:r>
              <a:rPr lang="en-US" sz="1200" dirty="0" smtClean="0">
                <a:solidFill>
                  <a:schemeClr val="accent6"/>
                </a:solidFill>
              </a:rPr>
              <a:t>record and</a:t>
            </a:r>
          </a:p>
          <a:p>
            <a:pPr marL="171450" indent="-171450">
              <a:buFont typeface="Arial" charset="0"/>
              <a:buChar char="•"/>
            </a:pPr>
            <a:r>
              <a:rPr lang="en-US" sz="1200" dirty="0" smtClean="0">
                <a:solidFill>
                  <a:schemeClr val="accent6"/>
                </a:solidFill>
              </a:rPr>
              <a:t> </a:t>
            </a:r>
            <a:r>
              <a:rPr lang="en-US" sz="1200" dirty="0">
                <a:solidFill>
                  <a:schemeClr val="accent6"/>
                </a:solidFill>
              </a:rPr>
              <a:t>worst case, we may have to look at all the nodes.</a:t>
            </a:r>
          </a:p>
        </p:txBody>
      </p:sp>
      <p:sp>
        <p:nvSpPr>
          <p:cNvPr id="22" name="Rectangle 21"/>
          <p:cNvSpPr/>
          <p:nvPr/>
        </p:nvSpPr>
        <p:spPr>
          <a:xfrm>
            <a:off x="2339619" y="4281867"/>
            <a:ext cx="6096000" cy="646331"/>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en-US" dirty="0">
                <a:solidFill>
                  <a:schemeClr val="accent6"/>
                </a:solidFill>
              </a:rPr>
              <a:t>Insertion definitely is fast</a:t>
            </a:r>
            <a:r>
              <a:rPr lang="en-US" dirty="0" smtClean="0">
                <a:solidFill>
                  <a:schemeClr val="accent6"/>
                </a:solidFill>
              </a:rPr>
              <a:t>.</a:t>
            </a:r>
          </a:p>
          <a:p>
            <a:r>
              <a:rPr lang="en-US" dirty="0" smtClean="0">
                <a:solidFill>
                  <a:schemeClr val="accent6"/>
                </a:solidFill>
              </a:rPr>
              <a:t>But</a:t>
            </a:r>
            <a:r>
              <a:rPr lang="en-US" dirty="0">
                <a:solidFill>
                  <a:schemeClr val="accent6"/>
                </a:solidFill>
              </a:rPr>
              <a:t>, how good is O(n)  -- for an operation like </a:t>
            </a:r>
            <a:r>
              <a:rPr lang="en-US" dirty="0" smtClean="0">
                <a:solidFill>
                  <a:schemeClr val="accent6"/>
                </a:solidFill>
              </a:rPr>
              <a:t>search</a:t>
            </a:r>
            <a:r>
              <a:rPr lang="en-US" dirty="0">
                <a:solidFill>
                  <a:schemeClr val="accent6"/>
                </a:solidFill>
              </a:rPr>
              <a:t> </a:t>
            </a:r>
            <a:r>
              <a:rPr lang="en-US" dirty="0" smtClean="0">
                <a:solidFill>
                  <a:schemeClr val="accent6"/>
                </a:solidFill>
              </a:rPr>
              <a:t>?</a:t>
            </a:r>
            <a:endParaRPr lang="en-US" dirty="0">
              <a:solidFill>
                <a:schemeClr val="accent6"/>
              </a:solidFill>
            </a:endParaRPr>
          </a:p>
        </p:txBody>
      </p:sp>
    </p:spTree>
    <p:extLst>
      <p:ext uri="{BB962C8B-B14F-4D97-AF65-F5344CB8AC3E}">
        <p14:creationId xmlns:p14="http://schemas.microsoft.com/office/powerpoint/2010/main" val="2107695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658" y="301756"/>
            <a:ext cx="5321022" cy="5262979"/>
          </a:xfrm>
          <a:prstGeom prst="rect">
            <a:avLst/>
          </a:prstGeom>
        </p:spPr>
        <p:txBody>
          <a:bodyPr wrap="square">
            <a:spAutoFit/>
          </a:bodyPr>
          <a:lstStyle/>
          <a:p>
            <a:pPr marL="171450" indent="-171450">
              <a:buFont typeface="Arial" charset="0"/>
              <a:buChar char="•"/>
            </a:pPr>
            <a:r>
              <a:rPr lang="en-US" sz="1600" dirty="0">
                <a:solidFill>
                  <a:schemeClr val="accent6"/>
                </a:solidFill>
              </a:rPr>
              <a:t>Lets say, our machine can perform </a:t>
            </a:r>
            <a:endParaRPr lang="en-US" sz="1600" dirty="0" smtClean="0">
              <a:solidFill>
                <a:schemeClr val="accent6"/>
              </a:solidFill>
            </a:endParaRPr>
          </a:p>
          <a:p>
            <a:pPr marL="628650" lvl="1" indent="-171450">
              <a:buFont typeface="Arial" charset="0"/>
              <a:buChar char="•"/>
            </a:pPr>
            <a:r>
              <a:rPr lang="en-US" sz="1600" dirty="0" smtClean="0">
                <a:solidFill>
                  <a:schemeClr val="accent6"/>
                </a:solidFill>
              </a:rPr>
              <a:t>a </a:t>
            </a:r>
            <a:r>
              <a:rPr lang="en-US" sz="1600" dirty="0">
                <a:solidFill>
                  <a:schemeClr val="accent6"/>
                </a:solidFill>
              </a:rPr>
              <a:t>million comparisons in one second</a:t>
            </a:r>
            <a:r>
              <a:rPr lang="en-US" sz="1600" dirty="0" smtClean="0">
                <a:solidFill>
                  <a:schemeClr val="accent6"/>
                </a:solidFill>
              </a:rPr>
              <a:t>.</a:t>
            </a:r>
          </a:p>
          <a:p>
            <a:pPr marL="628650" lvl="1" indent="-171450">
              <a:buFont typeface="Arial" charset="0"/>
              <a:buChar char="•"/>
            </a:pPr>
            <a:r>
              <a:rPr lang="en-US" sz="1600" dirty="0" smtClean="0">
                <a:solidFill>
                  <a:schemeClr val="accent6"/>
                </a:solidFill>
              </a:rPr>
              <a:t>1 </a:t>
            </a:r>
            <a:r>
              <a:rPr lang="en-US" sz="1600" dirty="0">
                <a:solidFill>
                  <a:schemeClr val="accent6"/>
                </a:solidFill>
              </a:rPr>
              <a:t>second = 1,000,000 (1 million) </a:t>
            </a:r>
            <a:r>
              <a:rPr lang="en-US" sz="1600" dirty="0" smtClean="0">
                <a:solidFill>
                  <a:schemeClr val="accent6"/>
                </a:solidFill>
              </a:rPr>
              <a:t>comparisons</a:t>
            </a:r>
          </a:p>
          <a:p>
            <a:pPr marL="628650" lvl="1" indent="-171450">
              <a:buFont typeface="Arial" charset="0"/>
              <a:buChar char="•"/>
            </a:pPr>
            <a:r>
              <a:rPr lang="en-US" sz="1600" dirty="0" smtClean="0">
                <a:solidFill>
                  <a:schemeClr val="accent6"/>
                </a:solidFill>
              </a:rPr>
              <a:t>1 </a:t>
            </a:r>
            <a:r>
              <a:rPr lang="en-US" sz="1600" dirty="0">
                <a:solidFill>
                  <a:schemeClr val="accent6"/>
                </a:solidFill>
              </a:rPr>
              <a:t>second = 10^6 </a:t>
            </a:r>
            <a:r>
              <a:rPr lang="en-US" sz="1600" dirty="0" smtClean="0">
                <a:solidFill>
                  <a:schemeClr val="accent6"/>
                </a:solidFill>
              </a:rPr>
              <a:t>comparisons</a:t>
            </a:r>
          </a:p>
          <a:p>
            <a:pPr marL="628650" lvl="1" indent="-171450">
              <a:buFont typeface="Arial" charset="0"/>
              <a:buChar char="•"/>
            </a:pPr>
            <a:endParaRPr lang="en-US" sz="1600" dirty="0">
              <a:solidFill>
                <a:schemeClr val="accent6"/>
              </a:solidFill>
            </a:endParaRPr>
          </a:p>
          <a:p>
            <a:pPr marL="628650" lvl="1" indent="-171450">
              <a:buFont typeface="Arial" charset="0"/>
              <a:buChar char="•"/>
            </a:pPr>
            <a:r>
              <a:rPr lang="en-US" sz="1600" dirty="0" smtClean="0">
                <a:solidFill>
                  <a:schemeClr val="accent6"/>
                </a:solidFill>
              </a:rPr>
              <a:t>1 </a:t>
            </a:r>
            <a:r>
              <a:rPr lang="en-US" sz="1600" dirty="0">
                <a:solidFill>
                  <a:schemeClr val="accent6"/>
                </a:solidFill>
              </a:rPr>
              <a:t>comparison = 10^-6 </a:t>
            </a:r>
            <a:r>
              <a:rPr lang="en-US" sz="1600" dirty="0" smtClean="0">
                <a:solidFill>
                  <a:schemeClr val="accent6"/>
                </a:solidFill>
              </a:rPr>
              <a:t>second</a:t>
            </a:r>
          </a:p>
          <a:p>
            <a:pPr marL="628650" lvl="1" indent="-171450">
              <a:buFont typeface="Arial" charset="0"/>
              <a:buChar char="•"/>
            </a:pPr>
            <a:endParaRPr lang="en-US" sz="1600" dirty="0" smtClean="0">
              <a:solidFill>
                <a:schemeClr val="accent6"/>
              </a:solidFill>
            </a:endParaRPr>
          </a:p>
          <a:p>
            <a:pPr marL="171450" indent="-171450">
              <a:buFont typeface="Arial" charset="0"/>
              <a:buChar char="•"/>
            </a:pPr>
            <a:r>
              <a:rPr lang="en-US" sz="1600" dirty="0" smtClean="0">
                <a:solidFill>
                  <a:schemeClr val="accent6"/>
                </a:solidFill>
              </a:rPr>
              <a:t>Machines </a:t>
            </a:r>
            <a:r>
              <a:rPr lang="en-US" sz="1600" dirty="0">
                <a:solidFill>
                  <a:schemeClr val="accent6"/>
                </a:solidFill>
              </a:rPr>
              <a:t>in today's world deal with really large data</a:t>
            </a:r>
            <a:r>
              <a:rPr lang="en-US" sz="1600" dirty="0" smtClean="0">
                <a:solidFill>
                  <a:schemeClr val="accent6"/>
                </a:solidFill>
              </a:rPr>
              <a:t>.</a:t>
            </a:r>
          </a:p>
          <a:p>
            <a:pPr marL="628650" lvl="1" indent="-171450">
              <a:buFont typeface="Arial" charset="0"/>
              <a:buChar char="•"/>
            </a:pPr>
            <a:r>
              <a:rPr lang="en-US" sz="1600" dirty="0" smtClean="0">
                <a:solidFill>
                  <a:schemeClr val="accent6"/>
                </a:solidFill>
              </a:rPr>
              <a:t>Lets </a:t>
            </a:r>
            <a:r>
              <a:rPr lang="en-US" sz="1600" dirty="0">
                <a:solidFill>
                  <a:schemeClr val="accent6"/>
                </a:solidFill>
              </a:rPr>
              <a:t>imagine, 100 million </a:t>
            </a:r>
            <a:r>
              <a:rPr lang="en-US" sz="1600" dirty="0" smtClean="0">
                <a:solidFill>
                  <a:schemeClr val="accent6"/>
                </a:solidFill>
              </a:rPr>
              <a:t>records</a:t>
            </a:r>
          </a:p>
          <a:p>
            <a:pPr marL="628650" lvl="1" indent="-171450">
              <a:buFont typeface="Arial" charset="0"/>
              <a:buChar char="•"/>
            </a:pPr>
            <a:r>
              <a:rPr lang="en-US" sz="1600" dirty="0" smtClean="0">
                <a:solidFill>
                  <a:schemeClr val="accent6"/>
                </a:solidFill>
              </a:rPr>
              <a:t>100 </a:t>
            </a:r>
            <a:r>
              <a:rPr lang="en-US" sz="1600" dirty="0">
                <a:solidFill>
                  <a:schemeClr val="accent6"/>
                </a:solidFill>
              </a:rPr>
              <a:t>million comparisons = 100 </a:t>
            </a:r>
            <a:r>
              <a:rPr lang="en-US" sz="1600" dirty="0" smtClean="0">
                <a:solidFill>
                  <a:schemeClr val="accent6"/>
                </a:solidFill>
              </a:rPr>
              <a:t>seconds</a:t>
            </a:r>
          </a:p>
          <a:p>
            <a:pPr marL="628650" lvl="1" indent="-171450">
              <a:buFont typeface="Arial" charset="0"/>
              <a:buChar char="•"/>
            </a:pPr>
            <a:endParaRPr lang="en-US" sz="1600" dirty="0" smtClean="0">
              <a:solidFill>
                <a:schemeClr val="accent6"/>
              </a:solidFill>
            </a:endParaRPr>
          </a:p>
          <a:p>
            <a:pPr marL="171450" indent="-171450">
              <a:buFont typeface="Arial" charset="0"/>
              <a:buChar char="•"/>
            </a:pPr>
            <a:r>
              <a:rPr lang="en-US" sz="1600" dirty="0" smtClean="0">
                <a:solidFill>
                  <a:schemeClr val="accent6"/>
                </a:solidFill>
              </a:rPr>
              <a:t>100 </a:t>
            </a:r>
            <a:r>
              <a:rPr lang="en-US" sz="1600" dirty="0">
                <a:solidFill>
                  <a:schemeClr val="accent6"/>
                </a:solidFill>
              </a:rPr>
              <a:t>seconds for a search is not </a:t>
            </a:r>
            <a:r>
              <a:rPr lang="en-US" sz="1600" dirty="0" smtClean="0">
                <a:solidFill>
                  <a:schemeClr val="accent6"/>
                </a:solidFill>
              </a:rPr>
              <a:t>reasonable </a:t>
            </a:r>
          </a:p>
          <a:p>
            <a:pPr marL="628650" lvl="1" indent="-171450">
              <a:buFont typeface="Arial" charset="0"/>
              <a:buChar char="•"/>
            </a:pPr>
            <a:r>
              <a:rPr lang="en-US" sz="1600" dirty="0" smtClean="0">
                <a:solidFill>
                  <a:schemeClr val="accent6"/>
                </a:solidFill>
              </a:rPr>
              <a:t>and </a:t>
            </a:r>
            <a:r>
              <a:rPr lang="en-US" sz="1600" dirty="0">
                <a:solidFill>
                  <a:schemeClr val="accent6"/>
                </a:solidFill>
              </a:rPr>
              <a:t>search may be a frequently performed operation</a:t>
            </a:r>
            <a:r>
              <a:rPr lang="en-US" sz="1600" dirty="0" smtClean="0">
                <a:solidFill>
                  <a:schemeClr val="accent6"/>
                </a:solidFill>
              </a:rPr>
              <a:t>.</a:t>
            </a:r>
          </a:p>
          <a:p>
            <a:pPr marL="171450" indent="-171450">
              <a:buFont typeface="Arial" charset="0"/>
              <a:buChar char="•"/>
            </a:pPr>
            <a:endParaRPr lang="en-US" sz="1600" dirty="0">
              <a:solidFill>
                <a:schemeClr val="accent6"/>
              </a:solidFill>
            </a:endParaRPr>
          </a:p>
          <a:p>
            <a:pPr marL="171450" indent="-171450">
              <a:buFont typeface="Arial" charset="0"/>
              <a:buChar char="•"/>
            </a:pPr>
            <a:r>
              <a:rPr lang="en-US" sz="1600" dirty="0" smtClean="0">
                <a:solidFill>
                  <a:schemeClr val="accent2"/>
                </a:solidFill>
              </a:rPr>
              <a:t>Can </a:t>
            </a:r>
            <a:r>
              <a:rPr lang="en-US" sz="1600" dirty="0">
                <a:solidFill>
                  <a:schemeClr val="accent2"/>
                </a:solidFill>
              </a:rPr>
              <a:t>we do something </a:t>
            </a:r>
            <a:r>
              <a:rPr lang="en-US" sz="1600" dirty="0" smtClean="0">
                <a:solidFill>
                  <a:schemeClr val="accent2"/>
                </a:solidFill>
              </a:rPr>
              <a:t>better ?</a:t>
            </a:r>
          </a:p>
          <a:p>
            <a:pPr marL="628650" lvl="1" indent="-171450">
              <a:buFont typeface="Arial" charset="0"/>
              <a:buChar char="•"/>
            </a:pPr>
            <a:r>
              <a:rPr lang="en-US" sz="1600" dirty="0" smtClean="0">
                <a:solidFill>
                  <a:schemeClr val="accent2"/>
                </a:solidFill>
              </a:rPr>
              <a:t>Can </a:t>
            </a:r>
            <a:r>
              <a:rPr lang="en-US" sz="1600" dirty="0">
                <a:solidFill>
                  <a:schemeClr val="accent2"/>
                </a:solidFill>
              </a:rPr>
              <a:t>we do better than </a:t>
            </a:r>
            <a:r>
              <a:rPr lang="en-US" sz="1600" dirty="0" smtClean="0">
                <a:solidFill>
                  <a:schemeClr val="accent2"/>
                </a:solidFill>
              </a:rPr>
              <a:t>O(n)</a:t>
            </a:r>
          </a:p>
          <a:p>
            <a:pPr marL="628650" lvl="1" indent="-171450">
              <a:buFont typeface="Arial" charset="0"/>
              <a:buChar char="•"/>
            </a:pPr>
            <a:endParaRPr lang="en-US" sz="1600" dirty="0">
              <a:solidFill>
                <a:schemeClr val="accent6"/>
              </a:solidFill>
            </a:endParaRPr>
          </a:p>
          <a:p>
            <a:pPr marL="171450" indent="-171450">
              <a:buFont typeface="Arial" charset="0"/>
              <a:buChar char="•"/>
            </a:pPr>
            <a:r>
              <a:rPr lang="en-US" sz="1600" dirty="0" smtClean="0">
                <a:solidFill>
                  <a:schemeClr val="accent6"/>
                </a:solidFill>
              </a:rPr>
              <a:t>Well</a:t>
            </a:r>
            <a:r>
              <a:rPr lang="en-US" sz="1600" dirty="0">
                <a:solidFill>
                  <a:schemeClr val="accent6"/>
                </a:solidFill>
              </a:rPr>
              <a:t>, in </a:t>
            </a:r>
            <a:r>
              <a:rPr lang="en-US" sz="1600" dirty="0" smtClean="0">
                <a:solidFill>
                  <a:schemeClr val="accent6"/>
                </a:solidFill>
              </a:rPr>
              <a:t>array</a:t>
            </a:r>
            <a:r>
              <a:rPr lang="en-US" sz="1600" dirty="0">
                <a:solidFill>
                  <a:schemeClr val="accent6"/>
                </a:solidFill>
              </a:rPr>
              <a:t>, </a:t>
            </a:r>
            <a:endParaRPr lang="en-US" sz="1600" dirty="0" smtClean="0">
              <a:solidFill>
                <a:schemeClr val="accent6"/>
              </a:solidFill>
            </a:endParaRPr>
          </a:p>
          <a:p>
            <a:pPr marL="628650" lvl="1" indent="-171450">
              <a:buFont typeface="Arial" charset="0"/>
              <a:buChar char="•"/>
            </a:pPr>
            <a:r>
              <a:rPr lang="en-US" sz="1600" dirty="0" smtClean="0">
                <a:solidFill>
                  <a:schemeClr val="accent6"/>
                </a:solidFill>
              </a:rPr>
              <a:t>we </a:t>
            </a:r>
            <a:r>
              <a:rPr lang="en-US" sz="1600" dirty="0">
                <a:solidFill>
                  <a:schemeClr val="accent6"/>
                </a:solidFill>
              </a:rPr>
              <a:t>can perform </a:t>
            </a:r>
            <a:r>
              <a:rPr lang="en-US" sz="1600" b="1" dirty="0" smtClean="0">
                <a:solidFill>
                  <a:srgbClr val="00B0F0"/>
                </a:solidFill>
              </a:rPr>
              <a:t>Binary Search</a:t>
            </a:r>
            <a:r>
              <a:rPr lang="en-US" sz="1600" dirty="0" smtClean="0">
                <a:solidFill>
                  <a:schemeClr val="accent6"/>
                </a:solidFill>
              </a:rPr>
              <a:t> </a:t>
            </a:r>
            <a:r>
              <a:rPr lang="en-US" sz="1600" dirty="0">
                <a:solidFill>
                  <a:schemeClr val="accent6"/>
                </a:solidFill>
              </a:rPr>
              <a:t>(if </a:t>
            </a:r>
            <a:r>
              <a:rPr lang="en-US" sz="1600" dirty="0" smtClean="0">
                <a:solidFill>
                  <a:schemeClr val="accent6"/>
                </a:solidFill>
              </a:rPr>
              <a:t>array is </a:t>
            </a:r>
            <a:r>
              <a:rPr lang="en-US" sz="1600" dirty="0" smtClean="0">
                <a:solidFill>
                  <a:srgbClr val="00B0F0"/>
                </a:solidFill>
              </a:rPr>
              <a:t>sorted</a:t>
            </a:r>
            <a:r>
              <a:rPr lang="en-US" sz="1600" dirty="0" smtClean="0">
                <a:solidFill>
                  <a:schemeClr val="accent6"/>
                </a:solidFill>
              </a:rPr>
              <a:t>)</a:t>
            </a:r>
          </a:p>
          <a:p>
            <a:pPr marL="628650" lvl="1" indent="-171450">
              <a:buFont typeface="Arial" charset="0"/>
              <a:buChar char="•"/>
            </a:pPr>
            <a:r>
              <a:rPr lang="en-US" sz="1600" dirty="0" smtClean="0">
                <a:solidFill>
                  <a:schemeClr val="accent6"/>
                </a:solidFill>
              </a:rPr>
              <a:t>In this Running Time search operation is </a:t>
            </a:r>
            <a:r>
              <a:rPr lang="en-US" sz="1600" dirty="0" smtClean="0">
                <a:solidFill>
                  <a:srgbClr val="00B0F0"/>
                </a:solidFill>
              </a:rPr>
              <a:t>O(log n)</a:t>
            </a:r>
          </a:p>
          <a:p>
            <a:pPr marL="628650" lvl="1" indent="-171450">
              <a:buFont typeface="Arial" charset="0"/>
              <a:buChar char="•"/>
            </a:pPr>
            <a:r>
              <a:rPr lang="en-US" sz="1600" dirty="0" smtClean="0">
                <a:solidFill>
                  <a:schemeClr val="accent6"/>
                </a:solidFill>
              </a:rPr>
              <a:t>which </a:t>
            </a:r>
            <a:r>
              <a:rPr lang="en-US" sz="1600" dirty="0">
                <a:solidFill>
                  <a:schemeClr val="accent6"/>
                </a:solidFill>
              </a:rPr>
              <a:t>is the </a:t>
            </a:r>
            <a:r>
              <a:rPr lang="en-US" sz="1600" dirty="0">
                <a:solidFill>
                  <a:srgbClr val="00B0F0"/>
                </a:solidFill>
              </a:rPr>
              <a:t>best</a:t>
            </a:r>
            <a:r>
              <a:rPr lang="en-US" sz="1600" dirty="0">
                <a:solidFill>
                  <a:schemeClr val="accent6"/>
                </a:solidFill>
              </a:rPr>
              <a:t> running time to </a:t>
            </a:r>
            <a:r>
              <a:rPr lang="en-US" sz="1600" dirty="0" smtClean="0">
                <a:solidFill>
                  <a:schemeClr val="accent6"/>
                </a:solidFill>
              </a:rPr>
              <a:t>have</a:t>
            </a:r>
            <a:endParaRPr lang="en-US" sz="1600" dirty="0">
              <a:solidFill>
                <a:schemeClr val="accent6"/>
              </a:solidFill>
            </a:endParaRPr>
          </a:p>
        </p:txBody>
      </p:sp>
      <p:sp>
        <p:nvSpPr>
          <p:cNvPr id="3" name="Rectangle 2"/>
          <p:cNvSpPr/>
          <p:nvPr/>
        </p:nvSpPr>
        <p:spPr>
          <a:xfrm>
            <a:off x="5753378" y="159516"/>
            <a:ext cx="6235422" cy="5755422"/>
          </a:xfrm>
          <a:prstGeom prst="rect">
            <a:avLst/>
          </a:prstGeom>
        </p:spPr>
        <p:txBody>
          <a:bodyPr wrap="square">
            <a:spAutoFit/>
          </a:bodyPr>
          <a:lstStyle/>
          <a:p>
            <a:pPr marL="285750" indent="-285750">
              <a:buFont typeface="Arial" charset="0"/>
              <a:buChar char="•"/>
            </a:pPr>
            <a:r>
              <a:rPr lang="en-US" sz="1600" dirty="0">
                <a:solidFill>
                  <a:schemeClr val="accent6"/>
                </a:solidFill>
              </a:rPr>
              <a:t>Records in the array are sorted.</a:t>
            </a:r>
          </a:p>
          <a:p>
            <a:pPr marL="742950" lvl="1" indent="-285750">
              <a:buFont typeface="Arial" charset="0"/>
              <a:buChar char="•"/>
            </a:pPr>
            <a:r>
              <a:rPr lang="en-US" sz="1600" dirty="0">
                <a:solidFill>
                  <a:schemeClr val="accent6"/>
                </a:solidFill>
              </a:rPr>
              <a:t>Here the data type is integer.</a:t>
            </a:r>
          </a:p>
          <a:p>
            <a:pPr marL="285750" indent="-285750">
              <a:buFont typeface="Arial" charset="0"/>
              <a:buChar char="•"/>
            </a:pPr>
            <a:r>
              <a:rPr lang="en-US" sz="1600" dirty="0" smtClean="0">
                <a:solidFill>
                  <a:schemeClr val="accent6"/>
                </a:solidFill>
              </a:rPr>
              <a:t>For </a:t>
            </a:r>
            <a:r>
              <a:rPr lang="en-US" sz="1600" dirty="0">
                <a:solidFill>
                  <a:schemeClr val="accent6"/>
                </a:solidFill>
              </a:rPr>
              <a:t>some complex data type, </a:t>
            </a:r>
          </a:p>
          <a:p>
            <a:pPr marL="742950" lvl="1" indent="-285750">
              <a:buFont typeface="Arial" charset="0"/>
              <a:buChar char="•"/>
            </a:pPr>
            <a:r>
              <a:rPr lang="en-US" sz="1600" dirty="0">
                <a:solidFill>
                  <a:schemeClr val="accent6"/>
                </a:solidFill>
              </a:rPr>
              <a:t>we should be able to sort the collection </a:t>
            </a:r>
            <a:endParaRPr lang="en-US" sz="1600" dirty="0" smtClean="0">
              <a:solidFill>
                <a:schemeClr val="accent6"/>
              </a:solidFill>
            </a:endParaRPr>
          </a:p>
          <a:p>
            <a:pPr marL="1200150" lvl="2" indent="-285750">
              <a:buFont typeface="Arial" charset="0"/>
              <a:buChar char="•"/>
            </a:pPr>
            <a:r>
              <a:rPr lang="en-US" sz="1600" dirty="0" smtClean="0">
                <a:solidFill>
                  <a:schemeClr val="accent6"/>
                </a:solidFill>
              </a:rPr>
              <a:t>based </a:t>
            </a:r>
            <a:r>
              <a:rPr lang="en-US" sz="1600" dirty="0">
                <a:solidFill>
                  <a:schemeClr val="accent6"/>
                </a:solidFill>
              </a:rPr>
              <a:t>on some property or some key of the </a:t>
            </a:r>
            <a:r>
              <a:rPr lang="en-US" sz="1600" dirty="0" smtClean="0">
                <a:solidFill>
                  <a:schemeClr val="accent6"/>
                </a:solidFill>
              </a:rPr>
              <a:t>records</a:t>
            </a:r>
            <a:r>
              <a:rPr lang="en-US" sz="1600" dirty="0">
                <a:solidFill>
                  <a:schemeClr val="accent6"/>
                </a:solidFill>
              </a:rPr>
              <a:t/>
            </a:r>
            <a:br>
              <a:rPr lang="en-US" sz="1600" dirty="0">
                <a:solidFill>
                  <a:schemeClr val="accent6"/>
                </a:solidFill>
              </a:rPr>
            </a:br>
            <a:endParaRPr lang="en-US" sz="1600" dirty="0">
              <a:solidFill>
                <a:schemeClr val="accent6"/>
              </a:solidFill>
            </a:endParaRPr>
          </a:p>
          <a:p>
            <a:pPr marL="285750" indent="-285750">
              <a:buFont typeface="Arial" charset="0"/>
              <a:buChar char="•"/>
            </a:pPr>
            <a:r>
              <a:rPr lang="en-US" sz="1600" dirty="0">
                <a:solidFill>
                  <a:schemeClr val="accent6"/>
                </a:solidFill>
              </a:rPr>
              <a:t>We should be able to compare the keys of records </a:t>
            </a:r>
          </a:p>
          <a:p>
            <a:pPr marL="742950" lvl="1" indent="-285750">
              <a:buFont typeface="Arial" charset="0"/>
              <a:buChar char="•"/>
            </a:pPr>
            <a:r>
              <a:rPr lang="en-US" sz="1600" dirty="0">
                <a:solidFill>
                  <a:schemeClr val="accent6"/>
                </a:solidFill>
              </a:rPr>
              <a:t>and the comparison logic will be </a:t>
            </a:r>
            <a:r>
              <a:rPr lang="en-US" sz="1600" dirty="0" smtClean="0">
                <a:solidFill>
                  <a:schemeClr val="accent6"/>
                </a:solidFill>
              </a:rPr>
              <a:t>different for </a:t>
            </a:r>
            <a:r>
              <a:rPr lang="en-US" sz="1600" dirty="0">
                <a:solidFill>
                  <a:schemeClr val="accent6"/>
                </a:solidFill>
              </a:rPr>
              <a:t>different data types.</a:t>
            </a:r>
          </a:p>
          <a:p>
            <a:pPr marL="285750" indent="-285750">
              <a:buFont typeface="Arial" charset="0"/>
              <a:buChar char="•"/>
            </a:pPr>
            <a:endParaRPr lang="en-US" sz="1600" dirty="0">
              <a:solidFill>
                <a:schemeClr val="accent6"/>
              </a:solidFill>
            </a:endParaRPr>
          </a:p>
          <a:p>
            <a:pPr marL="285750" indent="-285750">
              <a:buFont typeface="Arial" charset="0"/>
              <a:buChar char="•"/>
            </a:pPr>
            <a:r>
              <a:rPr lang="en-US" sz="1600" dirty="0">
                <a:solidFill>
                  <a:schemeClr val="accent6"/>
                </a:solidFill>
              </a:rPr>
              <a:t>For a collection of strings, </a:t>
            </a:r>
            <a:r>
              <a:rPr lang="en-US" sz="1600" dirty="0" smtClean="0">
                <a:solidFill>
                  <a:schemeClr val="accent6"/>
                </a:solidFill>
              </a:rPr>
              <a:t>for example,</a:t>
            </a:r>
          </a:p>
          <a:p>
            <a:pPr marL="742950" lvl="1" indent="-285750">
              <a:buFont typeface="Arial" charset="0"/>
              <a:buChar char="•"/>
            </a:pPr>
            <a:r>
              <a:rPr lang="en-US" sz="1600" dirty="0" smtClean="0">
                <a:solidFill>
                  <a:schemeClr val="accent6"/>
                </a:solidFill>
              </a:rPr>
              <a:t>we may want to have the records sorted in dictionary or lexicographical order.</a:t>
            </a:r>
          </a:p>
          <a:p>
            <a:pPr marL="742950" lvl="1" indent="-285750">
              <a:buFont typeface="Arial" charset="0"/>
              <a:buChar char="•"/>
            </a:pPr>
            <a:r>
              <a:rPr lang="en-US" sz="1600" dirty="0" smtClean="0">
                <a:solidFill>
                  <a:schemeClr val="accent6"/>
                </a:solidFill>
              </a:rPr>
              <a:t>So</a:t>
            </a:r>
            <a:r>
              <a:rPr lang="en-US" sz="1600" dirty="0">
                <a:solidFill>
                  <a:schemeClr val="accent6"/>
                </a:solidFill>
              </a:rPr>
              <a:t>, we will compare and see which string will come first in dictionary order.</a:t>
            </a:r>
          </a:p>
          <a:p>
            <a:pPr marL="285750" indent="-285750">
              <a:buFont typeface="Arial" charset="0"/>
              <a:buChar char="•"/>
            </a:pPr>
            <a:endParaRPr lang="en-US" sz="1600" dirty="0">
              <a:solidFill>
                <a:schemeClr val="accent6"/>
              </a:solidFill>
            </a:endParaRPr>
          </a:p>
          <a:p>
            <a:pPr marL="285750" indent="-285750">
              <a:buFont typeface="Arial" charset="0"/>
              <a:buChar char="•"/>
            </a:pPr>
            <a:r>
              <a:rPr lang="en-US" sz="1600" dirty="0" smtClean="0">
                <a:solidFill>
                  <a:schemeClr val="accent6"/>
                </a:solidFill>
              </a:rPr>
              <a:t>So this </a:t>
            </a:r>
            <a:r>
              <a:rPr lang="en-US" sz="1600" dirty="0">
                <a:solidFill>
                  <a:schemeClr val="accent6"/>
                </a:solidFill>
              </a:rPr>
              <a:t>is the </a:t>
            </a:r>
            <a:r>
              <a:rPr lang="en-US" sz="1600" dirty="0" smtClean="0">
                <a:solidFill>
                  <a:schemeClr val="accent6"/>
                </a:solidFill>
              </a:rPr>
              <a:t>requirement -- for Binary Search</a:t>
            </a:r>
            <a:endParaRPr lang="en-US" sz="1600" dirty="0">
              <a:solidFill>
                <a:schemeClr val="accent6"/>
              </a:solidFill>
            </a:endParaRPr>
          </a:p>
          <a:p>
            <a:pPr marL="742950" lvl="1" indent="-285750">
              <a:buFont typeface="Arial" charset="0"/>
              <a:buChar char="•"/>
            </a:pPr>
            <a:r>
              <a:rPr lang="en-US" sz="1600" b="1" dirty="0" smtClean="0">
                <a:solidFill>
                  <a:schemeClr val="accent6"/>
                </a:solidFill>
              </a:rPr>
              <a:t>data </a:t>
            </a:r>
            <a:r>
              <a:rPr lang="en-US" sz="1600" b="1" dirty="0">
                <a:solidFill>
                  <a:schemeClr val="accent6"/>
                </a:solidFill>
              </a:rPr>
              <a:t>structure</a:t>
            </a:r>
            <a:r>
              <a:rPr lang="en-US" sz="1600" dirty="0">
                <a:solidFill>
                  <a:schemeClr val="accent6"/>
                </a:solidFill>
              </a:rPr>
              <a:t> </a:t>
            </a:r>
            <a:r>
              <a:rPr lang="en-US" sz="1600" dirty="0" smtClean="0">
                <a:solidFill>
                  <a:schemeClr val="accent6"/>
                </a:solidFill>
              </a:rPr>
              <a:t>must be </a:t>
            </a:r>
            <a:r>
              <a:rPr lang="en-US" sz="1600" dirty="0">
                <a:solidFill>
                  <a:schemeClr val="accent6"/>
                </a:solidFill>
              </a:rPr>
              <a:t>an </a:t>
            </a:r>
            <a:r>
              <a:rPr lang="en-US" sz="1600" b="1" dirty="0">
                <a:solidFill>
                  <a:schemeClr val="accent6"/>
                </a:solidFill>
              </a:rPr>
              <a:t>array </a:t>
            </a:r>
            <a:endParaRPr lang="en-US" sz="1600" b="1" dirty="0" smtClean="0">
              <a:solidFill>
                <a:schemeClr val="accent6"/>
              </a:solidFill>
            </a:endParaRPr>
          </a:p>
          <a:p>
            <a:pPr marL="742950" lvl="1" indent="-285750">
              <a:buFont typeface="Arial" charset="0"/>
              <a:buChar char="•"/>
            </a:pPr>
            <a:r>
              <a:rPr lang="en-US" sz="1600" dirty="0" smtClean="0">
                <a:solidFill>
                  <a:schemeClr val="accent6"/>
                </a:solidFill>
              </a:rPr>
              <a:t>and </a:t>
            </a:r>
            <a:r>
              <a:rPr lang="en-US" sz="1600" dirty="0">
                <a:solidFill>
                  <a:schemeClr val="accent6"/>
                </a:solidFill>
              </a:rPr>
              <a:t>the </a:t>
            </a:r>
            <a:r>
              <a:rPr lang="en-US" sz="1600" b="1" dirty="0">
                <a:solidFill>
                  <a:schemeClr val="accent6"/>
                </a:solidFill>
              </a:rPr>
              <a:t>records</a:t>
            </a:r>
            <a:r>
              <a:rPr lang="en-US" sz="1600" dirty="0">
                <a:solidFill>
                  <a:schemeClr val="accent6"/>
                </a:solidFill>
              </a:rPr>
              <a:t> </a:t>
            </a:r>
            <a:r>
              <a:rPr lang="en-US" sz="1600" b="1" dirty="0">
                <a:solidFill>
                  <a:schemeClr val="accent6"/>
                </a:solidFill>
              </a:rPr>
              <a:t>must be</a:t>
            </a:r>
            <a:r>
              <a:rPr lang="en-US" sz="1600" dirty="0">
                <a:solidFill>
                  <a:schemeClr val="accent6"/>
                </a:solidFill>
              </a:rPr>
              <a:t> </a:t>
            </a:r>
            <a:r>
              <a:rPr lang="en-US" sz="1600" b="1" dirty="0" smtClean="0">
                <a:solidFill>
                  <a:schemeClr val="accent6"/>
                </a:solidFill>
              </a:rPr>
              <a:t>sorted</a:t>
            </a:r>
            <a:r>
              <a:rPr lang="en-US" sz="1600" dirty="0" smtClean="0">
                <a:solidFill>
                  <a:schemeClr val="accent6"/>
                </a:solidFill>
              </a:rPr>
              <a:t>.</a:t>
            </a:r>
            <a:r>
              <a:rPr lang="en-US" sz="1600" dirty="0">
                <a:solidFill>
                  <a:schemeClr val="accent6"/>
                </a:solidFill>
              </a:rPr>
              <a:t/>
            </a:r>
            <a:br>
              <a:rPr lang="en-US" sz="1600" dirty="0">
                <a:solidFill>
                  <a:schemeClr val="accent6"/>
                </a:solidFill>
              </a:rPr>
            </a:br>
            <a:endParaRPr lang="en-US" sz="1600" dirty="0">
              <a:solidFill>
                <a:schemeClr val="accent6"/>
              </a:solidFill>
            </a:endParaRPr>
          </a:p>
          <a:p>
            <a:pPr marL="285750" indent="-285750">
              <a:buFont typeface="Arial" charset="0"/>
              <a:buChar char="•"/>
            </a:pPr>
            <a:r>
              <a:rPr lang="en-US" sz="1600" dirty="0">
                <a:solidFill>
                  <a:schemeClr val="accent6"/>
                </a:solidFill>
              </a:rPr>
              <a:t>Ok, so the cost of search operation can be minimized </a:t>
            </a:r>
            <a:endParaRPr lang="en-US" sz="1600" dirty="0" smtClean="0">
              <a:solidFill>
                <a:schemeClr val="accent6"/>
              </a:solidFill>
            </a:endParaRPr>
          </a:p>
          <a:p>
            <a:pPr marL="742950" lvl="1" indent="-285750">
              <a:buFont typeface="Arial" charset="0"/>
              <a:buChar char="•"/>
            </a:pPr>
            <a:r>
              <a:rPr lang="en-US" sz="1600" dirty="0" smtClean="0">
                <a:solidFill>
                  <a:schemeClr val="accent6"/>
                </a:solidFill>
              </a:rPr>
              <a:t>if </a:t>
            </a:r>
            <a:r>
              <a:rPr lang="en-US" sz="1600" dirty="0">
                <a:solidFill>
                  <a:schemeClr val="accent6"/>
                </a:solidFill>
              </a:rPr>
              <a:t>we will use a sorted array</a:t>
            </a:r>
            <a:r>
              <a:rPr lang="en-US" sz="1600" dirty="0" smtClean="0">
                <a:solidFill>
                  <a:schemeClr val="accent6"/>
                </a:solidFill>
              </a:rPr>
              <a:t>.</a:t>
            </a:r>
            <a:r>
              <a:rPr lang="en-US" sz="1600" dirty="0">
                <a:solidFill>
                  <a:schemeClr val="accent6"/>
                </a:solidFill>
              </a:rPr>
              <a:t/>
            </a:r>
            <a:br>
              <a:rPr lang="en-US" sz="1600" dirty="0">
                <a:solidFill>
                  <a:schemeClr val="accent6"/>
                </a:solidFill>
              </a:rPr>
            </a:br>
            <a:endParaRPr lang="en-US" sz="1600" dirty="0">
              <a:solidFill>
                <a:schemeClr val="accent6"/>
              </a:solidFill>
            </a:endParaRPr>
          </a:p>
        </p:txBody>
      </p:sp>
      <p:pic>
        <p:nvPicPr>
          <p:cNvPr id="4" name="Picture 3"/>
          <p:cNvPicPr>
            <a:picLocks noChangeAspect="1"/>
          </p:cNvPicPr>
          <p:nvPr/>
        </p:nvPicPr>
        <p:blipFill>
          <a:blip r:embed="rId2"/>
          <a:stretch>
            <a:fillRect/>
          </a:stretch>
        </p:blipFill>
        <p:spPr>
          <a:xfrm>
            <a:off x="959981" y="5564735"/>
            <a:ext cx="3009900" cy="1117600"/>
          </a:xfrm>
          <a:prstGeom prst="rect">
            <a:avLst/>
          </a:prstGeom>
        </p:spPr>
      </p:pic>
      <p:sp>
        <p:nvSpPr>
          <p:cNvPr id="5" name="Rectangle 4"/>
          <p:cNvSpPr/>
          <p:nvPr/>
        </p:nvSpPr>
        <p:spPr>
          <a:xfrm>
            <a:off x="5567680" y="5750889"/>
            <a:ext cx="6096000" cy="80021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285750" indent="-285750">
              <a:buFont typeface="Arial" charset="0"/>
              <a:buChar char="•"/>
            </a:pPr>
            <a:r>
              <a:rPr lang="en-US" dirty="0">
                <a:solidFill>
                  <a:srgbClr val="00B0F0"/>
                </a:solidFill>
              </a:rPr>
              <a:t>But, how about insertion &amp; removal ?     </a:t>
            </a:r>
            <a:endParaRPr lang="en-US" dirty="0" smtClean="0">
              <a:solidFill>
                <a:srgbClr val="00B0F0"/>
              </a:solidFill>
            </a:endParaRPr>
          </a:p>
          <a:p>
            <a:pPr marL="742950" lvl="1" indent="-285750">
              <a:buFont typeface="Arial" charset="0"/>
              <a:buChar char="•"/>
            </a:pPr>
            <a:r>
              <a:rPr lang="en-US" sz="1400" dirty="0" smtClean="0">
                <a:solidFill>
                  <a:srgbClr val="00B0F0"/>
                </a:solidFill>
              </a:rPr>
              <a:t>we have </a:t>
            </a:r>
            <a:r>
              <a:rPr lang="en-US" sz="1400" dirty="0">
                <a:solidFill>
                  <a:srgbClr val="00B0F0"/>
                </a:solidFill>
              </a:rPr>
              <a:t>to make sure that the array is sorted </a:t>
            </a:r>
            <a:endParaRPr lang="en-US" sz="1400" dirty="0" smtClean="0">
              <a:solidFill>
                <a:srgbClr val="00B0F0"/>
              </a:solidFill>
            </a:endParaRPr>
          </a:p>
          <a:p>
            <a:pPr marL="742950" lvl="1" indent="-285750">
              <a:buFont typeface="Arial" charset="0"/>
              <a:buChar char="•"/>
            </a:pPr>
            <a:r>
              <a:rPr lang="en-US" sz="1400" dirty="0" smtClean="0">
                <a:solidFill>
                  <a:srgbClr val="00B0F0"/>
                </a:solidFill>
              </a:rPr>
              <a:t>even after </a:t>
            </a:r>
            <a:r>
              <a:rPr lang="en-US" sz="1400" dirty="0">
                <a:solidFill>
                  <a:srgbClr val="00B0F0"/>
                </a:solidFill>
              </a:rPr>
              <a:t>insertion or removal too.</a:t>
            </a:r>
          </a:p>
        </p:txBody>
      </p:sp>
    </p:spTree>
    <p:extLst>
      <p:ext uri="{BB962C8B-B14F-4D97-AF65-F5344CB8AC3E}">
        <p14:creationId xmlns:p14="http://schemas.microsoft.com/office/powerpoint/2010/main" val="58300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101" y="3124200"/>
            <a:ext cx="2959100" cy="1625600"/>
          </a:xfrm>
          <a:prstGeom prst="rect">
            <a:avLst/>
          </a:prstGeom>
        </p:spPr>
      </p:pic>
      <p:pic>
        <p:nvPicPr>
          <p:cNvPr id="3" name="Picture 2"/>
          <p:cNvPicPr>
            <a:picLocks noChangeAspect="1"/>
          </p:cNvPicPr>
          <p:nvPr/>
        </p:nvPicPr>
        <p:blipFill>
          <a:blip r:embed="rId3"/>
          <a:stretch>
            <a:fillRect/>
          </a:stretch>
        </p:blipFill>
        <p:spPr>
          <a:xfrm>
            <a:off x="370701" y="220575"/>
            <a:ext cx="3009900" cy="1117600"/>
          </a:xfrm>
          <a:prstGeom prst="rect">
            <a:avLst/>
          </a:prstGeom>
        </p:spPr>
      </p:pic>
      <p:pic>
        <p:nvPicPr>
          <p:cNvPr id="4" name="Picture 3"/>
          <p:cNvPicPr>
            <a:picLocks noChangeAspect="1"/>
          </p:cNvPicPr>
          <p:nvPr/>
        </p:nvPicPr>
        <p:blipFill>
          <a:blip r:embed="rId3"/>
          <a:stretch>
            <a:fillRect/>
          </a:stretch>
        </p:blipFill>
        <p:spPr>
          <a:xfrm>
            <a:off x="370701" y="1672387"/>
            <a:ext cx="3009900" cy="1117600"/>
          </a:xfrm>
          <a:prstGeom prst="rect">
            <a:avLst/>
          </a:prstGeom>
        </p:spPr>
      </p:pic>
      <p:cxnSp>
        <p:nvCxnSpPr>
          <p:cNvPr id="6" name="Straight Arrow Connector 5"/>
          <p:cNvCxnSpPr/>
          <p:nvPr/>
        </p:nvCxnSpPr>
        <p:spPr>
          <a:xfrm flipV="1">
            <a:off x="1198880" y="2604033"/>
            <a:ext cx="20320" cy="42645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2864" y="2977414"/>
            <a:ext cx="2580065" cy="307777"/>
          </a:xfrm>
          <a:prstGeom prst="rect">
            <a:avLst/>
          </a:prstGeom>
          <a:noFill/>
        </p:spPr>
        <p:txBody>
          <a:bodyPr wrap="none" rtlCol="0">
            <a:spAutoFit/>
          </a:bodyPr>
          <a:lstStyle/>
          <a:p>
            <a:r>
              <a:rPr lang="en-US" sz="1400" dirty="0" smtClean="0">
                <a:solidFill>
                  <a:schemeClr val="accent6"/>
                </a:solidFill>
              </a:rPr>
              <a:t>found position, where to insert 5</a:t>
            </a:r>
            <a:endParaRPr lang="en-US" sz="1400" dirty="0">
              <a:solidFill>
                <a:schemeClr val="accent6"/>
              </a:solidFill>
            </a:endParaRPr>
          </a:p>
        </p:txBody>
      </p:sp>
      <p:sp>
        <p:nvSpPr>
          <p:cNvPr id="9" name="Rectangle 8"/>
          <p:cNvSpPr/>
          <p:nvPr/>
        </p:nvSpPr>
        <p:spPr>
          <a:xfrm>
            <a:off x="3533838" y="717927"/>
            <a:ext cx="6158802" cy="4278094"/>
          </a:xfrm>
          <a:prstGeom prst="rect">
            <a:avLst/>
          </a:prstGeom>
        </p:spPr>
        <p:txBody>
          <a:bodyPr wrap="square">
            <a:spAutoFit/>
          </a:bodyPr>
          <a:lstStyle/>
          <a:p>
            <a:pPr marL="285750" indent="-285750">
              <a:buFont typeface="Arial" charset="0"/>
              <a:buChar char="•"/>
            </a:pPr>
            <a:r>
              <a:rPr lang="en-US" sz="1600" dirty="0">
                <a:solidFill>
                  <a:schemeClr val="accent6"/>
                </a:solidFill>
              </a:rPr>
              <a:t>Let say we wanted to insert </a:t>
            </a:r>
            <a:r>
              <a:rPr lang="en-US" sz="1600" dirty="0" smtClean="0">
                <a:solidFill>
                  <a:schemeClr val="accent6"/>
                </a:solidFill>
              </a:rPr>
              <a:t>'5’ in this sorted array</a:t>
            </a:r>
            <a:endParaRPr lang="en-US" sz="1600" dirty="0">
              <a:solidFill>
                <a:schemeClr val="accent6"/>
              </a:solidFill>
            </a:endParaRPr>
          </a:p>
          <a:p>
            <a:pPr marL="285750" indent="-285750">
              <a:buFont typeface="Arial" charset="0"/>
              <a:buChar char="•"/>
            </a:pPr>
            <a:r>
              <a:rPr lang="en-US" sz="1600" dirty="0">
                <a:solidFill>
                  <a:schemeClr val="accent6"/>
                </a:solidFill>
              </a:rPr>
              <a:t>first we have to find the position </a:t>
            </a:r>
          </a:p>
          <a:p>
            <a:pPr marL="742950" lvl="1" indent="-285750">
              <a:buFont typeface="Arial" charset="0"/>
              <a:buChar char="•"/>
            </a:pPr>
            <a:r>
              <a:rPr lang="en-US" sz="1600" dirty="0" smtClean="0">
                <a:solidFill>
                  <a:schemeClr val="accent6"/>
                </a:solidFill>
              </a:rPr>
              <a:t>at </a:t>
            </a:r>
            <a:r>
              <a:rPr lang="en-US" sz="1600" dirty="0">
                <a:solidFill>
                  <a:schemeClr val="accent6"/>
                </a:solidFill>
              </a:rPr>
              <a:t>which I can insert 5 in the sorted list</a:t>
            </a:r>
            <a:r>
              <a:rPr lang="en-US" sz="1600" dirty="0" smtClean="0">
                <a:solidFill>
                  <a:schemeClr val="accent6"/>
                </a:solidFill>
              </a:rPr>
              <a:t>.</a:t>
            </a:r>
          </a:p>
          <a:p>
            <a:pPr marL="742950" lvl="1" indent="-285750">
              <a:buFont typeface="Arial" charset="0"/>
              <a:buChar char="•"/>
            </a:pPr>
            <a:endParaRPr lang="en-US" sz="1600" dirty="0">
              <a:solidFill>
                <a:schemeClr val="accent6"/>
              </a:solidFill>
            </a:endParaRPr>
          </a:p>
          <a:p>
            <a:pPr marL="285750" indent="-285750">
              <a:buFont typeface="Arial" charset="0"/>
              <a:buChar char="•"/>
            </a:pPr>
            <a:r>
              <a:rPr lang="en-US" sz="1600" dirty="0">
                <a:solidFill>
                  <a:schemeClr val="accent6"/>
                </a:solidFill>
              </a:rPr>
              <a:t>We can find the position in O(log n) time using binary search.</a:t>
            </a:r>
          </a:p>
          <a:p>
            <a:pPr marL="742950" lvl="1" indent="-285750">
              <a:buFont typeface="Arial" charset="0"/>
              <a:buChar char="•"/>
            </a:pPr>
            <a:r>
              <a:rPr lang="en-US" sz="1600" dirty="0">
                <a:solidFill>
                  <a:schemeClr val="accent6"/>
                </a:solidFill>
              </a:rPr>
              <a:t>So, we can find the position quickly.</a:t>
            </a:r>
          </a:p>
          <a:p>
            <a:pPr marL="742950" lvl="1" indent="-285750">
              <a:buFont typeface="Arial" charset="0"/>
              <a:buChar char="•"/>
            </a:pPr>
            <a:r>
              <a:rPr lang="en-US" sz="1600" dirty="0">
                <a:solidFill>
                  <a:schemeClr val="accent6"/>
                </a:solidFill>
              </a:rPr>
              <a:t>In this case, its index 2.</a:t>
            </a:r>
          </a:p>
          <a:p>
            <a:pPr marL="285750" indent="-285750">
              <a:buFont typeface="Arial" charset="0"/>
              <a:buChar char="•"/>
            </a:pPr>
            <a:r>
              <a:rPr lang="en-US" sz="1600" dirty="0">
                <a:solidFill>
                  <a:schemeClr val="accent6"/>
                </a:solidFill>
              </a:rPr>
              <a:t/>
            </a:r>
            <a:br>
              <a:rPr lang="en-US" sz="1600" dirty="0">
                <a:solidFill>
                  <a:schemeClr val="accent6"/>
                </a:solidFill>
              </a:rPr>
            </a:br>
            <a:endParaRPr lang="en-US" sz="1600" dirty="0">
              <a:solidFill>
                <a:schemeClr val="accent6"/>
              </a:solidFill>
            </a:endParaRPr>
          </a:p>
          <a:p>
            <a:pPr marL="285750" indent="-285750">
              <a:buFont typeface="Arial" charset="0"/>
              <a:buChar char="•"/>
            </a:pPr>
            <a:r>
              <a:rPr lang="en-US" sz="1600" dirty="0">
                <a:solidFill>
                  <a:schemeClr val="accent6"/>
                </a:solidFill>
              </a:rPr>
              <a:t>But then, we will have to shift all the records </a:t>
            </a:r>
            <a:endParaRPr lang="en-US" sz="1600" dirty="0" smtClean="0">
              <a:solidFill>
                <a:schemeClr val="accent6"/>
              </a:solidFill>
            </a:endParaRPr>
          </a:p>
          <a:p>
            <a:pPr marL="742950" lvl="1" indent="-285750">
              <a:buFont typeface="Arial" charset="0"/>
              <a:buChar char="•"/>
            </a:pPr>
            <a:r>
              <a:rPr lang="en-US" sz="1600" dirty="0" smtClean="0">
                <a:solidFill>
                  <a:schemeClr val="accent6"/>
                </a:solidFill>
              </a:rPr>
              <a:t>starting </a:t>
            </a:r>
            <a:r>
              <a:rPr lang="en-US" sz="1600" dirty="0">
                <a:solidFill>
                  <a:schemeClr val="accent6"/>
                </a:solidFill>
              </a:rPr>
              <a:t>this position one position to the right.</a:t>
            </a:r>
          </a:p>
          <a:p>
            <a:pPr marL="742950" lvl="1" indent="-285750">
              <a:buFont typeface="Arial" charset="0"/>
              <a:buChar char="•"/>
            </a:pPr>
            <a:r>
              <a:rPr lang="en-US" sz="1600" dirty="0">
                <a:solidFill>
                  <a:schemeClr val="accent6"/>
                </a:solidFill>
              </a:rPr>
              <a:t>And now, I can insert 5.</a:t>
            </a:r>
          </a:p>
          <a:p>
            <a:pPr marL="285750" indent="-285750">
              <a:buFont typeface="Arial" charset="0"/>
              <a:buChar char="•"/>
            </a:pPr>
            <a:endParaRPr lang="en-US" sz="1600" dirty="0" smtClean="0">
              <a:solidFill>
                <a:schemeClr val="accent6"/>
              </a:solidFill>
            </a:endParaRPr>
          </a:p>
          <a:p>
            <a:pPr marL="285750" indent="-285750">
              <a:buFont typeface="Arial" charset="0"/>
              <a:buChar char="•"/>
            </a:pPr>
            <a:endParaRPr lang="en-US" sz="1600" dirty="0" smtClean="0">
              <a:solidFill>
                <a:schemeClr val="accent6"/>
              </a:solidFill>
            </a:endParaRPr>
          </a:p>
          <a:p>
            <a:pPr marL="285750" indent="-285750">
              <a:buFont typeface="Arial" charset="0"/>
              <a:buChar char="•"/>
            </a:pPr>
            <a:r>
              <a:rPr lang="en-US" sz="1600" dirty="0" smtClean="0">
                <a:solidFill>
                  <a:schemeClr val="accent6"/>
                </a:solidFill>
              </a:rPr>
              <a:t>So</a:t>
            </a:r>
            <a:r>
              <a:rPr lang="en-US" sz="1600" dirty="0">
                <a:solidFill>
                  <a:schemeClr val="accent6"/>
                </a:solidFill>
              </a:rPr>
              <a:t>, even though we can find the position and insert quickly </a:t>
            </a:r>
          </a:p>
          <a:p>
            <a:pPr marL="742950" lvl="1" indent="-285750">
              <a:buFont typeface="Arial" charset="0"/>
              <a:buChar char="•"/>
            </a:pPr>
            <a:r>
              <a:rPr lang="en-US" sz="1600" dirty="0">
                <a:solidFill>
                  <a:schemeClr val="accent6"/>
                </a:solidFill>
              </a:rPr>
              <a:t>this shifting in worst case will cost us O(n)</a:t>
            </a:r>
          </a:p>
          <a:p>
            <a:pPr marL="742950" lvl="1" indent="-285750">
              <a:buFont typeface="Arial" charset="0"/>
              <a:buChar char="•"/>
            </a:pPr>
            <a:r>
              <a:rPr lang="en-US" sz="1600" dirty="0">
                <a:solidFill>
                  <a:schemeClr val="accent6"/>
                </a:solidFill>
              </a:rPr>
              <a:t>worst case we may have to shift O(n-1) records</a:t>
            </a:r>
          </a:p>
        </p:txBody>
      </p:sp>
      <p:pic>
        <p:nvPicPr>
          <p:cNvPr id="10" name="Picture 9"/>
          <p:cNvPicPr>
            <a:picLocks noChangeAspect="1"/>
          </p:cNvPicPr>
          <p:nvPr/>
        </p:nvPicPr>
        <p:blipFill>
          <a:blip r:embed="rId4"/>
          <a:stretch>
            <a:fillRect/>
          </a:stretch>
        </p:blipFill>
        <p:spPr>
          <a:xfrm>
            <a:off x="370701" y="4843514"/>
            <a:ext cx="2844800" cy="1460500"/>
          </a:xfrm>
          <a:prstGeom prst="rect">
            <a:avLst/>
          </a:prstGeom>
        </p:spPr>
      </p:pic>
    </p:spTree>
    <p:extLst>
      <p:ext uri="{BB962C8B-B14F-4D97-AF65-F5344CB8AC3E}">
        <p14:creationId xmlns:p14="http://schemas.microsoft.com/office/powerpoint/2010/main" val="1490120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33911" y="827314"/>
            <a:ext cx="6273800" cy="2438400"/>
          </a:xfrm>
          <a:prstGeom prst="rect">
            <a:avLst/>
          </a:prstGeom>
        </p:spPr>
      </p:pic>
      <p:pic>
        <p:nvPicPr>
          <p:cNvPr id="8" name="Picture 7"/>
          <p:cNvPicPr>
            <a:picLocks noChangeAspect="1"/>
          </p:cNvPicPr>
          <p:nvPr/>
        </p:nvPicPr>
        <p:blipFill>
          <a:blip r:embed="rId3"/>
          <a:stretch>
            <a:fillRect/>
          </a:stretch>
        </p:blipFill>
        <p:spPr>
          <a:xfrm>
            <a:off x="6907711" y="455930"/>
            <a:ext cx="5003800" cy="977900"/>
          </a:xfrm>
          <a:prstGeom prst="rect">
            <a:avLst/>
          </a:prstGeom>
        </p:spPr>
      </p:pic>
      <p:sp>
        <p:nvSpPr>
          <p:cNvPr id="11" name="Rectangle 10"/>
          <p:cNvSpPr/>
          <p:nvPr/>
        </p:nvSpPr>
        <p:spPr>
          <a:xfrm>
            <a:off x="6741132" y="1701768"/>
            <a:ext cx="5385553"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charset="0"/>
              <a:buChar char="•"/>
            </a:pPr>
            <a:r>
              <a:rPr lang="en-US" sz="1200" dirty="0">
                <a:solidFill>
                  <a:schemeClr val="accent6"/>
                </a:solidFill>
              </a:rPr>
              <a:t>So, if we can perform million comparisons in a second, </a:t>
            </a:r>
          </a:p>
          <a:p>
            <a:pPr marL="285750" indent="-285750">
              <a:buFont typeface="Arial" charset="0"/>
              <a:buChar char="•"/>
            </a:pPr>
            <a:r>
              <a:rPr lang="en-US" sz="1200" dirty="0">
                <a:solidFill>
                  <a:schemeClr val="accent6"/>
                </a:solidFill>
              </a:rPr>
              <a:t>Not even million, lets do more than 2 billion comparison </a:t>
            </a:r>
            <a:r>
              <a:rPr lang="en-US" sz="1200" dirty="0" smtClean="0">
                <a:solidFill>
                  <a:schemeClr val="accent6"/>
                </a:solidFill>
              </a:rPr>
              <a:t>(</a:t>
            </a:r>
            <a:r>
              <a:rPr lang="en-US" sz="1200" dirty="0">
                <a:solidFill>
                  <a:schemeClr val="accent6"/>
                </a:solidFill>
              </a:rPr>
              <a:t>2</a:t>
            </a:r>
            <a:r>
              <a:rPr lang="en-US" sz="1200" baseline="30000" dirty="0">
                <a:solidFill>
                  <a:schemeClr val="accent6"/>
                </a:solidFill>
              </a:rPr>
              <a:t>31</a:t>
            </a:r>
            <a:r>
              <a:rPr lang="en-US" sz="1200" dirty="0" smtClean="0">
                <a:solidFill>
                  <a:schemeClr val="accent6"/>
                </a:solidFill>
              </a:rPr>
              <a:t> </a:t>
            </a:r>
            <a:r>
              <a:rPr lang="en-US" sz="1200" dirty="0">
                <a:solidFill>
                  <a:schemeClr val="accent6"/>
                </a:solidFill>
              </a:rPr>
              <a:t>= </a:t>
            </a:r>
            <a:r>
              <a:rPr lang="en-US" sz="1200" dirty="0" smtClean="0">
                <a:solidFill>
                  <a:schemeClr val="accent6"/>
                </a:solidFill>
              </a:rPr>
              <a:t>2,147,483,648</a:t>
            </a:r>
            <a:r>
              <a:rPr lang="en-US" sz="1200" dirty="0">
                <a:solidFill>
                  <a:schemeClr val="accent6"/>
                </a:solidFill>
              </a:rPr>
              <a:t>)</a:t>
            </a:r>
          </a:p>
          <a:p>
            <a:pPr marL="742950" lvl="1" indent="-285750">
              <a:buFont typeface="Arial" charset="0"/>
              <a:buChar char="•"/>
            </a:pPr>
            <a:r>
              <a:rPr lang="en-US" sz="1600" dirty="0">
                <a:solidFill>
                  <a:schemeClr val="accent6"/>
                </a:solidFill>
              </a:rPr>
              <a:t>n = </a:t>
            </a:r>
            <a:r>
              <a:rPr lang="en-US" sz="1600" dirty="0" smtClean="0">
                <a:solidFill>
                  <a:schemeClr val="accent6"/>
                </a:solidFill>
              </a:rPr>
              <a:t>2</a:t>
            </a:r>
            <a:r>
              <a:rPr lang="en-US" sz="1600" baseline="30000" dirty="0" smtClean="0">
                <a:solidFill>
                  <a:schemeClr val="accent6"/>
                </a:solidFill>
              </a:rPr>
              <a:t>31</a:t>
            </a:r>
            <a:endParaRPr lang="en-US" sz="1600" baseline="30000" dirty="0">
              <a:solidFill>
                <a:schemeClr val="accent6"/>
              </a:solidFill>
            </a:endParaRPr>
          </a:p>
          <a:p>
            <a:pPr marL="742950" lvl="1" indent="-285750">
              <a:buFont typeface="Arial" charset="0"/>
              <a:buChar char="•"/>
            </a:pPr>
            <a:r>
              <a:rPr lang="en-US" sz="1600" dirty="0">
                <a:solidFill>
                  <a:schemeClr val="accent6"/>
                </a:solidFill>
              </a:rPr>
              <a:t>log</a:t>
            </a:r>
            <a:r>
              <a:rPr lang="en-US" sz="1600" baseline="-25000" dirty="0">
                <a:solidFill>
                  <a:schemeClr val="accent6"/>
                </a:solidFill>
              </a:rPr>
              <a:t>2</a:t>
            </a:r>
            <a:r>
              <a:rPr lang="en-US" sz="1600" dirty="0">
                <a:solidFill>
                  <a:schemeClr val="accent6"/>
                </a:solidFill>
              </a:rPr>
              <a:t> </a:t>
            </a:r>
            <a:r>
              <a:rPr lang="en-US" sz="1600" dirty="0" smtClean="0">
                <a:solidFill>
                  <a:schemeClr val="accent6"/>
                </a:solidFill>
              </a:rPr>
              <a:t>(n) --search operation cost in Binary Search</a:t>
            </a:r>
          </a:p>
          <a:p>
            <a:pPr marL="742950" lvl="1" indent="-285750">
              <a:buFont typeface="Arial" charset="0"/>
              <a:buChar char="•"/>
            </a:pPr>
            <a:endParaRPr lang="en-US" sz="1600" dirty="0" smtClean="0">
              <a:solidFill>
                <a:schemeClr val="accent6"/>
              </a:solidFill>
            </a:endParaRPr>
          </a:p>
          <a:p>
            <a:pPr marL="742950" lvl="1" indent="-285750">
              <a:buFont typeface="Arial" charset="0"/>
              <a:buChar char="•"/>
            </a:pPr>
            <a:r>
              <a:rPr lang="en-US" sz="1600" dirty="0">
                <a:solidFill>
                  <a:srgbClr val="00B0F0"/>
                </a:solidFill>
              </a:rPr>
              <a:t>log</a:t>
            </a:r>
            <a:r>
              <a:rPr lang="en-US" sz="1600" baseline="-25000" dirty="0">
                <a:solidFill>
                  <a:srgbClr val="00B0F0"/>
                </a:solidFill>
              </a:rPr>
              <a:t>2</a:t>
            </a:r>
            <a:r>
              <a:rPr lang="en-US" sz="1600" dirty="0">
                <a:solidFill>
                  <a:srgbClr val="00B0F0"/>
                </a:solidFill>
              </a:rPr>
              <a:t> (2</a:t>
            </a:r>
            <a:r>
              <a:rPr lang="en-US" sz="1600" baseline="30000" dirty="0">
                <a:solidFill>
                  <a:srgbClr val="00B0F0"/>
                </a:solidFill>
              </a:rPr>
              <a:t>31</a:t>
            </a:r>
            <a:r>
              <a:rPr lang="en-US" sz="1600" dirty="0">
                <a:solidFill>
                  <a:srgbClr val="00B0F0"/>
                </a:solidFill>
              </a:rPr>
              <a:t>) = </a:t>
            </a:r>
            <a:r>
              <a:rPr lang="en-US" sz="1600" dirty="0" smtClean="0">
                <a:solidFill>
                  <a:srgbClr val="00B0F0"/>
                </a:solidFill>
              </a:rPr>
              <a:t>31</a:t>
            </a:r>
          </a:p>
          <a:p>
            <a:pPr marL="742950" lvl="1" indent="-285750">
              <a:buFont typeface="Arial" charset="0"/>
              <a:buChar char="•"/>
            </a:pPr>
            <a:endParaRPr lang="en-US" sz="1600" dirty="0">
              <a:solidFill>
                <a:schemeClr val="accent6"/>
              </a:solidFill>
            </a:endParaRPr>
          </a:p>
          <a:p>
            <a:pPr marL="742950" lvl="1" indent="-285750">
              <a:buFont typeface="Arial" charset="0"/>
              <a:buChar char="•"/>
            </a:pPr>
            <a:r>
              <a:rPr lang="en-US" sz="1600" dirty="0" smtClean="0">
                <a:solidFill>
                  <a:schemeClr val="accent6"/>
                </a:solidFill>
              </a:rPr>
              <a:t>we </a:t>
            </a:r>
            <a:r>
              <a:rPr lang="en-US" sz="1600" dirty="0">
                <a:solidFill>
                  <a:schemeClr val="accent6"/>
                </a:solidFill>
              </a:rPr>
              <a:t>are going to take only 31 micro-seconds</a:t>
            </a:r>
            <a:r>
              <a:rPr lang="en-US" sz="1600" dirty="0" smtClean="0">
                <a:solidFill>
                  <a:schemeClr val="accent6"/>
                </a:solidFill>
              </a:rPr>
              <a:t>.</a:t>
            </a:r>
            <a:endParaRPr lang="en-US" sz="1600" dirty="0">
              <a:solidFill>
                <a:schemeClr val="accent6"/>
              </a:solidFill>
            </a:endParaRPr>
          </a:p>
        </p:txBody>
      </p:sp>
      <p:sp>
        <p:nvSpPr>
          <p:cNvPr id="12" name="Rectangle 11"/>
          <p:cNvSpPr/>
          <p:nvPr/>
        </p:nvSpPr>
        <p:spPr>
          <a:xfrm>
            <a:off x="309767" y="4591956"/>
            <a:ext cx="3896473" cy="1015663"/>
          </a:xfrm>
          <a:prstGeom prst="rect">
            <a:avLst/>
          </a:prstGeom>
        </p:spPr>
        <p:txBody>
          <a:bodyPr wrap="square">
            <a:spAutoFit/>
          </a:bodyPr>
          <a:lstStyle/>
          <a:p>
            <a:pPr marL="285750" indent="-285750">
              <a:buFont typeface="Arial" charset="0"/>
              <a:buChar char="•"/>
            </a:pPr>
            <a:r>
              <a:rPr lang="en-US" sz="1200" dirty="0">
                <a:solidFill>
                  <a:schemeClr val="accent6"/>
                </a:solidFill>
              </a:rPr>
              <a:t>Ok, we are fine with search now</a:t>
            </a:r>
            <a:r>
              <a:rPr lang="en-US" sz="1200" dirty="0" smtClean="0">
                <a:solidFill>
                  <a:schemeClr val="accent6"/>
                </a:solidFill>
              </a:rPr>
              <a:t>.</a:t>
            </a:r>
          </a:p>
          <a:p>
            <a:pPr marL="285750" indent="-285750">
              <a:buFont typeface="Arial" charset="0"/>
              <a:buChar char="•"/>
            </a:pPr>
            <a:endParaRPr lang="en-US" sz="1200" dirty="0">
              <a:solidFill>
                <a:schemeClr val="accent6"/>
              </a:solidFill>
            </a:endParaRPr>
          </a:p>
          <a:p>
            <a:pPr marL="285750" indent="-285750">
              <a:buFont typeface="Arial" charset="0"/>
              <a:buChar char="•"/>
            </a:pPr>
            <a:r>
              <a:rPr lang="en-US" sz="1200" dirty="0">
                <a:solidFill>
                  <a:schemeClr val="accent2"/>
                </a:solidFill>
              </a:rPr>
              <a:t>But what about insertion and </a:t>
            </a:r>
            <a:r>
              <a:rPr lang="en-US" sz="1200" dirty="0" smtClean="0">
                <a:solidFill>
                  <a:schemeClr val="accent2"/>
                </a:solidFill>
              </a:rPr>
              <a:t>removal ?</a:t>
            </a:r>
            <a:endParaRPr lang="en-US" sz="1200" dirty="0">
              <a:solidFill>
                <a:schemeClr val="accent2"/>
              </a:solidFill>
            </a:endParaRPr>
          </a:p>
          <a:p>
            <a:pPr marL="742950" lvl="1" indent="-285750">
              <a:buFont typeface="Arial" charset="0"/>
              <a:buChar char="•"/>
            </a:pPr>
            <a:r>
              <a:rPr lang="en-US" sz="1200" dirty="0" smtClean="0">
                <a:solidFill>
                  <a:schemeClr val="accent2"/>
                </a:solidFill>
              </a:rPr>
              <a:t>they </a:t>
            </a:r>
            <a:r>
              <a:rPr lang="en-US" sz="1200" dirty="0">
                <a:solidFill>
                  <a:schemeClr val="accent2"/>
                </a:solidFill>
              </a:rPr>
              <a:t>are still O(n)</a:t>
            </a:r>
          </a:p>
          <a:p>
            <a:pPr marL="742950" lvl="1" indent="-285750">
              <a:buFont typeface="Arial" charset="0"/>
              <a:buChar char="•"/>
            </a:pPr>
            <a:r>
              <a:rPr lang="en-US" sz="1200" dirty="0" smtClean="0">
                <a:solidFill>
                  <a:schemeClr val="accent2"/>
                </a:solidFill>
              </a:rPr>
              <a:t>can </a:t>
            </a:r>
            <a:r>
              <a:rPr lang="en-US" sz="1200" dirty="0">
                <a:solidFill>
                  <a:schemeClr val="accent2"/>
                </a:solidFill>
              </a:rPr>
              <a:t>we do something better </a:t>
            </a:r>
            <a:r>
              <a:rPr lang="en-US" sz="1200" dirty="0" smtClean="0">
                <a:solidFill>
                  <a:schemeClr val="accent2"/>
                </a:solidFill>
              </a:rPr>
              <a:t>here?</a:t>
            </a:r>
            <a:endParaRPr lang="en-US" sz="1200" dirty="0">
              <a:solidFill>
                <a:schemeClr val="accent2"/>
              </a:solidFill>
            </a:endParaRPr>
          </a:p>
        </p:txBody>
      </p:sp>
      <p:sp>
        <p:nvSpPr>
          <p:cNvPr id="13" name="Rectangle 12"/>
          <p:cNvSpPr/>
          <p:nvPr/>
        </p:nvSpPr>
        <p:spPr>
          <a:xfrm>
            <a:off x="4114800" y="4407291"/>
            <a:ext cx="7602583" cy="1384995"/>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charset="0"/>
              <a:buChar char="•"/>
            </a:pPr>
            <a:r>
              <a:rPr lang="en-US" sz="1400" dirty="0" smtClean="0">
                <a:solidFill>
                  <a:schemeClr val="accent6"/>
                </a:solidFill>
              </a:rPr>
              <a:t>Well</a:t>
            </a:r>
            <a:r>
              <a:rPr lang="en-US" sz="1400" dirty="0">
                <a:solidFill>
                  <a:schemeClr val="accent6"/>
                </a:solidFill>
              </a:rPr>
              <a:t>, if we will use this data structure called </a:t>
            </a:r>
            <a:r>
              <a:rPr lang="en-US" sz="1400" b="1" dirty="0" smtClean="0">
                <a:solidFill>
                  <a:srgbClr val="00B0F0"/>
                </a:solidFill>
              </a:rPr>
              <a:t>Binary Search Tree</a:t>
            </a:r>
            <a:r>
              <a:rPr lang="en-US" sz="1400" dirty="0" smtClean="0">
                <a:solidFill>
                  <a:schemeClr val="accent6"/>
                </a:solidFill>
              </a:rPr>
              <a:t> </a:t>
            </a:r>
            <a:r>
              <a:rPr lang="en-US" sz="1400" dirty="0">
                <a:solidFill>
                  <a:schemeClr val="accent6"/>
                </a:solidFill>
              </a:rPr>
              <a:t>(BST</a:t>
            </a:r>
            <a:r>
              <a:rPr lang="en-US" sz="1400" dirty="0" smtClean="0">
                <a:solidFill>
                  <a:schemeClr val="accent6"/>
                </a:solidFill>
              </a:rPr>
              <a:t>)</a:t>
            </a:r>
          </a:p>
          <a:p>
            <a:pPr marL="285750" indent="-285750">
              <a:buFont typeface="Arial" charset="0"/>
              <a:buChar char="•"/>
            </a:pPr>
            <a:endParaRPr lang="en-US" sz="1400" dirty="0">
              <a:solidFill>
                <a:schemeClr val="accent6"/>
              </a:solidFill>
            </a:endParaRPr>
          </a:p>
          <a:p>
            <a:pPr marL="742950" lvl="1" indent="-285750">
              <a:buFont typeface="Arial" charset="0"/>
              <a:buChar char="•"/>
            </a:pPr>
            <a:r>
              <a:rPr lang="en-US" sz="1400" dirty="0">
                <a:solidFill>
                  <a:schemeClr val="accent6"/>
                </a:solidFill>
              </a:rPr>
              <a:t>then the cost of </a:t>
            </a:r>
            <a:r>
              <a:rPr lang="en-US" sz="1400" dirty="0">
                <a:solidFill>
                  <a:srgbClr val="00B0F0"/>
                </a:solidFill>
              </a:rPr>
              <a:t>all</a:t>
            </a:r>
            <a:r>
              <a:rPr lang="en-US" sz="1400" dirty="0">
                <a:solidFill>
                  <a:schemeClr val="accent6"/>
                </a:solidFill>
              </a:rPr>
              <a:t> these </a:t>
            </a:r>
            <a:r>
              <a:rPr lang="en-US" sz="1400" dirty="0">
                <a:solidFill>
                  <a:srgbClr val="00B0F0"/>
                </a:solidFill>
              </a:rPr>
              <a:t>3 operations</a:t>
            </a:r>
            <a:r>
              <a:rPr lang="en-US" sz="1400" dirty="0">
                <a:solidFill>
                  <a:schemeClr val="accent6"/>
                </a:solidFill>
              </a:rPr>
              <a:t> can be </a:t>
            </a:r>
            <a:r>
              <a:rPr lang="en-US" sz="1400" b="1" dirty="0">
                <a:solidFill>
                  <a:srgbClr val="00B0F0"/>
                </a:solidFill>
              </a:rPr>
              <a:t>O (log n) </a:t>
            </a:r>
            <a:r>
              <a:rPr lang="en-US" sz="1400" dirty="0">
                <a:solidFill>
                  <a:schemeClr val="accent6"/>
                </a:solidFill>
              </a:rPr>
              <a:t>in </a:t>
            </a:r>
            <a:r>
              <a:rPr lang="en-US" sz="1400" u="sng" dirty="0">
                <a:solidFill>
                  <a:schemeClr val="accent6"/>
                </a:solidFill>
              </a:rPr>
              <a:t>average case</a:t>
            </a:r>
            <a:r>
              <a:rPr lang="en-US" sz="1400" dirty="0" smtClean="0">
                <a:solidFill>
                  <a:schemeClr val="accent6"/>
                </a:solidFill>
              </a:rPr>
              <a:t>.</a:t>
            </a:r>
          </a:p>
          <a:p>
            <a:pPr marL="742950" lvl="1" indent="-285750">
              <a:buFont typeface="Arial" charset="0"/>
              <a:buChar char="•"/>
            </a:pPr>
            <a:endParaRPr lang="en-US" sz="1400" dirty="0">
              <a:solidFill>
                <a:schemeClr val="accent6"/>
              </a:solidFill>
            </a:endParaRPr>
          </a:p>
          <a:p>
            <a:pPr marL="742950" lvl="1" indent="-285750">
              <a:buFont typeface="Arial" charset="0"/>
              <a:buChar char="•"/>
            </a:pPr>
            <a:r>
              <a:rPr lang="en-US" sz="1400" dirty="0">
                <a:solidFill>
                  <a:schemeClr val="accent6"/>
                </a:solidFill>
              </a:rPr>
              <a:t>The cost of all the operations will be </a:t>
            </a:r>
            <a:r>
              <a:rPr lang="en-US" sz="1400" dirty="0">
                <a:solidFill>
                  <a:schemeClr val="accent2"/>
                </a:solidFill>
              </a:rPr>
              <a:t>O(n)</a:t>
            </a:r>
            <a:r>
              <a:rPr lang="en-US" sz="1400" dirty="0">
                <a:solidFill>
                  <a:schemeClr val="accent6"/>
                </a:solidFill>
              </a:rPr>
              <a:t> in </a:t>
            </a:r>
            <a:r>
              <a:rPr lang="en-US" sz="1400" dirty="0">
                <a:solidFill>
                  <a:schemeClr val="accent2"/>
                </a:solidFill>
              </a:rPr>
              <a:t>worst case</a:t>
            </a:r>
            <a:r>
              <a:rPr lang="en-US" sz="1400" dirty="0" smtClean="0">
                <a:solidFill>
                  <a:schemeClr val="accent6"/>
                </a:solidFill>
              </a:rPr>
              <a:t>.</a:t>
            </a:r>
          </a:p>
          <a:p>
            <a:pPr marL="1200150" lvl="2" indent="-285750">
              <a:buFont typeface="Arial" charset="0"/>
              <a:buChar char="•"/>
            </a:pPr>
            <a:r>
              <a:rPr lang="en-US" sz="1400" dirty="0" smtClean="0">
                <a:solidFill>
                  <a:schemeClr val="accent6"/>
                </a:solidFill>
              </a:rPr>
              <a:t>But </a:t>
            </a:r>
            <a:r>
              <a:rPr lang="en-US" sz="1400" dirty="0">
                <a:solidFill>
                  <a:schemeClr val="accent2"/>
                </a:solidFill>
              </a:rPr>
              <a:t>we can avoid</a:t>
            </a:r>
            <a:r>
              <a:rPr lang="en-US" sz="1400" dirty="0">
                <a:solidFill>
                  <a:schemeClr val="accent6"/>
                </a:solidFill>
              </a:rPr>
              <a:t> the </a:t>
            </a:r>
            <a:r>
              <a:rPr lang="en-US" sz="1400" dirty="0">
                <a:solidFill>
                  <a:schemeClr val="accent2"/>
                </a:solidFill>
              </a:rPr>
              <a:t>worst case</a:t>
            </a:r>
            <a:r>
              <a:rPr lang="en-US" sz="1400" dirty="0">
                <a:solidFill>
                  <a:schemeClr val="accent6"/>
                </a:solidFill>
              </a:rPr>
              <a:t> </a:t>
            </a:r>
            <a:r>
              <a:rPr lang="en-US" sz="1400" dirty="0" smtClean="0">
                <a:solidFill>
                  <a:schemeClr val="accent6"/>
                </a:solidFill>
              </a:rPr>
              <a:t>--by </a:t>
            </a:r>
            <a:r>
              <a:rPr lang="en-US" sz="1400" dirty="0">
                <a:solidFill>
                  <a:schemeClr val="accent6"/>
                </a:solidFill>
              </a:rPr>
              <a:t>making sure that the </a:t>
            </a:r>
            <a:r>
              <a:rPr lang="en-US" sz="1400" dirty="0">
                <a:solidFill>
                  <a:srgbClr val="00B0F0"/>
                </a:solidFill>
              </a:rPr>
              <a:t>tree</a:t>
            </a:r>
            <a:r>
              <a:rPr lang="en-US" sz="1400" dirty="0">
                <a:solidFill>
                  <a:schemeClr val="accent6"/>
                </a:solidFill>
              </a:rPr>
              <a:t> is always </a:t>
            </a:r>
            <a:r>
              <a:rPr lang="en-US" sz="1400" dirty="0">
                <a:solidFill>
                  <a:srgbClr val="00B0F0"/>
                </a:solidFill>
              </a:rPr>
              <a:t>balanced</a:t>
            </a:r>
            <a:r>
              <a:rPr lang="en-US" sz="1400" dirty="0">
                <a:solidFill>
                  <a:schemeClr val="accent6"/>
                </a:solidFill>
              </a:rPr>
              <a:t>.</a:t>
            </a:r>
          </a:p>
        </p:txBody>
      </p:sp>
    </p:spTree>
    <p:extLst>
      <p:ext uri="{BB962C8B-B14F-4D97-AF65-F5344CB8AC3E}">
        <p14:creationId xmlns:p14="http://schemas.microsoft.com/office/powerpoint/2010/main" val="129940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298" y="1375421"/>
            <a:ext cx="6235422" cy="156966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charset="0"/>
              <a:buChar char="•"/>
            </a:pPr>
            <a:r>
              <a:rPr lang="en-US" sz="1600" dirty="0" smtClean="0">
                <a:solidFill>
                  <a:srgbClr val="00B0F0"/>
                </a:solidFill>
              </a:rPr>
              <a:t>Binary Search Tree</a:t>
            </a:r>
            <a:r>
              <a:rPr lang="en-US" sz="1600" dirty="0" smtClean="0">
                <a:solidFill>
                  <a:schemeClr val="accent6"/>
                </a:solidFill>
              </a:rPr>
              <a:t> </a:t>
            </a:r>
            <a:r>
              <a:rPr lang="en-US" sz="1600" dirty="0">
                <a:solidFill>
                  <a:schemeClr val="accent6"/>
                </a:solidFill>
              </a:rPr>
              <a:t>is </a:t>
            </a:r>
            <a:r>
              <a:rPr lang="en-US" sz="1600" dirty="0" smtClean="0">
                <a:solidFill>
                  <a:schemeClr val="accent6"/>
                </a:solidFill>
              </a:rPr>
              <a:t>a </a:t>
            </a:r>
            <a:r>
              <a:rPr lang="en-US" sz="1600" dirty="0">
                <a:solidFill>
                  <a:schemeClr val="accent6"/>
                </a:solidFill>
              </a:rPr>
              <a:t>special kind of </a:t>
            </a:r>
            <a:r>
              <a:rPr lang="en-US" sz="1600" b="1" dirty="0" smtClean="0">
                <a:solidFill>
                  <a:schemeClr val="accent6"/>
                </a:solidFill>
              </a:rPr>
              <a:t>Binary Tree</a:t>
            </a:r>
            <a:r>
              <a:rPr lang="en-US" sz="1600" dirty="0" smtClean="0">
                <a:solidFill>
                  <a:schemeClr val="accent6"/>
                </a:solidFill>
              </a:rPr>
              <a:t>.</a:t>
            </a:r>
          </a:p>
          <a:p>
            <a:pPr marL="742950" lvl="1" indent="-285750">
              <a:buFont typeface="Arial" charset="0"/>
              <a:buChar char="•"/>
            </a:pPr>
            <a:r>
              <a:rPr lang="en-US" sz="1600" dirty="0" smtClean="0">
                <a:solidFill>
                  <a:schemeClr val="accent6"/>
                </a:solidFill>
              </a:rPr>
              <a:t>in </a:t>
            </a:r>
            <a:r>
              <a:rPr lang="en-US" sz="1600" dirty="0">
                <a:solidFill>
                  <a:schemeClr val="accent6"/>
                </a:solidFill>
              </a:rPr>
              <a:t>which for each node, </a:t>
            </a:r>
          </a:p>
          <a:p>
            <a:pPr marL="1200150" lvl="2" indent="-285750">
              <a:buFont typeface="Arial" charset="0"/>
              <a:buChar char="•"/>
            </a:pPr>
            <a:r>
              <a:rPr lang="en-US" sz="1600" dirty="0">
                <a:solidFill>
                  <a:schemeClr val="accent6"/>
                </a:solidFill>
              </a:rPr>
              <a:t>value of all the nodes in </a:t>
            </a:r>
            <a:r>
              <a:rPr lang="en-US" sz="1600">
                <a:solidFill>
                  <a:schemeClr val="accent6"/>
                </a:solidFill>
              </a:rPr>
              <a:t>left </a:t>
            </a:r>
            <a:r>
              <a:rPr lang="en-US" sz="1600" smtClean="0">
                <a:solidFill>
                  <a:schemeClr val="accent6"/>
                </a:solidFill>
              </a:rPr>
              <a:t>sub-tree </a:t>
            </a:r>
            <a:r>
              <a:rPr lang="en-US" sz="1600" dirty="0">
                <a:solidFill>
                  <a:schemeClr val="accent6"/>
                </a:solidFill>
              </a:rPr>
              <a:t>is lesser </a:t>
            </a:r>
          </a:p>
          <a:p>
            <a:pPr marL="1200150" lvl="2" indent="-285750">
              <a:buFont typeface="Arial" charset="0"/>
              <a:buChar char="•"/>
            </a:pPr>
            <a:r>
              <a:rPr lang="en-US" sz="1600" dirty="0">
                <a:solidFill>
                  <a:schemeClr val="accent6"/>
                </a:solidFill>
              </a:rPr>
              <a:t>and value of all the nodes in </a:t>
            </a:r>
            <a:r>
              <a:rPr lang="en-US" sz="1600">
                <a:solidFill>
                  <a:schemeClr val="accent6"/>
                </a:solidFill>
              </a:rPr>
              <a:t>right </a:t>
            </a:r>
            <a:r>
              <a:rPr lang="en-US" sz="1600" smtClean="0">
                <a:solidFill>
                  <a:schemeClr val="accent6"/>
                </a:solidFill>
              </a:rPr>
              <a:t>sub-tree </a:t>
            </a:r>
            <a:r>
              <a:rPr lang="en-US" sz="1600" dirty="0">
                <a:solidFill>
                  <a:schemeClr val="accent6"/>
                </a:solidFill>
              </a:rPr>
              <a:t>is greater</a:t>
            </a:r>
            <a:r>
              <a:rPr lang="en-US" sz="1600" dirty="0" smtClean="0">
                <a:solidFill>
                  <a:schemeClr val="accent6"/>
                </a:solidFill>
              </a:rPr>
              <a:t>.</a:t>
            </a:r>
          </a:p>
          <a:p>
            <a:pPr marL="1200150" lvl="2" indent="-285750">
              <a:buFont typeface="Arial" charset="0"/>
              <a:buChar char="•"/>
            </a:pPr>
            <a:endParaRPr lang="en-US" sz="1600" dirty="0">
              <a:solidFill>
                <a:schemeClr val="accent6"/>
              </a:solidFill>
            </a:endParaRPr>
          </a:p>
          <a:p>
            <a:pPr marL="285750" indent="-285750">
              <a:buFont typeface="Arial" charset="0"/>
              <a:buChar char="•"/>
            </a:pPr>
            <a:r>
              <a:rPr lang="en-US" sz="1600" dirty="0">
                <a:solidFill>
                  <a:schemeClr val="accent6"/>
                </a:solidFill>
              </a:rPr>
              <a:t>I have drawn binary tree as a recursive structure here.</a:t>
            </a:r>
          </a:p>
        </p:txBody>
      </p:sp>
      <p:sp>
        <p:nvSpPr>
          <p:cNvPr id="6" name="Rectangle 5"/>
          <p:cNvSpPr/>
          <p:nvPr/>
        </p:nvSpPr>
        <p:spPr>
          <a:xfrm>
            <a:off x="541298" y="3473127"/>
            <a:ext cx="6235422" cy="3046988"/>
          </a:xfrm>
          <a:prstGeom prst="rect">
            <a:avLst/>
          </a:prstGeom>
        </p:spPr>
        <p:txBody>
          <a:bodyPr wrap="square">
            <a:spAutoFit/>
          </a:bodyPr>
          <a:lstStyle/>
          <a:p>
            <a:pPr marL="285750" indent="-285750">
              <a:buFont typeface="Arial" charset="0"/>
              <a:buChar char="•"/>
            </a:pPr>
            <a:r>
              <a:rPr lang="en-US" sz="1200" dirty="0">
                <a:solidFill>
                  <a:schemeClr val="accent6"/>
                </a:solidFill>
              </a:rPr>
              <a:t>As we know, in a </a:t>
            </a:r>
            <a:r>
              <a:rPr lang="en-US" sz="1200" b="1" dirty="0" smtClean="0">
                <a:solidFill>
                  <a:schemeClr val="accent6"/>
                </a:solidFill>
              </a:rPr>
              <a:t>Binary Tree</a:t>
            </a:r>
            <a:r>
              <a:rPr lang="en-US" sz="1200" dirty="0" smtClean="0">
                <a:solidFill>
                  <a:schemeClr val="accent6"/>
                </a:solidFill>
              </a:rPr>
              <a:t>, </a:t>
            </a:r>
          </a:p>
          <a:p>
            <a:pPr marL="285750" indent="-285750">
              <a:buFont typeface="Arial" charset="0"/>
              <a:buChar char="•"/>
            </a:pPr>
            <a:r>
              <a:rPr lang="en-US" sz="1200" dirty="0" smtClean="0">
                <a:solidFill>
                  <a:schemeClr val="accent6"/>
                </a:solidFill>
              </a:rPr>
              <a:t>each </a:t>
            </a:r>
            <a:r>
              <a:rPr lang="en-US" sz="1200" dirty="0">
                <a:solidFill>
                  <a:schemeClr val="accent6"/>
                </a:solidFill>
              </a:rPr>
              <a:t>node can have </a:t>
            </a:r>
            <a:r>
              <a:rPr lang="en-US" sz="1200" b="1" dirty="0">
                <a:solidFill>
                  <a:schemeClr val="accent6"/>
                </a:solidFill>
              </a:rPr>
              <a:t>at most 2 children</a:t>
            </a:r>
            <a:r>
              <a:rPr lang="en-US" sz="1200" dirty="0">
                <a:solidFill>
                  <a:schemeClr val="accent6"/>
                </a:solidFill>
              </a:rPr>
              <a:t>.</a:t>
            </a:r>
          </a:p>
          <a:p>
            <a:pPr marL="742950" lvl="1" indent="-285750">
              <a:buFont typeface="Arial" charset="0"/>
              <a:buChar char="•"/>
            </a:pPr>
            <a:r>
              <a:rPr lang="en-US" sz="1200" dirty="0" smtClean="0">
                <a:solidFill>
                  <a:schemeClr val="accent6"/>
                </a:solidFill>
              </a:rPr>
              <a:t>in this recursive </a:t>
            </a:r>
            <a:r>
              <a:rPr lang="en-US" sz="1200" dirty="0">
                <a:solidFill>
                  <a:schemeClr val="accent6"/>
                </a:solidFill>
              </a:rPr>
              <a:t>structure,</a:t>
            </a:r>
          </a:p>
          <a:p>
            <a:pPr marL="742950" lvl="1" indent="-285750">
              <a:buFont typeface="Arial" charset="0"/>
              <a:buChar char="•"/>
            </a:pPr>
            <a:r>
              <a:rPr lang="en-US" sz="1200" b="1" dirty="0">
                <a:solidFill>
                  <a:schemeClr val="accent6"/>
                </a:solidFill>
              </a:rPr>
              <a:t>left child </a:t>
            </a:r>
            <a:r>
              <a:rPr lang="en-US" sz="1200" dirty="0">
                <a:solidFill>
                  <a:schemeClr val="accent6"/>
                </a:solidFill>
              </a:rPr>
              <a:t>will be the </a:t>
            </a:r>
            <a:r>
              <a:rPr lang="en-US" sz="1200" dirty="0">
                <a:solidFill>
                  <a:srgbClr val="00B0F0"/>
                </a:solidFill>
              </a:rPr>
              <a:t>root </a:t>
            </a:r>
            <a:r>
              <a:rPr lang="en-US" sz="1200" dirty="0">
                <a:solidFill>
                  <a:schemeClr val="accent6"/>
                </a:solidFill>
              </a:rPr>
              <a:t>of </a:t>
            </a:r>
            <a:r>
              <a:rPr lang="en-US" sz="1200" b="1">
                <a:solidFill>
                  <a:schemeClr val="accent6"/>
                </a:solidFill>
              </a:rPr>
              <a:t>left </a:t>
            </a:r>
            <a:r>
              <a:rPr lang="en-US" sz="1200" b="1" smtClean="0">
                <a:solidFill>
                  <a:schemeClr val="accent6"/>
                </a:solidFill>
              </a:rPr>
              <a:t>(sub-tree)</a:t>
            </a:r>
            <a:endParaRPr lang="en-US" sz="1200" b="1" dirty="0">
              <a:solidFill>
                <a:schemeClr val="accent6"/>
              </a:solidFill>
            </a:endParaRPr>
          </a:p>
          <a:p>
            <a:pPr marL="742950" lvl="1" indent="-285750">
              <a:buFont typeface="Arial" charset="0"/>
              <a:buChar char="•"/>
            </a:pPr>
            <a:r>
              <a:rPr lang="en-US" sz="1200" dirty="0">
                <a:solidFill>
                  <a:schemeClr val="accent6"/>
                </a:solidFill>
              </a:rPr>
              <a:t>and similarly, </a:t>
            </a:r>
            <a:r>
              <a:rPr lang="en-US" sz="1200" b="1" dirty="0">
                <a:solidFill>
                  <a:schemeClr val="accent6"/>
                </a:solidFill>
              </a:rPr>
              <a:t>right child</a:t>
            </a:r>
            <a:r>
              <a:rPr lang="en-US" sz="1200" dirty="0">
                <a:solidFill>
                  <a:schemeClr val="accent6"/>
                </a:solidFill>
              </a:rPr>
              <a:t> will be the </a:t>
            </a:r>
            <a:r>
              <a:rPr lang="en-US" sz="1200" dirty="0">
                <a:solidFill>
                  <a:srgbClr val="00B0F0"/>
                </a:solidFill>
              </a:rPr>
              <a:t>root</a:t>
            </a:r>
            <a:r>
              <a:rPr lang="en-US" sz="1200" dirty="0">
                <a:solidFill>
                  <a:schemeClr val="accent6"/>
                </a:solidFill>
              </a:rPr>
              <a:t> of </a:t>
            </a:r>
            <a:r>
              <a:rPr lang="en-US" sz="1200" b="1">
                <a:solidFill>
                  <a:schemeClr val="accent6"/>
                </a:solidFill>
              </a:rPr>
              <a:t>right </a:t>
            </a:r>
            <a:r>
              <a:rPr lang="en-US" sz="1200" b="1" smtClean="0">
                <a:solidFill>
                  <a:schemeClr val="accent6"/>
                </a:solidFill>
              </a:rPr>
              <a:t>(sub-tree).</a:t>
            </a:r>
            <a:r>
              <a:rPr lang="en-US" sz="1200" dirty="0">
                <a:solidFill>
                  <a:schemeClr val="accent6"/>
                </a:solidFill>
              </a:rPr>
              <a:t/>
            </a:r>
            <a:br>
              <a:rPr lang="en-US" sz="1200" dirty="0">
                <a:solidFill>
                  <a:schemeClr val="accent6"/>
                </a:solidFill>
              </a:rPr>
            </a:br>
            <a:endParaRPr lang="en-US" sz="1200" dirty="0" smtClean="0">
              <a:solidFill>
                <a:schemeClr val="accent6"/>
              </a:solidFill>
            </a:endParaRPr>
          </a:p>
          <a:p>
            <a:pPr marL="285750" indent="-285750">
              <a:buFont typeface="Arial" charset="0"/>
              <a:buChar char="•"/>
            </a:pPr>
            <a:r>
              <a:rPr lang="en-US" sz="1200" dirty="0" smtClean="0">
                <a:solidFill>
                  <a:schemeClr val="accent6"/>
                </a:solidFill>
              </a:rPr>
              <a:t>Now</a:t>
            </a:r>
            <a:r>
              <a:rPr lang="en-US" sz="1200" dirty="0">
                <a:solidFill>
                  <a:schemeClr val="accent6"/>
                </a:solidFill>
              </a:rPr>
              <a:t>, for a </a:t>
            </a:r>
            <a:r>
              <a:rPr lang="en-US" sz="1200" b="1" dirty="0" smtClean="0">
                <a:solidFill>
                  <a:schemeClr val="accent6"/>
                </a:solidFill>
              </a:rPr>
              <a:t>Binary Tree</a:t>
            </a:r>
            <a:r>
              <a:rPr lang="en-US" sz="1200" dirty="0" smtClean="0">
                <a:solidFill>
                  <a:schemeClr val="accent6"/>
                </a:solidFill>
              </a:rPr>
              <a:t> </a:t>
            </a:r>
            <a:r>
              <a:rPr lang="en-US" sz="1200" dirty="0">
                <a:solidFill>
                  <a:schemeClr val="accent6"/>
                </a:solidFill>
              </a:rPr>
              <a:t>to be called </a:t>
            </a:r>
            <a:r>
              <a:rPr lang="en-US" sz="1200" b="1" dirty="0" smtClean="0">
                <a:solidFill>
                  <a:srgbClr val="00B0F0"/>
                </a:solidFill>
              </a:rPr>
              <a:t>Binary Search Tree</a:t>
            </a:r>
            <a:r>
              <a:rPr lang="en-US" sz="1200" dirty="0" smtClean="0">
                <a:solidFill>
                  <a:schemeClr val="accent6"/>
                </a:solidFill>
              </a:rPr>
              <a:t>,</a:t>
            </a:r>
            <a:r>
              <a:rPr lang="en-US" sz="1200" dirty="0">
                <a:solidFill>
                  <a:schemeClr val="accent6"/>
                </a:solidFill>
              </a:rPr>
              <a:t> </a:t>
            </a:r>
            <a:endParaRPr lang="en-US" sz="1200" dirty="0" smtClean="0">
              <a:solidFill>
                <a:schemeClr val="accent6"/>
              </a:solidFill>
            </a:endParaRPr>
          </a:p>
          <a:p>
            <a:pPr marL="285750" indent="-285750">
              <a:buFont typeface="Arial" charset="0"/>
              <a:buChar char="•"/>
            </a:pPr>
            <a:endParaRPr lang="en-US" sz="1200" dirty="0">
              <a:solidFill>
                <a:schemeClr val="accent6"/>
              </a:solidFill>
            </a:endParaRPr>
          </a:p>
          <a:p>
            <a:pPr marL="742950" lvl="1" indent="-285750">
              <a:buFont typeface="Arial" charset="0"/>
              <a:buChar char="•"/>
            </a:pPr>
            <a:r>
              <a:rPr lang="en-US" sz="1200" b="1" dirty="0">
                <a:solidFill>
                  <a:schemeClr val="accent6"/>
                </a:solidFill>
              </a:rPr>
              <a:t>value</a:t>
            </a:r>
            <a:r>
              <a:rPr lang="en-US" sz="1200" dirty="0">
                <a:solidFill>
                  <a:schemeClr val="accent6"/>
                </a:solidFill>
              </a:rPr>
              <a:t> of </a:t>
            </a:r>
            <a:r>
              <a:rPr lang="en-US" sz="1200" b="1" dirty="0">
                <a:solidFill>
                  <a:schemeClr val="accent6"/>
                </a:solidFill>
              </a:rPr>
              <a:t>all</a:t>
            </a:r>
            <a:r>
              <a:rPr lang="en-US" sz="1200" dirty="0">
                <a:solidFill>
                  <a:schemeClr val="accent6"/>
                </a:solidFill>
              </a:rPr>
              <a:t> the </a:t>
            </a:r>
            <a:r>
              <a:rPr lang="en-US" sz="1200" b="1" dirty="0">
                <a:solidFill>
                  <a:schemeClr val="accent6"/>
                </a:solidFill>
              </a:rPr>
              <a:t>nodes</a:t>
            </a:r>
            <a:r>
              <a:rPr lang="en-US" sz="1200" dirty="0">
                <a:solidFill>
                  <a:schemeClr val="accent6"/>
                </a:solidFill>
              </a:rPr>
              <a:t> in </a:t>
            </a:r>
            <a:r>
              <a:rPr lang="en-US" sz="1200">
                <a:solidFill>
                  <a:srgbClr val="00B0F0"/>
                </a:solidFill>
              </a:rPr>
              <a:t>left </a:t>
            </a:r>
            <a:r>
              <a:rPr lang="en-US" sz="1200" smtClean="0">
                <a:solidFill>
                  <a:srgbClr val="00B0F0"/>
                </a:solidFill>
              </a:rPr>
              <a:t>(sub-tree) </a:t>
            </a:r>
            <a:r>
              <a:rPr lang="en-US" sz="1200" dirty="0">
                <a:solidFill>
                  <a:schemeClr val="accent6"/>
                </a:solidFill>
              </a:rPr>
              <a:t>must be </a:t>
            </a:r>
            <a:r>
              <a:rPr lang="en-US" sz="1200" dirty="0">
                <a:solidFill>
                  <a:srgbClr val="00B0F0"/>
                </a:solidFill>
              </a:rPr>
              <a:t>lesser</a:t>
            </a:r>
            <a:r>
              <a:rPr lang="en-US" sz="1200" dirty="0">
                <a:solidFill>
                  <a:schemeClr val="accent6"/>
                </a:solidFill>
              </a:rPr>
              <a:t> </a:t>
            </a:r>
          </a:p>
          <a:p>
            <a:pPr marL="1200150" lvl="2" indent="-285750">
              <a:buFont typeface="Arial" charset="0"/>
              <a:buChar char="•"/>
            </a:pPr>
            <a:r>
              <a:rPr lang="en-US" sz="1200" dirty="0" smtClean="0">
                <a:solidFill>
                  <a:schemeClr val="accent6"/>
                </a:solidFill>
              </a:rPr>
              <a:t>(or </a:t>
            </a:r>
            <a:r>
              <a:rPr lang="en-US" sz="1200" dirty="0">
                <a:solidFill>
                  <a:schemeClr val="accent6"/>
                </a:solidFill>
              </a:rPr>
              <a:t>we can say lesser or equal </a:t>
            </a:r>
            <a:r>
              <a:rPr lang="en-US" sz="1200" dirty="0" smtClean="0">
                <a:solidFill>
                  <a:schemeClr val="accent6"/>
                </a:solidFill>
              </a:rPr>
              <a:t>--to </a:t>
            </a:r>
            <a:r>
              <a:rPr lang="en-US" sz="1200" dirty="0">
                <a:solidFill>
                  <a:schemeClr val="accent6"/>
                </a:solidFill>
              </a:rPr>
              <a:t>handle </a:t>
            </a:r>
            <a:r>
              <a:rPr lang="en-US" sz="1200" dirty="0" smtClean="0">
                <a:solidFill>
                  <a:schemeClr val="accent6"/>
                </a:solidFill>
              </a:rPr>
              <a:t>duplicates)</a:t>
            </a:r>
            <a:endParaRPr lang="en-US" sz="1200" dirty="0">
              <a:solidFill>
                <a:schemeClr val="accent6"/>
              </a:solidFill>
            </a:endParaRPr>
          </a:p>
          <a:p>
            <a:pPr marL="742950" lvl="1" indent="-285750">
              <a:buFont typeface="Arial" charset="0"/>
              <a:buChar char="•"/>
            </a:pPr>
            <a:r>
              <a:rPr lang="en-US" sz="1200" dirty="0">
                <a:solidFill>
                  <a:schemeClr val="accent6"/>
                </a:solidFill>
              </a:rPr>
              <a:t>and the </a:t>
            </a:r>
            <a:r>
              <a:rPr lang="en-US" sz="1200" b="1" dirty="0">
                <a:solidFill>
                  <a:schemeClr val="accent6"/>
                </a:solidFill>
              </a:rPr>
              <a:t>value</a:t>
            </a:r>
            <a:r>
              <a:rPr lang="en-US" sz="1200" dirty="0">
                <a:solidFill>
                  <a:schemeClr val="accent6"/>
                </a:solidFill>
              </a:rPr>
              <a:t> of </a:t>
            </a:r>
            <a:r>
              <a:rPr lang="en-US" sz="1200" b="1" dirty="0">
                <a:solidFill>
                  <a:schemeClr val="accent6"/>
                </a:solidFill>
              </a:rPr>
              <a:t>all</a:t>
            </a:r>
            <a:r>
              <a:rPr lang="en-US" sz="1200" dirty="0">
                <a:solidFill>
                  <a:schemeClr val="accent6"/>
                </a:solidFill>
              </a:rPr>
              <a:t> the </a:t>
            </a:r>
            <a:r>
              <a:rPr lang="en-US" sz="1200" b="1" dirty="0">
                <a:solidFill>
                  <a:schemeClr val="accent6"/>
                </a:solidFill>
              </a:rPr>
              <a:t>nodes</a:t>
            </a:r>
            <a:r>
              <a:rPr lang="en-US" sz="1200" dirty="0">
                <a:solidFill>
                  <a:schemeClr val="accent6"/>
                </a:solidFill>
              </a:rPr>
              <a:t> in </a:t>
            </a:r>
            <a:r>
              <a:rPr lang="en-US" sz="1200">
                <a:solidFill>
                  <a:srgbClr val="00B0F0"/>
                </a:solidFill>
              </a:rPr>
              <a:t>right </a:t>
            </a:r>
            <a:r>
              <a:rPr lang="en-US" sz="1200" smtClean="0">
                <a:solidFill>
                  <a:srgbClr val="00B0F0"/>
                </a:solidFill>
              </a:rPr>
              <a:t>(sub-tree)</a:t>
            </a:r>
            <a:r>
              <a:rPr lang="en-US" sz="1200" smtClean="0">
                <a:solidFill>
                  <a:schemeClr val="accent6"/>
                </a:solidFill>
              </a:rPr>
              <a:t> </a:t>
            </a:r>
            <a:r>
              <a:rPr lang="en-US" sz="1200" dirty="0">
                <a:solidFill>
                  <a:schemeClr val="accent6"/>
                </a:solidFill>
              </a:rPr>
              <a:t>must be </a:t>
            </a:r>
            <a:r>
              <a:rPr lang="en-US" sz="1200" dirty="0">
                <a:solidFill>
                  <a:srgbClr val="00B0F0"/>
                </a:solidFill>
              </a:rPr>
              <a:t>greater</a:t>
            </a:r>
            <a:r>
              <a:rPr lang="en-US" sz="1200" dirty="0">
                <a:solidFill>
                  <a:schemeClr val="accent6"/>
                </a:solidFill>
              </a:rPr>
              <a:t> </a:t>
            </a:r>
            <a:endParaRPr lang="en-US" sz="1200" dirty="0" smtClean="0">
              <a:solidFill>
                <a:schemeClr val="accent6"/>
              </a:solidFill>
            </a:endParaRPr>
          </a:p>
          <a:p>
            <a:pPr marL="742950" lvl="1" indent="-285750">
              <a:buFont typeface="Arial" charset="0"/>
              <a:buChar char="•"/>
            </a:pPr>
            <a:endParaRPr lang="en-US" sz="1200" dirty="0">
              <a:solidFill>
                <a:schemeClr val="accent6"/>
              </a:solidFill>
            </a:endParaRPr>
          </a:p>
          <a:p>
            <a:pPr marL="742950" lvl="1" indent="-285750">
              <a:buFont typeface="Arial" charset="0"/>
              <a:buChar char="•"/>
            </a:pPr>
            <a:r>
              <a:rPr lang="en-US" sz="1200" dirty="0">
                <a:solidFill>
                  <a:schemeClr val="accent6"/>
                </a:solidFill>
              </a:rPr>
              <a:t>and </a:t>
            </a:r>
            <a:r>
              <a:rPr lang="en-US" sz="1200" u="sng" dirty="0">
                <a:solidFill>
                  <a:schemeClr val="accent6"/>
                </a:solidFill>
              </a:rPr>
              <a:t>this must be true for all the nodes.</a:t>
            </a:r>
          </a:p>
          <a:p>
            <a:pPr marL="285750" indent="-285750">
              <a:buFont typeface="Arial" charset="0"/>
              <a:buChar char="•"/>
            </a:pPr>
            <a:endParaRPr lang="en-US" sz="1200" dirty="0">
              <a:solidFill>
                <a:schemeClr val="accent6"/>
              </a:solidFill>
            </a:endParaRPr>
          </a:p>
          <a:p>
            <a:pPr marL="285750" indent="-285750">
              <a:buFont typeface="Arial" charset="0"/>
              <a:buChar char="•"/>
            </a:pPr>
            <a:r>
              <a:rPr lang="en-US" sz="1200" dirty="0">
                <a:solidFill>
                  <a:schemeClr val="accent6"/>
                </a:solidFill>
              </a:rPr>
              <a:t>So, in this recursive structure here, </a:t>
            </a:r>
          </a:p>
          <a:p>
            <a:pPr marL="285750" indent="-285750">
              <a:buFont typeface="Arial" charset="0"/>
              <a:buChar char="•"/>
            </a:pPr>
            <a:r>
              <a:rPr lang="en-US" sz="1200" dirty="0">
                <a:solidFill>
                  <a:schemeClr val="accent6"/>
                </a:solidFill>
              </a:rPr>
              <a:t>both left and </a:t>
            </a:r>
            <a:r>
              <a:rPr lang="en-US" sz="1200">
                <a:solidFill>
                  <a:schemeClr val="accent6"/>
                </a:solidFill>
              </a:rPr>
              <a:t>right </a:t>
            </a:r>
            <a:r>
              <a:rPr lang="en-US" sz="1200" smtClean="0">
                <a:solidFill>
                  <a:schemeClr val="accent6"/>
                </a:solidFill>
              </a:rPr>
              <a:t>sub-trees </a:t>
            </a:r>
            <a:r>
              <a:rPr lang="en-US" sz="1200" dirty="0">
                <a:solidFill>
                  <a:schemeClr val="accent6"/>
                </a:solidFill>
              </a:rPr>
              <a:t>must also be binary search trees.</a:t>
            </a:r>
          </a:p>
        </p:txBody>
      </p:sp>
      <p:pic>
        <p:nvPicPr>
          <p:cNvPr id="10" name="Picture 9"/>
          <p:cNvPicPr>
            <a:picLocks noChangeAspect="1"/>
          </p:cNvPicPr>
          <p:nvPr/>
        </p:nvPicPr>
        <p:blipFill>
          <a:blip r:embed="rId2"/>
          <a:stretch>
            <a:fillRect/>
          </a:stretch>
        </p:blipFill>
        <p:spPr>
          <a:xfrm>
            <a:off x="7372793" y="332358"/>
            <a:ext cx="3975100" cy="3263900"/>
          </a:xfrm>
          <a:prstGeom prst="rect">
            <a:avLst/>
          </a:prstGeom>
        </p:spPr>
      </p:pic>
      <p:pic>
        <p:nvPicPr>
          <p:cNvPr id="11" name="Picture 10"/>
          <p:cNvPicPr>
            <a:picLocks noChangeAspect="1"/>
          </p:cNvPicPr>
          <p:nvPr/>
        </p:nvPicPr>
        <p:blipFill>
          <a:blip r:embed="rId3"/>
          <a:stretch>
            <a:fillRect/>
          </a:stretch>
        </p:blipFill>
        <p:spPr>
          <a:xfrm>
            <a:off x="7796712" y="4028259"/>
            <a:ext cx="2921000" cy="2171700"/>
          </a:xfrm>
          <a:prstGeom prst="rect">
            <a:avLst/>
          </a:prstGeom>
        </p:spPr>
      </p:pic>
      <p:sp>
        <p:nvSpPr>
          <p:cNvPr id="3" name="Title 2"/>
          <p:cNvSpPr>
            <a:spLocks noGrp="1"/>
          </p:cNvSpPr>
          <p:nvPr>
            <p:ph type="title"/>
          </p:nvPr>
        </p:nvSpPr>
        <p:spPr>
          <a:xfrm>
            <a:off x="838200" y="365126"/>
            <a:ext cx="10515600" cy="482250"/>
          </a:xfrm>
        </p:spPr>
        <p:txBody>
          <a:bodyPr>
            <a:normAutofit/>
          </a:bodyPr>
          <a:lstStyle/>
          <a:p>
            <a:pPr algn="ctr"/>
            <a:r>
              <a:rPr lang="en-US" sz="2400" i="1" smtClean="0"/>
              <a:t>Binary Search Tree</a:t>
            </a:r>
            <a:endParaRPr lang="en-US" sz="2400" i="1"/>
          </a:p>
        </p:txBody>
      </p:sp>
    </p:spTree>
    <p:extLst>
      <p:ext uri="{BB962C8B-B14F-4D97-AF65-F5344CB8AC3E}">
        <p14:creationId xmlns:p14="http://schemas.microsoft.com/office/powerpoint/2010/main" val="674307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25461" y="158388"/>
            <a:ext cx="1448674" cy="1077058"/>
          </a:xfrm>
          <a:prstGeom prst="rect">
            <a:avLst/>
          </a:prstGeom>
        </p:spPr>
      </p:pic>
      <p:pic>
        <p:nvPicPr>
          <p:cNvPr id="3" name="Picture 2"/>
          <p:cNvPicPr>
            <a:picLocks noChangeAspect="1"/>
          </p:cNvPicPr>
          <p:nvPr/>
        </p:nvPicPr>
        <p:blipFill>
          <a:blip r:embed="rId3"/>
          <a:stretch>
            <a:fillRect/>
          </a:stretch>
        </p:blipFill>
        <p:spPr>
          <a:xfrm>
            <a:off x="381728" y="1471033"/>
            <a:ext cx="2355240" cy="1724841"/>
          </a:xfrm>
          <a:prstGeom prst="rect">
            <a:avLst/>
          </a:prstGeom>
        </p:spPr>
      </p:pic>
      <p:pic>
        <p:nvPicPr>
          <p:cNvPr id="4" name="Picture 3"/>
          <p:cNvPicPr>
            <a:picLocks noChangeAspect="1"/>
          </p:cNvPicPr>
          <p:nvPr/>
        </p:nvPicPr>
        <p:blipFill>
          <a:blip r:embed="rId4"/>
          <a:stretch>
            <a:fillRect/>
          </a:stretch>
        </p:blipFill>
        <p:spPr>
          <a:xfrm>
            <a:off x="3377047" y="1715772"/>
            <a:ext cx="2148414" cy="1456690"/>
          </a:xfrm>
          <a:prstGeom prst="rect">
            <a:avLst/>
          </a:prstGeom>
        </p:spPr>
      </p:pic>
      <p:pic>
        <p:nvPicPr>
          <p:cNvPr id="15" name="Picture 14"/>
          <p:cNvPicPr>
            <a:picLocks noChangeAspect="1"/>
          </p:cNvPicPr>
          <p:nvPr/>
        </p:nvPicPr>
        <p:blipFill>
          <a:blip r:embed="rId5"/>
          <a:stretch>
            <a:fillRect/>
          </a:stretch>
        </p:blipFill>
        <p:spPr>
          <a:xfrm>
            <a:off x="381728" y="3544903"/>
            <a:ext cx="2146664" cy="1575374"/>
          </a:xfrm>
          <a:prstGeom prst="rect">
            <a:avLst/>
          </a:prstGeom>
        </p:spPr>
      </p:pic>
      <p:pic>
        <p:nvPicPr>
          <p:cNvPr id="19" name="Picture 18"/>
          <p:cNvPicPr>
            <a:picLocks noChangeAspect="1"/>
          </p:cNvPicPr>
          <p:nvPr/>
        </p:nvPicPr>
        <p:blipFill>
          <a:blip r:embed="rId6"/>
          <a:stretch>
            <a:fillRect/>
          </a:stretch>
        </p:blipFill>
        <p:spPr>
          <a:xfrm>
            <a:off x="3195429" y="3552522"/>
            <a:ext cx="2330032" cy="1576453"/>
          </a:xfrm>
          <a:prstGeom prst="rect">
            <a:avLst/>
          </a:prstGeom>
        </p:spPr>
      </p:pic>
      <p:pic>
        <p:nvPicPr>
          <p:cNvPr id="20" name="Picture 19"/>
          <p:cNvPicPr>
            <a:picLocks noChangeAspect="1"/>
          </p:cNvPicPr>
          <p:nvPr/>
        </p:nvPicPr>
        <p:blipFill>
          <a:blip r:embed="rId7"/>
          <a:stretch>
            <a:fillRect/>
          </a:stretch>
        </p:blipFill>
        <p:spPr>
          <a:xfrm>
            <a:off x="7202798" y="3360237"/>
            <a:ext cx="2394495" cy="1642505"/>
          </a:xfrm>
          <a:prstGeom prst="rect">
            <a:avLst/>
          </a:prstGeom>
        </p:spPr>
      </p:pic>
      <p:sp>
        <p:nvSpPr>
          <p:cNvPr id="21" name="Rectangle 20"/>
          <p:cNvSpPr/>
          <p:nvPr/>
        </p:nvSpPr>
        <p:spPr>
          <a:xfrm>
            <a:off x="105102" y="158388"/>
            <a:ext cx="5263732" cy="1200329"/>
          </a:xfrm>
          <a:prstGeom prst="rect">
            <a:avLst/>
          </a:prstGeom>
        </p:spPr>
        <p:txBody>
          <a:bodyPr wrap="square">
            <a:spAutoFit/>
          </a:bodyPr>
          <a:lstStyle/>
          <a:p>
            <a:pPr marL="285750" indent="-285750">
              <a:buFont typeface="Arial" charset="0"/>
              <a:buChar char="•"/>
            </a:pPr>
            <a:r>
              <a:rPr lang="en-US" sz="1200" dirty="0">
                <a:solidFill>
                  <a:schemeClr val="accent6"/>
                </a:solidFill>
              </a:rPr>
              <a:t>Binary Search Tree of integers.</a:t>
            </a:r>
          </a:p>
          <a:p>
            <a:pPr marL="285750" indent="-285750">
              <a:buFont typeface="Arial" charset="0"/>
              <a:buChar char="•"/>
            </a:pPr>
            <a:r>
              <a:rPr lang="en-US" sz="1200" dirty="0" smtClean="0">
                <a:solidFill>
                  <a:schemeClr val="accent6"/>
                </a:solidFill>
              </a:rPr>
              <a:t>Lets </a:t>
            </a:r>
            <a:r>
              <a:rPr lang="en-US" sz="1200" dirty="0">
                <a:solidFill>
                  <a:schemeClr val="accent6"/>
                </a:solidFill>
              </a:rPr>
              <a:t>see validate whether this tree is a BST or not </a:t>
            </a:r>
            <a:r>
              <a:rPr lang="en-US" sz="1200" dirty="0" smtClean="0">
                <a:solidFill>
                  <a:schemeClr val="accent6"/>
                </a:solidFill>
              </a:rPr>
              <a:t>?</a:t>
            </a:r>
            <a:endParaRPr lang="en-US" sz="1200" dirty="0">
              <a:solidFill>
                <a:schemeClr val="accent6"/>
              </a:solidFill>
            </a:endParaRPr>
          </a:p>
          <a:p>
            <a:pPr marL="742950" lvl="1" indent="-285750">
              <a:buFont typeface="Arial" charset="0"/>
              <a:buChar char="•"/>
            </a:pPr>
            <a:r>
              <a:rPr lang="en-US" sz="1200" dirty="0">
                <a:solidFill>
                  <a:schemeClr val="accent6"/>
                </a:solidFill>
              </a:rPr>
              <a:t>for each node </a:t>
            </a:r>
          </a:p>
          <a:p>
            <a:pPr marL="742950" lvl="1" indent="-285750">
              <a:buFont typeface="Arial" charset="0"/>
              <a:buChar char="•"/>
            </a:pPr>
            <a:r>
              <a:rPr lang="en-US" sz="1200" dirty="0">
                <a:solidFill>
                  <a:schemeClr val="accent6"/>
                </a:solidFill>
              </a:rPr>
              <a:t>value of all the nodes in left subtree is lesser or equal </a:t>
            </a:r>
          </a:p>
          <a:p>
            <a:pPr marL="742950" lvl="1" indent="-285750">
              <a:buFont typeface="Arial" charset="0"/>
              <a:buChar char="•"/>
            </a:pPr>
            <a:r>
              <a:rPr lang="en-US" sz="1200" dirty="0">
                <a:solidFill>
                  <a:schemeClr val="accent6"/>
                </a:solidFill>
              </a:rPr>
              <a:t>and the value of all the nodes in </a:t>
            </a:r>
            <a:r>
              <a:rPr lang="en-US" sz="1200">
                <a:solidFill>
                  <a:schemeClr val="accent6"/>
                </a:solidFill>
              </a:rPr>
              <a:t>right </a:t>
            </a:r>
            <a:r>
              <a:rPr lang="en-US" sz="1200" smtClean="0">
                <a:solidFill>
                  <a:schemeClr val="accent6"/>
                </a:solidFill>
              </a:rPr>
              <a:t>sub-tree </a:t>
            </a:r>
            <a:r>
              <a:rPr lang="en-US" sz="1200" dirty="0">
                <a:solidFill>
                  <a:schemeClr val="accent6"/>
                </a:solidFill>
              </a:rPr>
              <a:t>must be greater </a:t>
            </a:r>
          </a:p>
          <a:p>
            <a:pPr marL="285750" indent="-285750">
              <a:buFont typeface="Arial" charset="0"/>
              <a:buChar char="•"/>
            </a:pPr>
            <a:r>
              <a:rPr lang="en-US" sz="1200" dirty="0" smtClean="0">
                <a:solidFill>
                  <a:schemeClr val="accent6"/>
                </a:solidFill>
              </a:rPr>
              <a:t>All these conditions are </a:t>
            </a:r>
            <a:r>
              <a:rPr lang="en-US" sz="1200" dirty="0">
                <a:solidFill>
                  <a:schemeClr val="accent6"/>
                </a:solidFill>
              </a:rPr>
              <a:t>true or </a:t>
            </a:r>
            <a:r>
              <a:rPr lang="en-US" sz="1200" dirty="0" smtClean="0">
                <a:solidFill>
                  <a:schemeClr val="accent6"/>
                </a:solidFill>
              </a:rPr>
              <a:t>not –for all nodes?</a:t>
            </a:r>
            <a:endParaRPr lang="en-US" sz="1200" dirty="0">
              <a:solidFill>
                <a:schemeClr val="accent6"/>
              </a:solidFill>
            </a:endParaRPr>
          </a:p>
        </p:txBody>
      </p:sp>
      <p:sp>
        <p:nvSpPr>
          <p:cNvPr id="22" name="Rectangle 21"/>
          <p:cNvSpPr/>
          <p:nvPr/>
        </p:nvSpPr>
        <p:spPr>
          <a:xfrm>
            <a:off x="6165541" y="2090028"/>
            <a:ext cx="5263732" cy="738664"/>
          </a:xfrm>
          <a:prstGeom prst="rect">
            <a:avLst/>
          </a:prstGeom>
        </p:spPr>
        <p:txBody>
          <a:bodyPr wrap="square">
            <a:spAutoFit/>
          </a:bodyPr>
          <a:lstStyle/>
          <a:p>
            <a:pPr marL="171450" indent="-171450">
              <a:buFont typeface="Arial" charset="0"/>
              <a:buChar char="•"/>
            </a:pPr>
            <a:r>
              <a:rPr lang="en-US" sz="1050" dirty="0">
                <a:solidFill>
                  <a:schemeClr val="accent6"/>
                </a:solidFill>
              </a:rPr>
              <a:t>Lets first look at the root node.</a:t>
            </a:r>
          </a:p>
          <a:p>
            <a:pPr marL="171450" indent="-171450">
              <a:buFont typeface="Arial" charset="0"/>
              <a:buChar char="•"/>
            </a:pPr>
            <a:r>
              <a:rPr lang="en-US" sz="1050" dirty="0">
                <a:solidFill>
                  <a:schemeClr val="accent6"/>
                </a:solidFill>
              </a:rPr>
              <a:t>Nodes in the left(subtree) have values 10, 8 and 12 -- are all lesser than 15 //yes</a:t>
            </a:r>
          </a:p>
          <a:p>
            <a:pPr marL="171450" indent="-171450">
              <a:buFont typeface="Arial" charset="0"/>
              <a:buChar char="•"/>
            </a:pPr>
            <a:r>
              <a:rPr lang="en-US" sz="1050" dirty="0">
                <a:solidFill>
                  <a:schemeClr val="accent6"/>
                </a:solidFill>
              </a:rPr>
              <a:t>Nodes in the right(subtree) have values 17, 20 and 25 -- are all greater than 15 //yes</a:t>
            </a:r>
          </a:p>
          <a:p>
            <a:pPr marL="171450" indent="-171450">
              <a:buFont typeface="Arial" charset="0"/>
              <a:buChar char="•"/>
            </a:pPr>
            <a:r>
              <a:rPr lang="en-US" sz="1050" dirty="0">
                <a:solidFill>
                  <a:schemeClr val="accent6"/>
                </a:solidFill>
              </a:rPr>
              <a:t>So, we are good for the root node.</a:t>
            </a:r>
          </a:p>
        </p:txBody>
      </p:sp>
      <p:sp>
        <p:nvSpPr>
          <p:cNvPr id="24" name="Rectangle 23"/>
          <p:cNvSpPr/>
          <p:nvPr/>
        </p:nvSpPr>
        <p:spPr>
          <a:xfrm>
            <a:off x="6792558" y="5128975"/>
            <a:ext cx="5263732" cy="253916"/>
          </a:xfrm>
          <a:prstGeom prst="rect">
            <a:avLst/>
          </a:prstGeom>
        </p:spPr>
        <p:txBody>
          <a:bodyPr wrap="square">
            <a:spAutoFit/>
          </a:bodyPr>
          <a:lstStyle/>
          <a:p>
            <a:pPr marL="171450" indent="-171450">
              <a:buFont typeface="Arial" charset="0"/>
              <a:buChar char="•"/>
            </a:pPr>
            <a:r>
              <a:rPr lang="en-US" sz="1050" dirty="0">
                <a:solidFill>
                  <a:schemeClr val="accent6"/>
                </a:solidFill>
              </a:rPr>
              <a:t>we don't need to bother about leave nodes because they do not have children.</a:t>
            </a:r>
          </a:p>
        </p:txBody>
      </p:sp>
      <p:sp>
        <p:nvSpPr>
          <p:cNvPr id="25" name="Rectangle 24"/>
          <p:cNvSpPr/>
          <p:nvPr/>
        </p:nvSpPr>
        <p:spPr>
          <a:xfrm>
            <a:off x="105102" y="5587382"/>
            <a:ext cx="2631866" cy="738664"/>
          </a:xfrm>
          <a:prstGeom prst="rect">
            <a:avLst/>
          </a:prstGeom>
        </p:spPr>
        <p:txBody>
          <a:bodyPr wrap="square">
            <a:spAutoFit/>
          </a:bodyPr>
          <a:lstStyle/>
          <a:p>
            <a:pPr marL="171450" indent="-171450">
              <a:buFont typeface="Arial" charset="0"/>
              <a:buChar char="•"/>
            </a:pPr>
            <a:r>
              <a:rPr lang="en-US" sz="1050" dirty="0">
                <a:solidFill>
                  <a:schemeClr val="accent6"/>
                </a:solidFill>
              </a:rPr>
              <a:t>Now, lets look at this node with value 10.</a:t>
            </a:r>
          </a:p>
          <a:p>
            <a:pPr marL="171450" indent="-171450">
              <a:buFont typeface="Arial" charset="0"/>
              <a:buChar char="•"/>
            </a:pPr>
            <a:r>
              <a:rPr lang="en-US" sz="1050" dirty="0">
                <a:solidFill>
                  <a:schemeClr val="accent6"/>
                </a:solidFill>
              </a:rPr>
              <a:t>In left, we have 8 which is lesser.</a:t>
            </a:r>
          </a:p>
          <a:p>
            <a:pPr marL="171450" indent="-171450">
              <a:buFont typeface="Arial" charset="0"/>
              <a:buChar char="•"/>
            </a:pPr>
            <a:r>
              <a:rPr lang="en-US" sz="1050" dirty="0">
                <a:solidFill>
                  <a:schemeClr val="accent6"/>
                </a:solidFill>
              </a:rPr>
              <a:t>In right, we have 12 which is greater.</a:t>
            </a:r>
          </a:p>
          <a:p>
            <a:pPr marL="171450" indent="-171450">
              <a:buFont typeface="Arial" charset="0"/>
              <a:buChar char="•"/>
            </a:pPr>
            <a:r>
              <a:rPr lang="en-US" sz="1050" dirty="0">
                <a:solidFill>
                  <a:schemeClr val="accent6"/>
                </a:solidFill>
              </a:rPr>
              <a:t>So, we are good.</a:t>
            </a:r>
          </a:p>
        </p:txBody>
      </p:sp>
      <p:sp>
        <p:nvSpPr>
          <p:cNvPr id="26" name="Rectangle 25"/>
          <p:cNvSpPr/>
          <p:nvPr/>
        </p:nvSpPr>
        <p:spPr>
          <a:xfrm>
            <a:off x="3135321" y="5598990"/>
            <a:ext cx="2631866" cy="738664"/>
          </a:xfrm>
          <a:prstGeom prst="rect">
            <a:avLst/>
          </a:prstGeom>
        </p:spPr>
        <p:txBody>
          <a:bodyPr wrap="square">
            <a:spAutoFit/>
          </a:bodyPr>
          <a:lstStyle/>
          <a:p>
            <a:pPr marL="171450" indent="-171450">
              <a:buFont typeface="Arial" charset="0"/>
              <a:buChar char="•"/>
            </a:pPr>
            <a:r>
              <a:rPr lang="en-US" sz="1050" dirty="0">
                <a:solidFill>
                  <a:schemeClr val="accent6"/>
                </a:solidFill>
              </a:rPr>
              <a:t>Now, lets look at this node with value </a:t>
            </a:r>
            <a:r>
              <a:rPr lang="en-US" sz="1050" dirty="0" smtClean="0">
                <a:solidFill>
                  <a:schemeClr val="accent6"/>
                </a:solidFill>
              </a:rPr>
              <a:t>20</a:t>
            </a:r>
            <a:r>
              <a:rPr lang="en-US" sz="1050" dirty="0">
                <a:solidFill>
                  <a:schemeClr val="accent6"/>
                </a:solidFill>
              </a:rPr>
              <a:t>.</a:t>
            </a:r>
          </a:p>
          <a:p>
            <a:pPr marL="171450" indent="-171450">
              <a:buFont typeface="Arial" charset="0"/>
              <a:buChar char="•"/>
            </a:pPr>
            <a:r>
              <a:rPr lang="en-US" sz="1050" dirty="0">
                <a:solidFill>
                  <a:schemeClr val="accent6"/>
                </a:solidFill>
              </a:rPr>
              <a:t>In left, we have </a:t>
            </a:r>
            <a:r>
              <a:rPr lang="en-US" sz="1050" dirty="0" smtClean="0">
                <a:solidFill>
                  <a:schemeClr val="accent6"/>
                </a:solidFill>
              </a:rPr>
              <a:t>17 </a:t>
            </a:r>
            <a:r>
              <a:rPr lang="en-US" sz="1050" dirty="0">
                <a:solidFill>
                  <a:schemeClr val="accent6"/>
                </a:solidFill>
              </a:rPr>
              <a:t>which is lesser.</a:t>
            </a:r>
          </a:p>
          <a:p>
            <a:pPr marL="171450" indent="-171450">
              <a:buFont typeface="Arial" charset="0"/>
              <a:buChar char="•"/>
            </a:pPr>
            <a:r>
              <a:rPr lang="en-US" sz="1050" dirty="0">
                <a:solidFill>
                  <a:schemeClr val="accent6"/>
                </a:solidFill>
              </a:rPr>
              <a:t>In right, we have </a:t>
            </a:r>
            <a:r>
              <a:rPr lang="en-US" sz="1050" dirty="0" smtClean="0">
                <a:solidFill>
                  <a:schemeClr val="accent6"/>
                </a:solidFill>
              </a:rPr>
              <a:t>25which </a:t>
            </a:r>
            <a:r>
              <a:rPr lang="en-US" sz="1050" dirty="0">
                <a:solidFill>
                  <a:schemeClr val="accent6"/>
                </a:solidFill>
              </a:rPr>
              <a:t>is greater.</a:t>
            </a:r>
          </a:p>
          <a:p>
            <a:pPr marL="171450" indent="-171450">
              <a:buFont typeface="Arial" charset="0"/>
              <a:buChar char="•"/>
            </a:pPr>
            <a:r>
              <a:rPr lang="en-US" sz="1050" dirty="0">
                <a:solidFill>
                  <a:schemeClr val="accent6"/>
                </a:solidFill>
              </a:rPr>
              <a:t>So, we are good.</a:t>
            </a:r>
          </a:p>
        </p:txBody>
      </p:sp>
      <p:sp>
        <p:nvSpPr>
          <p:cNvPr id="27" name="Rectangle 26"/>
          <p:cNvSpPr/>
          <p:nvPr/>
        </p:nvSpPr>
        <p:spPr>
          <a:xfrm>
            <a:off x="6557554" y="5956714"/>
            <a:ext cx="4990011"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charset="0"/>
              <a:buChar char="•"/>
            </a:pPr>
            <a:r>
              <a:rPr lang="en-US" dirty="0">
                <a:solidFill>
                  <a:srgbClr val="00B0F0"/>
                </a:solidFill>
              </a:rPr>
              <a:t>So we can say that, this is a </a:t>
            </a:r>
            <a:r>
              <a:rPr lang="en-US" b="1" dirty="0" smtClean="0">
                <a:solidFill>
                  <a:srgbClr val="00B0F0"/>
                </a:solidFill>
              </a:rPr>
              <a:t>Binary Search Tree</a:t>
            </a:r>
            <a:r>
              <a:rPr lang="en-US" dirty="0" smtClean="0">
                <a:solidFill>
                  <a:srgbClr val="00B0F0"/>
                </a:solidFill>
              </a:rPr>
              <a:t>.</a:t>
            </a:r>
            <a:endParaRPr lang="en-US" dirty="0">
              <a:solidFill>
                <a:srgbClr val="00B0F0"/>
              </a:solidFill>
            </a:endParaRPr>
          </a:p>
        </p:txBody>
      </p:sp>
    </p:spTree>
    <p:extLst>
      <p:ext uri="{BB962C8B-B14F-4D97-AF65-F5344CB8AC3E}">
        <p14:creationId xmlns:p14="http://schemas.microsoft.com/office/powerpoint/2010/main" val="940765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0242" y="589462"/>
            <a:ext cx="2525957" cy="1696538"/>
          </a:xfrm>
          <a:prstGeom prst="rect">
            <a:avLst/>
          </a:prstGeom>
        </p:spPr>
      </p:pic>
      <p:pic>
        <p:nvPicPr>
          <p:cNvPr id="3" name="Picture 2"/>
          <p:cNvPicPr>
            <a:picLocks noChangeAspect="1"/>
          </p:cNvPicPr>
          <p:nvPr/>
        </p:nvPicPr>
        <p:blipFill>
          <a:blip r:embed="rId3"/>
          <a:stretch>
            <a:fillRect/>
          </a:stretch>
        </p:blipFill>
        <p:spPr>
          <a:xfrm>
            <a:off x="587701" y="589462"/>
            <a:ext cx="2281892" cy="1696538"/>
          </a:xfrm>
          <a:prstGeom prst="rect">
            <a:avLst/>
          </a:prstGeom>
        </p:spPr>
      </p:pic>
      <p:sp>
        <p:nvSpPr>
          <p:cNvPr id="4" name="Rectangle 3"/>
          <p:cNvSpPr/>
          <p:nvPr/>
        </p:nvSpPr>
        <p:spPr>
          <a:xfrm>
            <a:off x="6716619" y="350943"/>
            <a:ext cx="5475381" cy="1754326"/>
          </a:xfrm>
          <a:prstGeom prst="rect">
            <a:avLst/>
          </a:prstGeom>
        </p:spPr>
        <p:txBody>
          <a:bodyPr wrap="square">
            <a:spAutoFit/>
          </a:bodyPr>
          <a:lstStyle/>
          <a:p>
            <a:pPr marL="171450" indent="-171450">
              <a:buFont typeface="Arial" charset="0"/>
              <a:buChar char="•"/>
            </a:pPr>
            <a:r>
              <a:rPr lang="en-US" sz="1200" dirty="0">
                <a:solidFill>
                  <a:schemeClr val="accent6"/>
                </a:solidFill>
              </a:rPr>
              <a:t>Now, what if I change this value 12 to 16.</a:t>
            </a:r>
          </a:p>
          <a:p>
            <a:pPr marL="171450" indent="-171450">
              <a:buFont typeface="Arial" charset="0"/>
              <a:buChar char="•"/>
            </a:pPr>
            <a:r>
              <a:rPr lang="en-US" sz="1200" dirty="0">
                <a:solidFill>
                  <a:srgbClr val="00B0F0"/>
                </a:solidFill>
              </a:rPr>
              <a:t>Now, is this still a </a:t>
            </a:r>
            <a:r>
              <a:rPr lang="en-US" sz="1200" b="1" dirty="0" smtClean="0">
                <a:solidFill>
                  <a:srgbClr val="00B0F0"/>
                </a:solidFill>
              </a:rPr>
              <a:t>Binary Search Tree</a:t>
            </a:r>
            <a:r>
              <a:rPr lang="en-US" sz="1200" dirty="0" smtClean="0">
                <a:solidFill>
                  <a:srgbClr val="00B0F0"/>
                </a:solidFill>
              </a:rPr>
              <a:t> ?</a:t>
            </a:r>
            <a:r>
              <a:rPr lang="en-US" sz="1200" dirty="0">
                <a:solidFill>
                  <a:schemeClr val="accent6"/>
                </a:solidFill>
              </a:rPr>
              <a:t/>
            </a:r>
            <a:br>
              <a:rPr lang="en-US" sz="1200" dirty="0">
                <a:solidFill>
                  <a:schemeClr val="accent6"/>
                </a:solidFill>
              </a:rPr>
            </a:br>
            <a:endParaRPr lang="en-US" sz="1200" dirty="0">
              <a:solidFill>
                <a:schemeClr val="accent6"/>
              </a:solidFill>
            </a:endParaRPr>
          </a:p>
          <a:p>
            <a:pPr marL="171450" indent="-171450">
              <a:buFont typeface="Arial" charset="0"/>
              <a:buChar char="•"/>
            </a:pPr>
            <a:r>
              <a:rPr lang="en-US" sz="1200" dirty="0">
                <a:solidFill>
                  <a:schemeClr val="accent6"/>
                </a:solidFill>
              </a:rPr>
              <a:t>Well, for node with value 10, we are good.</a:t>
            </a:r>
          </a:p>
          <a:p>
            <a:pPr marL="628650" lvl="1" indent="-171450">
              <a:buFont typeface="Arial" charset="0"/>
              <a:buChar char="•"/>
            </a:pPr>
            <a:r>
              <a:rPr lang="en-US" sz="1200" dirty="0">
                <a:solidFill>
                  <a:schemeClr val="accent6"/>
                </a:solidFill>
              </a:rPr>
              <a:t>The node with value 16 is in its right.</a:t>
            </a:r>
          </a:p>
          <a:p>
            <a:pPr marL="628650" lvl="1" indent="-171450">
              <a:buFont typeface="Arial" charset="0"/>
              <a:buChar char="•"/>
            </a:pPr>
            <a:r>
              <a:rPr lang="en-US" sz="1200" dirty="0">
                <a:solidFill>
                  <a:schemeClr val="accent6"/>
                </a:solidFill>
              </a:rPr>
              <a:t>So, not a problem</a:t>
            </a:r>
            <a:r>
              <a:rPr lang="en-US" sz="1200" dirty="0" smtClean="0">
                <a:solidFill>
                  <a:schemeClr val="accent6"/>
                </a:solidFill>
              </a:rPr>
              <a:t>.</a:t>
            </a:r>
            <a:r>
              <a:rPr lang="en-US" sz="1200" dirty="0">
                <a:solidFill>
                  <a:schemeClr val="accent6"/>
                </a:solidFill>
              </a:rPr>
              <a:t/>
            </a:r>
            <a:br>
              <a:rPr lang="en-US" sz="1200" dirty="0">
                <a:solidFill>
                  <a:schemeClr val="accent6"/>
                </a:solidFill>
              </a:rPr>
            </a:br>
            <a:endParaRPr lang="en-US" sz="1200" dirty="0">
              <a:solidFill>
                <a:schemeClr val="accent6"/>
              </a:solidFill>
            </a:endParaRPr>
          </a:p>
          <a:p>
            <a:pPr marL="171450" indent="-171450">
              <a:buFont typeface="Arial" charset="0"/>
              <a:buChar char="•"/>
            </a:pPr>
            <a:r>
              <a:rPr lang="en-US" sz="1200" dirty="0">
                <a:solidFill>
                  <a:schemeClr val="accent6"/>
                </a:solidFill>
              </a:rPr>
              <a:t>But for the root node, we have a node in </a:t>
            </a:r>
            <a:r>
              <a:rPr lang="en-US" sz="1200">
                <a:solidFill>
                  <a:schemeClr val="accent6"/>
                </a:solidFill>
              </a:rPr>
              <a:t>left </a:t>
            </a:r>
            <a:r>
              <a:rPr lang="en-US" sz="1200" smtClean="0">
                <a:solidFill>
                  <a:schemeClr val="accent6"/>
                </a:solidFill>
              </a:rPr>
              <a:t>sub-tree </a:t>
            </a:r>
            <a:r>
              <a:rPr lang="en-US" sz="1200" dirty="0">
                <a:solidFill>
                  <a:schemeClr val="accent6"/>
                </a:solidFill>
              </a:rPr>
              <a:t>with higher value now.</a:t>
            </a:r>
          </a:p>
          <a:p>
            <a:pPr marL="628650" lvl="1" indent="-171450">
              <a:buFont typeface="Arial" charset="0"/>
              <a:buChar char="•"/>
            </a:pPr>
            <a:r>
              <a:rPr lang="en-US" sz="1200" dirty="0">
                <a:solidFill>
                  <a:srgbClr val="00B0F0"/>
                </a:solidFill>
              </a:rPr>
              <a:t>So, this tree is not a binary search tree.</a:t>
            </a:r>
          </a:p>
        </p:txBody>
      </p:sp>
      <p:cxnSp>
        <p:nvCxnSpPr>
          <p:cNvPr id="7" name="Straight Arrow Connector 6"/>
          <p:cNvCxnSpPr/>
          <p:nvPr/>
        </p:nvCxnSpPr>
        <p:spPr>
          <a:xfrm>
            <a:off x="3135086" y="1351128"/>
            <a:ext cx="600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87701" y="2544133"/>
            <a:ext cx="11051178"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solidFill>
                  <a:srgbClr val="00B0F0"/>
                </a:solidFill>
              </a:rPr>
              <a:t>Now, as we were saying we can search, insert or delete in a binary search tree in O(log n) time in average case</a:t>
            </a:r>
            <a:r>
              <a:rPr lang="en-US" dirty="0" smtClean="0">
                <a:solidFill>
                  <a:srgbClr val="00B0F0"/>
                </a:solidFill>
              </a:rPr>
              <a:t>.</a:t>
            </a:r>
          </a:p>
          <a:p>
            <a:pPr marL="742950" lvl="1" indent="-285750">
              <a:buFont typeface="Arial" charset="0"/>
              <a:buChar char="•"/>
            </a:pPr>
            <a:r>
              <a:rPr lang="en-US" dirty="0">
                <a:solidFill>
                  <a:srgbClr val="00B0F0"/>
                </a:solidFill>
              </a:rPr>
              <a:t>How is it really possible?</a:t>
            </a:r>
          </a:p>
        </p:txBody>
      </p:sp>
      <p:sp>
        <p:nvSpPr>
          <p:cNvPr id="9" name="Rectangle 8"/>
          <p:cNvSpPr/>
          <p:nvPr/>
        </p:nvSpPr>
        <p:spPr>
          <a:xfrm>
            <a:off x="587701" y="4393055"/>
            <a:ext cx="5225271" cy="830997"/>
          </a:xfrm>
          <a:prstGeom prst="rect">
            <a:avLst/>
          </a:prstGeom>
        </p:spPr>
        <p:txBody>
          <a:bodyPr wrap="square">
            <a:spAutoFit/>
          </a:bodyPr>
          <a:lstStyle/>
          <a:p>
            <a:pPr marL="171450" indent="-171450">
              <a:buFont typeface="Arial" charset="0"/>
              <a:buChar char="•"/>
            </a:pPr>
            <a:r>
              <a:rPr lang="en-US" sz="1200" dirty="0">
                <a:solidFill>
                  <a:schemeClr val="accent6"/>
                </a:solidFill>
              </a:rPr>
              <a:t>Lets first talk about Binary Search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If </a:t>
            </a:r>
            <a:r>
              <a:rPr lang="en-US" sz="1200" dirty="0">
                <a:solidFill>
                  <a:schemeClr val="accent6"/>
                </a:solidFill>
              </a:rPr>
              <a:t>these integers that I have here in </a:t>
            </a:r>
            <a:r>
              <a:rPr lang="en-US" sz="1200" dirty="0" smtClean="0">
                <a:solidFill>
                  <a:schemeClr val="accent6"/>
                </a:solidFill>
              </a:rPr>
              <a:t>the tree </a:t>
            </a:r>
            <a:r>
              <a:rPr lang="en-US" sz="1200" dirty="0">
                <a:solidFill>
                  <a:schemeClr val="accent6"/>
                </a:solidFill>
              </a:rPr>
              <a:t>were in a sorted array,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could have performed binary search </a:t>
            </a:r>
            <a:endParaRPr lang="en-US" sz="1200" dirty="0" smtClean="0">
              <a:solidFill>
                <a:schemeClr val="accent6"/>
              </a:solidFill>
            </a:endParaRPr>
          </a:p>
          <a:p>
            <a:pPr marL="171450" indent="-171450">
              <a:buFont typeface="Arial" charset="0"/>
              <a:buChar char="•"/>
            </a:pPr>
            <a:r>
              <a:rPr lang="en-US" sz="1200" dirty="0">
                <a:solidFill>
                  <a:schemeClr val="accent6"/>
                </a:solidFill>
              </a:rPr>
              <a:t>Lets say we want to search number 10 in this array</a:t>
            </a:r>
            <a:r>
              <a:rPr lang="en-US" sz="1200" dirty="0" smtClean="0">
                <a:solidFill>
                  <a:schemeClr val="accent6"/>
                </a:solidFill>
              </a:rPr>
              <a:t>.</a:t>
            </a:r>
            <a:endParaRPr lang="en-US" sz="1200" dirty="0">
              <a:solidFill>
                <a:schemeClr val="accent6"/>
              </a:solidFill>
            </a:endParaRPr>
          </a:p>
        </p:txBody>
      </p:sp>
      <p:pic>
        <p:nvPicPr>
          <p:cNvPr id="13" name="Picture 12"/>
          <p:cNvPicPr>
            <a:picLocks noChangeAspect="1"/>
          </p:cNvPicPr>
          <p:nvPr/>
        </p:nvPicPr>
        <p:blipFill>
          <a:blip r:embed="rId4"/>
          <a:stretch>
            <a:fillRect/>
          </a:stretch>
        </p:blipFill>
        <p:spPr>
          <a:xfrm>
            <a:off x="1025630" y="3276167"/>
            <a:ext cx="2388869" cy="1059654"/>
          </a:xfrm>
          <a:prstGeom prst="rect">
            <a:avLst/>
          </a:prstGeom>
        </p:spPr>
      </p:pic>
      <p:pic>
        <p:nvPicPr>
          <p:cNvPr id="21" name="Picture 20"/>
          <p:cNvPicPr>
            <a:picLocks noChangeAspect="1"/>
          </p:cNvPicPr>
          <p:nvPr/>
        </p:nvPicPr>
        <p:blipFill>
          <a:blip r:embed="rId5"/>
          <a:stretch>
            <a:fillRect/>
          </a:stretch>
        </p:blipFill>
        <p:spPr>
          <a:xfrm>
            <a:off x="5163220" y="3615138"/>
            <a:ext cx="2209800" cy="749300"/>
          </a:xfrm>
          <a:prstGeom prst="rect">
            <a:avLst/>
          </a:prstGeom>
        </p:spPr>
      </p:pic>
      <p:pic>
        <p:nvPicPr>
          <p:cNvPr id="22" name="Picture 21"/>
          <p:cNvPicPr>
            <a:picLocks noChangeAspect="1"/>
          </p:cNvPicPr>
          <p:nvPr/>
        </p:nvPicPr>
        <p:blipFill>
          <a:blip r:embed="rId6"/>
          <a:stretch>
            <a:fillRect/>
          </a:stretch>
        </p:blipFill>
        <p:spPr>
          <a:xfrm>
            <a:off x="1268096" y="5157412"/>
            <a:ext cx="2374900" cy="762000"/>
          </a:xfrm>
          <a:prstGeom prst="rect">
            <a:avLst/>
          </a:prstGeom>
        </p:spPr>
      </p:pic>
      <p:pic>
        <p:nvPicPr>
          <p:cNvPr id="23" name="Picture 22"/>
          <p:cNvPicPr>
            <a:picLocks noChangeAspect="1"/>
          </p:cNvPicPr>
          <p:nvPr/>
        </p:nvPicPr>
        <p:blipFill>
          <a:blip r:embed="rId7"/>
          <a:stretch>
            <a:fillRect/>
          </a:stretch>
        </p:blipFill>
        <p:spPr>
          <a:xfrm>
            <a:off x="5090411" y="4788945"/>
            <a:ext cx="2146300" cy="711200"/>
          </a:xfrm>
          <a:prstGeom prst="rect">
            <a:avLst/>
          </a:prstGeom>
        </p:spPr>
      </p:pic>
      <p:sp>
        <p:nvSpPr>
          <p:cNvPr id="26" name="Rectangle 25"/>
          <p:cNvSpPr/>
          <p:nvPr/>
        </p:nvSpPr>
        <p:spPr>
          <a:xfrm>
            <a:off x="587700" y="6004159"/>
            <a:ext cx="5225271" cy="646331"/>
          </a:xfrm>
          <a:prstGeom prst="rect">
            <a:avLst/>
          </a:prstGeom>
        </p:spPr>
        <p:txBody>
          <a:bodyPr wrap="square">
            <a:spAutoFit/>
          </a:bodyPr>
          <a:lstStyle/>
          <a:p>
            <a:pPr marL="171450" indent="-171450">
              <a:buFont typeface="Arial" charset="0"/>
              <a:buChar char="•"/>
            </a:pPr>
            <a:r>
              <a:rPr lang="en-US" sz="1200" dirty="0" smtClean="0">
                <a:solidFill>
                  <a:schemeClr val="accent6"/>
                </a:solidFill>
              </a:rPr>
              <a:t>What </a:t>
            </a:r>
            <a:r>
              <a:rPr lang="en-US" sz="1200" dirty="0">
                <a:solidFill>
                  <a:schemeClr val="accent6"/>
                </a:solidFill>
              </a:rPr>
              <a:t>we do in binary search is, </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we </a:t>
            </a:r>
            <a:r>
              <a:rPr lang="en-US" sz="1200" dirty="0">
                <a:solidFill>
                  <a:schemeClr val="accent6"/>
                </a:solidFill>
              </a:rPr>
              <a:t>first define the complete list as our search space.</a:t>
            </a:r>
          </a:p>
          <a:p>
            <a:pPr marL="628650" lvl="1" indent="-171450">
              <a:buFont typeface="Arial" charset="0"/>
              <a:buChar char="•"/>
            </a:pPr>
            <a:r>
              <a:rPr lang="en-US" sz="1200" dirty="0" smtClean="0">
                <a:solidFill>
                  <a:schemeClr val="accent6"/>
                </a:solidFill>
              </a:rPr>
              <a:t>The </a:t>
            </a:r>
            <a:r>
              <a:rPr lang="en-US" sz="1200" dirty="0">
                <a:solidFill>
                  <a:schemeClr val="accent6"/>
                </a:solidFill>
              </a:rPr>
              <a:t>number can exist only within the search space</a:t>
            </a:r>
            <a:r>
              <a:rPr lang="en-US" sz="1200" dirty="0" smtClean="0">
                <a:solidFill>
                  <a:schemeClr val="accent6"/>
                </a:solidFill>
              </a:rPr>
              <a:t>.</a:t>
            </a:r>
            <a:endParaRPr lang="en-US" sz="1200" dirty="0">
              <a:solidFill>
                <a:schemeClr val="accent6"/>
              </a:solidFill>
            </a:endParaRPr>
          </a:p>
        </p:txBody>
      </p:sp>
      <p:sp>
        <p:nvSpPr>
          <p:cNvPr id="27" name="Rectangle 26"/>
          <p:cNvSpPr/>
          <p:nvPr/>
        </p:nvSpPr>
        <p:spPr>
          <a:xfrm>
            <a:off x="6966729" y="3298273"/>
            <a:ext cx="5225271" cy="1569660"/>
          </a:xfrm>
          <a:prstGeom prst="rect">
            <a:avLst/>
          </a:prstGeom>
        </p:spPr>
        <p:txBody>
          <a:bodyPr wrap="square">
            <a:spAutoFit/>
          </a:bodyPr>
          <a:lstStyle/>
          <a:p>
            <a:pPr marL="171450" indent="-171450">
              <a:buFont typeface="Arial" charset="0"/>
              <a:buChar char="•"/>
            </a:pPr>
            <a:r>
              <a:rPr lang="en-US" sz="1200" dirty="0" smtClean="0">
                <a:solidFill>
                  <a:schemeClr val="accent6"/>
                </a:solidFill>
              </a:rPr>
              <a:t>Now</a:t>
            </a:r>
            <a:r>
              <a:rPr lang="en-US" sz="1200" dirty="0">
                <a:solidFill>
                  <a:schemeClr val="accent6"/>
                </a:solidFill>
              </a:rPr>
              <a:t>, we compare the number to be searched or the element to be searched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with </a:t>
            </a:r>
            <a:r>
              <a:rPr lang="en-US" sz="1200" dirty="0">
                <a:solidFill>
                  <a:schemeClr val="accent6"/>
                </a:solidFill>
              </a:rPr>
              <a:t>mid element of the search space or the median</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a:solidFill>
                  <a:schemeClr val="accent6"/>
                </a:solidFill>
              </a:rPr>
              <a:t>if the element being searched is lesser than mid element,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we </a:t>
            </a:r>
            <a:r>
              <a:rPr lang="en-US" sz="1200" dirty="0">
                <a:solidFill>
                  <a:schemeClr val="accent6"/>
                </a:solidFill>
              </a:rPr>
              <a:t>go searching in the left half, </a:t>
            </a:r>
          </a:p>
          <a:p>
            <a:pPr marL="628650" lvl="1" indent="-171450">
              <a:buFont typeface="Arial" charset="0"/>
              <a:buChar char="•"/>
            </a:pPr>
            <a:r>
              <a:rPr lang="en-US" sz="1200" dirty="0">
                <a:solidFill>
                  <a:schemeClr val="accent6"/>
                </a:solidFill>
              </a:rPr>
              <a:t>else we go searching in the right half</a:t>
            </a:r>
            <a:r>
              <a:rPr lang="en-US" sz="1200" dirty="0" smtClean="0">
                <a:solidFill>
                  <a:schemeClr val="accent6"/>
                </a:solidFill>
              </a:rPr>
              <a:t>.</a:t>
            </a:r>
            <a:endParaRPr lang="en-US" sz="1200" dirty="0">
              <a:solidFill>
                <a:schemeClr val="accent6"/>
              </a:solidFill>
            </a:endParaRPr>
          </a:p>
          <a:p>
            <a:pPr marL="628650" lvl="1" indent="-171450">
              <a:buFont typeface="Arial" charset="0"/>
              <a:buChar char="•"/>
            </a:pPr>
            <a:r>
              <a:rPr lang="en-US" sz="1200" dirty="0">
                <a:solidFill>
                  <a:schemeClr val="accent6"/>
                </a:solidFill>
              </a:rPr>
              <a:t>In case of equality, we have found the element</a:t>
            </a:r>
            <a:r>
              <a:rPr lang="en-US" sz="1200" dirty="0" smtClean="0">
                <a:solidFill>
                  <a:schemeClr val="accent6"/>
                </a:solidFill>
              </a:rPr>
              <a:t>.</a:t>
            </a:r>
          </a:p>
          <a:p>
            <a:pPr marL="171450" indent="-171450">
              <a:buFont typeface="Arial" charset="0"/>
              <a:buChar char="•"/>
            </a:pPr>
            <a:r>
              <a:rPr lang="en-US" sz="1200" dirty="0">
                <a:solidFill>
                  <a:schemeClr val="accent6"/>
                </a:solidFill>
              </a:rPr>
              <a:t>In this case, 10 is lesser than 15.</a:t>
            </a:r>
          </a:p>
        </p:txBody>
      </p:sp>
      <p:sp>
        <p:nvSpPr>
          <p:cNvPr id="28" name="Rectangle 27"/>
          <p:cNvSpPr/>
          <p:nvPr/>
        </p:nvSpPr>
        <p:spPr>
          <a:xfrm>
            <a:off x="7236711" y="5355533"/>
            <a:ext cx="4154100" cy="830997"/>
          </a:xfrm>
          <a:prstGeom prst="rect">
            <a:avLst/>
          </a:prstGeom>
        </p:spPr>
        <p:txBody>
          <a:bodyPr wrap="square">
            <a:spAutoFit/>
          </a:bodyPr>
          <a:lstStyle/>
          <a:p>
            <a:pPr marL="171450" indent="-171450">
              <a:buFont typeface="Arial" charset="0"/>
              <a:buChar char="•"/>
            </a:pPr>
            <a:r>
              <a:rPr lang="en-US" sz="1200" dirty="0">
                <a:solidFill>
                  <a:schemeClr val="accent6"/>
                </a:solidFill>
              </a:rPr>
              <a:t>So, we will go searching towards left</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Our </a:t>
            </a:r>
            <a:r>
              <a:rPr lang="en-US" sz="1200" dirty="0">
                <a:solidFill>
                  <a:schemeClr val="accent6"/>
                </a:solidFill>
              </a:rPr>
              <a:t>search space is reduced now to half</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Once </a:t>
            </a:r>
            <a:r>
              <a:rPr lang="en-US" sz="1200" dirty="0">
                <a:solidFill>
                  <a:schemeClr val="accent6"/>
                </a:solidFill>
              </a:rPr>
              <a:t>again, we will compare to the mid-element and bingo</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this </a:t>
            </a:r>
            <a:r>
              <a:rPr lang="en-US" sz="1200" dirty="0">
                <a:solidFill>
                  <a:schemeClr val="accent6"/>
                </a:solidFill>
              </a:rPr>
              <a:t>time, we have got a match.</a:t>
            </a:r>
          </a:p>
        </p:txBody>
      </p:sp>
      <p:pic>
        <p:nvPicPr>
          <p:cNvPr id="32" name="Picture 31"/>
          <p:cNvPicPr>
            <a:picLocks noChangeAspect="1"/>
          </p:cNvPicPr>
          <p:nvPr/>
        </p:nvPicPr>
        <p:blipFill>
          <a:blip r:embed="rId8"/>
          <a:stretch>
            <a:fillRect/>
          </a:stretch>
        </p:blipFill>
        <p:spPr>
          <a:xfrm>
            <a:off x="5268211" y="5728066"/>
            <a:ext cx="1968500" cy="825500"/>
          </a:xfrm>
          <a:prstGeom prst="rect">
            <a:avLst/>
          </a:prstGeom>
        </p:spPr>
      </p:pic>
    </p:spTree>
    <p:extLst>
      <p:ext uri="{BB962C8B-B14F-4D97-AF65-F5344CB8AC3E}">
        <p14:creationId xmlns:p14="http://schemas.microsoft.com/office/powerpoint/2010/main" val="1734591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3271" y="15687"/>
            <a:ext cx="2298500" cy="2110098"/>
          </a:xfrm>
          <a:prstGeom prst="rect">
            <a:avLst/>
          </a:prstGeom>
        </p:spPr>
      </p:pic>
      <p:sp>
        <p:nvSpPr>
          <p:cNvPr id="5" name="Rectangle 4"/>
          <p:cNvSpPr/>
          <p:nvPr/>
        </p:nvSpPr>
        <p:spPr>
          <a:xfrm>
            <a:off x="518938" y="131302"/>
            <a:ext cx="5338483" cy="1938992"/>
          </a:xfrm>
          <a:prstGeom prst="rect">
            <a:avLst/>
          </a:prstGeom>
        </p:spPr>
        <p:txBody>
          <a:bodyPr wrap="square">
            <a:spAutoFit/>
          </a:bodyPr>
          <a:lstStyle/>
          <a:p>
            <a:pPr marL="171450" indent="-171450">
              <a:buFont typeface="Arial" charset="0"/>
              <a:buChar char="•"/>
            </a:pPr>
            <a:r>
              <a:rPr lang="en-US" sz="1200" dirty="0">
                <a:solidFill>
                  <a:schemeClr val="accent6"/>
                </a:solidFill>
              </a:rPr>
              <a:t>In binary search, we start with n elements in search space </a:t>
            </a:r>
          </a:p>
          <a:p>
            <a:pPr marL="628650" lvl="1" indent="-171450">
              <a:buFont typeface="Arial" charset="0"/>
              <a:buChar char="•"/>
            </a:pPr>
            <a:r>
              <a:rPr lang="en-US" sz="1200" dirty="0">
                <a:solidFill>
                  <a:schemeClr val="accent6"/>
                </a:solidFill>
              </a:rPr>
              <a:t>and then if mid element is not the element that we are looking for,</a:t>
            </a:r>
          </a:p>
          <a:p>
            <a:pPr marL="628650" lvl="1" indent="-171450">
              <a:buFont typeface="Arial" charset="0"/>
              <a:buChar char="•"/>
            </a:pPr>
            <a:r>
              <a:rPr lang="en-US" sz="1200" dirty="0">
                <a:solidFill>
                  <a:schemeClr val="accent6"/>
                </a:solidFill>
              </a:rPr>
              <a:t>we reduce the search space to n/2 </a:t>
            </a:r>
          </a:p>
          <a:p>
            <a:pPr marL="628650" lvl="1" indent="-171450">
              <a:buFont typeface="Arial" charset="0"/>
              <a:buChar char="•"/>
            </a:pPr>
            <a:r>
              <a:rPr lang="en-US" sz="1200" dirty="0">
                <a:solidFill>
                  <a:schemeClr val="accent6"/>
                </a:solidFill>
              </a:rPr>
              <a:t>and we go on reducing the search space to half, </a:t>
            </a:r>
          </a:p>
          <a:p>
            <a:pPr marL="628650" lvl="1" indent="-171450">
              <a:buFont typeface="Arial" charset="0"/>
              <a:buChar char="•"/>
            </a:pPr>
            <a:r>
              <a:rPr lang="en-US" sz="1200" dirty="0">
                <a:solidFill>
                  <a:schemeClr val="accent6"/>
                </a:solidFill>
              </a:rPr>
              <a:t>till we either find the record that we are looking for </a:t>
            </a:r>
          </a:p>
          <a:p>
            <a:pPr marL="628650" lvl="1" indent="-171450">
              <a:buFont typeface="Arial" charset="0"/>
              <a:buChar char="•"/>
            </a:pPr>
            <a:r>
              <a:rPr lang="en-US" sz="1200" dirty="0">
                <a:solidFill>
                  <a:schemeClr val="accent6"/>
                </a:solidFill>
              </a:rPr>
              <a:t>or we get to only one element in search space and be done.</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In this whole reduction, </a:t>
            </a:r>
          </a:p>
          <a:p>
            <a:pPr marL="628650" lvl="1" indent="-171450">
              <a:buFont typeface="Arial" charset="0"/>
              <a:buChar char="•"/>
            </a:pPr>
            <a:r>
              <a:rPr lang="en-US" sz="1200" dirty="0">
                <a:solidFill>
                  <a:schemeClr val="accent6"/>
                </a:solidFill>
              </a:rPr>
              <a:t>if we will go from n to n/2 to n/4 to n/8 and so on,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p:txBody>
      </p:sp>
      <p:pic>
        <p:nvPicPr>
          <p:cNvPr id="6" name="Picture 5"/>
          <p:cNvPicPr>
            <a:picLocks noChangeAspect="1"/>
          </p:cNvPicPr>
          <p:nvPr/>
        </p:nvPicPr>
        <p:blipFill>
          <a:blip r:embed="rId3"/>
          <a:stretch>
            <a:fillRect/>
          </a:stretch>
        </p:blipFill>
        <p:spPr>
          <a:xfrm>
            <a:off x="446007" y="2978269"/>
            <a:ext cx="1950169" cy="1625141"/>
          </a:xfrm>
          <a:prstGeom prst="rect">
            <a:avLst/>
          </a:prstGeom>
        </p:spPr>
      </p:pic>
      <p:pic>
        <p:nvPicPr>
          <p:cNvPr id="8" name="Picture 7"/>
          <p:cNvPicPr>
            <a:picLocks noChangeAspect="1"/>
          </p:cNvPicPr>
          <p:nvPr/>
        </p:nvPicPr>
        <p:blipFill>
          <a:blip r:embed="rId4"/>
          <a:stretch>
            <a:fillRect/>
          </a:stretch>
        </p:blipFill>
        <p:spPr>
          <a:xfrm>
            <a:off x="4393172" y="2788618"/>
            <a:ext cx="2267313" cy="1584493"/>
          </a:xfrm>
          <a:prstGeom prst="rect">
            <a:avLst/>
          </a:prstGeom>
        </p:spPr>
      </p:pic>
      <p:pic>
        <p:nvPicPr>
          <p:cNvPr id="9" name="Picture 8"/>
          <p:cNvPicPr>
            <a:picLocks noChangeAspect="1"/>
          </p:cNvPicPr>
          <p:nvPr/>
        </p:nvPicPr>
        <p:blipFill>
          <a:blip r:embed="rId5"/>
          <a:stretch>
            <a:fillRect/>
          </a:stretch>
        </p:blipFill>
        <p:spPr>
          <a:xfrm>
            <a:off x="7678505" y="2712556"/>
            <a:ext cx="2055223" cy="1504870"/>
          </a:xfrm>
          <a:prstGeom prst="rect">
            <a:avLst/>
          </a:prstGeom>
        </p:spPr>
      </p:pic>
      <p:pic>
        <p:nvPicPr>
          <p:cNvPr id="10" name="Picture 9"/>
          <p:cNvPicPr>
            <a:picLocks noChangeAspect="1"/>
          </p:cNvPicPr>
          <p:nvPr/>
        </p:nvPicPr>
        <p:blipFill>
          <a:blip r:embed="rId6"/>
          <a:stretch>
            <a:fillRect/>
          </a:stretch>
        </p:blipFill>
        <p:spPr>
          <a:xfrm>
            <a:off x="10006150" y="2663755"/>
            <a:ext cx="1629164" cy="1504408"/>
          </a:xfrm>
          <a:prstGeom prst="rect">
            <a:avLst/>
          </a:prstGeom>
        </p:spPr>
      </p:pic>
      <p:sp>
        <p:nvSpPr>
          <p:cNvPr id="11" name="Rectangle 10"/>
          <p:cNvSpPr/>
          <p:nvPr/>
        </p:nvSpPr>
        <p:spPr>
          <a:xfrm>
            <a:off x="0" y="4945419"/>
            <a:ext cx="3540034" cy="1708160"/>
          </a:xfrm>
          <a:prstGeom prst="rect">
            <a:avLst/>
          </a:prstGeom>
        </p:spPr>
        <p:txBody>
          <a:bodyPr wrap="square">
            <a:spAutoFit/>
          </a:bodyPr>
          <a:lstStyle/>
          <a:p>
            <a:pPr marL="171450" indent="-171450">
              <a:buFont typeface="Arial" charset="0"/>
              <a:buChar char="•"/>
            </a:pPr>
            <a:r>
              <a:rPr lang="en-US" sz="1050" dirty="0">
                <a:solidFill>
                  <a:schemeClr val="accent6"/>
                </a:solidFill>
              </a:rPr>
              <a:t>What we'll do is, we start at root </a:t>
            </a:r>
            <a:r>
              <a:rPr lang="en-US" sz="1050" dirty="0" smtClean="0">
                <a:solidFill>
                  <a:schemeClr val="accent6"/>
                </a:solidFill>
              </a:rPr>
              <a:t>‘15’</a:t>
            </a:r>
          </a:p>
          <a:p>
            <a:pPr marL="171450" indent="-171450">
              <a:buFont typeface="Arial" charset="0"/>
              <a:buChar char="•"/>
            </a:pPr>
            <a:r>
              <a:rPr lang="en-US" sz="1050" dirty="0" smtClean="0">
                <a:solidFill>
                  <a:schemeClr val="accent6"/>
                </a:solidFill>
              </a:rPr>
              <a:t>and </a:t>
            </a:r>
            <a:r>
              <a:rPr lang="en-US" sz="1050" dirty="0">
                <a:solidFill>
                  <a:schemeClr val="accent6"/>
                </a:solidFill>
              </a:rPr>
              <a:t>then we will compare the value to be </a:t>
            </a:r>
            <a:r>
              <a:rPr lang="en-US" sz="1050" dirty="0" smtClean="0">
                <a:solidFill>
                  <a:schemeClr val="accent6"/>
                </a:solidFill>
              </a:rPr>
              <a:t>searched ‘12’,</a:t>
            </a:r>
          </a:p>
          <a:p>
            <a:pPr marL="171450" indent="-171450">
              <a:buFont typeface="Arial" charset="0"/>
              <a:buChar char="•"/>
            </a:pPr>
            <a:r>
              <a:rPr lang="en-US" sz="1050" dirty="0" smtClean="0">
                <a:solidFill>
                  <a:schemeClr val="accent6"/>
                </a:solidFill>
              </a:rPr>
              <a:t>if </a:t>
            </a:r>
            <a:r>
              <a:rPr lang="en-US" sz="1050" dirty="0">
                <a:solidFill>
                  <a:schemeClr val="accent6"/>
                </a:solidFill>
              </a:rPr>
              <a:t>its equal,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we </a:t>
            </a:r>
            <a:r>
              <a:rPr lang="en-US" sz="1050" dirty="0">
                <a:solidFill>
                  <a:schemeClr val="accent6"/>
                </a:solidFill>
              </a:rPr>
              <a:t>are done with the search</a:t>
            </a:r>
            <a:r>
              <a:rPr lang="en-US" sz="1050" dirty="0" smtClean="0">
                <a:solidFill>
                  <a:schemeClr val="accent6"/>
                </a:solidFill>
              </a:rPr>
              <a:t>,</a:t>
            </a:r>
          </a:p>
          <a:p>
            <a:pPr marL="171450" indent="-171450">
              <a:buFont typeface="Arial" charset="0"/>
              <a:buChar char="•"/>
            </a:pPr>
            <a:r>
              <a:rPr lang="en-US" sz="1050" dirty="0">
                <a:solidFill>
                  <a:schemeClr val="accent6"/>
                </a:solidFill>
              </a:rPr>
              <a:t>if its lesser,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we </a:t>
            </a:r>
            <a:r>
              <a:rPr lang="en-US" sz="1050" dirty="0">
                <a:solidFill>
                  <a:schemeClr val="accent6"/>
                </a:solidFill>
              </a:rPr>
              <a:t>know that we need to </a:t>
            </a:r>
            <a:r>
              <a:rPr lang="en-US" sz="1050" dirty="0" smtClean="0">
                <a:solidFill>
                  <a:schemeClr val="accent6"/>
                </a:solidFill>
              </a:rPr>
              <a:t>go to </a:t>
            </a:r>
            <a:r>
              <a:rPr lang="en-US" sz="1050" dirty="0">
                <a:solidFill>
                  <a:schemeClr val="accent6"/>
                </a:solidFill>
              </a:rPr>
              <a:t>the </a:t>
            </a:r>
            <a:r>
              <a:rPr lang="en-US" sz="1050">
                <a:solidFill>
                  <a:schemeClr val="accent6"/>
                </a:solidFill>
              </a:rPr>
              <a:t>left </a:t>
            </a:r>
            <a:r>
              <a:rPr lang="en-US" sz="1050" smtClean="0">
                <a:solidFill>
                  <a:schemeClr val="accent6"/>
                </a:solidFill>
              </a:rPr>
              <a:t>(sub-tree)</a:t>
            </a:r>
            <a:endParaRPr lang="en-US" sz="1050" dirty="0" smtClean="0">
              <a:solidFill>
                <a:schemeClr val="accent6"/>
              </a:solidFill>
            </a:endParaRPr>
          </a:p>
          <a:p>
            <a:pPr marL="628650" lvl="1" indent="-171450">
              <a:buFont typeface="Arial" charset="0"/>
              <a:buChar char="•"/>
            </a:pPr>
            <a:endParaRPr lang="en-US" sz="1050" dirty="0" smtClean="0">
              <a:solidFill>
                <a:schemeClr val="accent6"/>
              </a:solidFill>
            </a:endParaRPr>
          </a:p>
          <a:p>
            <a:pPr marL="171450" indent="-171450">
              <a:buFont typeface="Arial" charset="0"/>
              <a:buChar char="•"/>
            </a:pPr>
            <a:r>
              <a:rPr lang="en-US" sz="1050" dirty="0" smtClean="0">
                <a:solidFill>
                  <a:schemeClr val="accent6"/>
                </a:solidFill>
              </a:rPr>
              <a:t>because </a:t>
            </a:r>
            <a:r>
              <a:rPr lang="en-US" sz="1050" dirty="0">
                <a:solidFill>
                  <a:schemeClr val="accent6"/>
                </a:solidFill>
              </a:rPr>
              <a:t>in a binary search tree,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all </a:t>
            </a:r>
            <a:r>
              <a:rPr lang="en-US" sz="1050" dirty="0">
                <a:solidFill>
                  <a:schemeClr val="accent6"/>
                </a:solidFill>
              </a:rPr>
              <a:t>the elements </a:t>
            </a:r>
            <a:r>
              <a:rPr lang="en-US" sz="1050">
                <a:solidFill>
                  <a:schemeClr val="accent6"/>
                </a:solidFill>
              </a:rPr>
              <a:t>in </a:t>
            </a:r>
            <a:r>
              <a:rPr lang="en-US" sz="1050" smtClean="0">
                <a:solidFill>
                  <a:schemeClr val="accent6"/>
                </a:solidFill>
              </a:rPr>
              <a:t>left(sub-tree) </a:t>
            </a:r>
            <a:r>
              <a:rPr lang="en-US" sz="1050" dirty="0">
                <a:solidFill>
                  <a:schemeClr val="accent6"/>
                </a:solidFill>
              </a:rPr>
              <a:t>are lesser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and </a:t>
            </a:r>
            <a:r>
              <a:rPr lang="en-US" sz="1050" dirty="0">
                <a:solidFill>
                  <a:schemeClr val="accent6"/>
                </a:solidFill>
              </a:rPr>
              <a:t>all the elements </a:t>
            </a:r>
            <a:r>
              <a:rPr lang="en-US" sz="1050">
                <a:solidFill>
                  <a:schemeClr val="accent6"/>
                </a:solidFill>
              </a:rPr>
              <a:t>in </a:t>
            </a:r>
            <a:r>
              <a:rPr lang="en-US" sz="1050" smtClean="0">
                <a:solidFill>
                  <a:schemeClr val="accent6"/>
                </a:solidFill>
              </a:rPr>
              <a:t>right(sub-tree) </a:t>
            </a:r>
            <a:r>
              <a:rPr lang="en-US" sz="1050" dirty="0">
                <a:solidFill>
                  <a:schemeClr val="accent6"/>
                </a:solidFill>
              </a:rPr>
              <a:t>are greater.</a:t>
            </a:r>
          </a:p>
        </p:txBody>
      </p:sp>
      <p:sp>
        <p:nvSpPr>
          <p:cNvPr id="12" name="Rectangle 11"/>
          <p:cNvSpPr/>
          <p:nvPr/>
        </p:nvSpPr>
        <p:spPr>
          <a:xfrm>
            <a:off x="7914652" y="500633"/>
            <a:ext cx="4110446" cy="1061829"/>
          </a:xfrm>
          <a:prstGeom prst="rect">
            <a:avLst/>
          </a:prstGeom>
        </p:spPr>
        <p:txBody>
          <a:bodyPr wrap="square">
            <a:spAutoFit/>
          </a:bodyPr>
          <a:lstStyle/>
          <a:p>
            <a:pPr marL="171450" indent="-171450">
              <a:buFont typeface="Arial" charset="0"/>
              <a:buChar char="•"/>
            </a:pPr>
            <a:r>
              <a:rPr lang="en-US" sz="1050" dirty="0">
                <a:solidFill>
                  <a:schemeClr val="accent6"/>
                </a:solidFill>
              </a:rPr>
              <a:t>we will have log n to the base 2 steps.</a:t>
            </a:r>
          </a:p>
          <a:p>
            <a:pPr marL="171450" indent="-171450">
              <a:buFont typeface="Arial" charset="0"/>
              <a:buChar char="•"/>
            </a:pPr>
            <a:r>
              <a:rPr lang="en-US" sz="1050" dirty="0">
                <a:solidFill>
                  <a:schemeClr val="accent6"/>
                </a:solidFill>
              </a:rPr>
              <a:t>If we are taking k steps, </a:t>
            </a:r>
          </a:p>
          <a:p>
            <a:pPr marL="171450" indent="-171450">
              <a:buFont typeface="Arial" charset="0"/>
              <a:buChar char="•"/>
            </a:pPr>
            <a:r>
              <a:rPr lang="en-US" sz="1050" dirty="0">
                <a:solidFill>
                  <a:schemeClr val="accent6"/>
                </a:solidFill>
              </a:rPr>
              <a:t>then n upon 2 to the power k will be equal to 1 </a:t>
            </a:r>
          </a:p>
          <a:p>
            <a:pPr marL="628650" lvl="1" indent="-171450">
              <a:buFont typeface="Arial" charset="0"/>
              <a:buChar char="•"/>
            </a:pPr>
            <a:r>
              <a:rPr lang="en-US" sz="1050" dirty="0">
                <a:solidFill>
                  <a:schemeClr val="accent6"/>
                </a:solidFill>
              </a:rPr>
              <a:t>which will imply 2 to the power k will be equal to n </a:t>
            </a:r>
          </a:p>
          <a:p>
            <a:pPr marL="628650" lvl="1" indent="-171450">
              <a:buFont typeface="Arial" charset="0"/>
              <a:buChar char="•"/>
            </a:pPr>
            <a:r>
              <a:rPr lang="en-US" sz="1050" dirty="0">
                <a:solidFill>
                  <a:schemeClr val="accent6"/>
                </a:solidFill>
              </a:rPr>
              <a:t>and k will be equal to log n to the base 2.</a:t>
            </a:r>
          </a:p>
          <a:p>
            <a:pPr marL="171450" indent="-171450">
              <a:buFont typeface="Arial" charset="0"/>
              <a:buChar char="•"/>
            </a:pPr>
            <a:r>
              <a:rPr lang="en-US" sz="1050" dirty="0">
                <a:solidFill>
                  <a:schemeClr val="accent6"/>
                </a:solidFill>
              </a:rPr>
              <a:t>So, this is why running time of binary search is O (log n)</a:t>
            </a:r>
          </a:p>
        </p:txBody>
      </p:sp>
      <p:sp>
        <p:nvSpPr>
          <p:cNvPr id="13" name="Rectangle 12"/>
          <p:cNvSpPr/>
          <p:nvPr/>
        </p:nvSpPr>
        <p:spPr>
          <a:xfrm>
            <a:off x="117107" y="2202217"/>
            <a:ext cx="3518420" cy="577081"/>
          </a:xfrm>
          <a:prstGeom prst="rect">
            <a:avLst/>
          </a:prstGeom>
        </p:spPr>
        <p:txBody>
          <a:bodyPr wrap="square">
            <a:spAutoFit/>
          </a:bodyPr>
          <a:lstStyle/>
          <a:p>
            <a:pPr marL="171450" indent="-171450">
              <a:buFont typeface="Arial" charset="0"/>
              <a:buChar char="•"/>
            </a:pPr>
            <a:r>
              <a:rPr lang="en-US" sz="1050" dirty="0" smtClean="0">
                <a:solidFill>
                  <a:schemeClr val="accent6"/>
                </a:solidFill>
              </a:rPr>
              <a:t>Now, if we use  binary search tree to store these integers,</a:t>
            </a:r>
          </a:p>
          <a:p>
            <a:pPr marL="628650" lvl="1" indent="-171450">
              <a:buFont typeface="Arial" charset="0"/>
              <a:buChar char="•"/>
            </a:pPr>
            <a:r>
              <a:rPr lang="en-US" sz="1050" dirty="0" smtClean="0">
                <a:solidFill>
                  <a:schemeClr val="accent6"/>
                </a:solidFill>
              </a:rPr>
              <a:t>search operation will be very similar.</a:t>
            </a:r>
          </a:p>
          <a:p>
            <a:pPr marL="628650" lvl="1" indent="-171450">
              <a:buFont typeface="Arial" charset="0"/>
              <a:buChar char="•"/>
            </a:pPr>
            <a:r>
              <a:rPr lang="en-US" sz="1050" dirty="0" smtClean="0">
                <a:solidFill>
                  <a:schemeClr val="accent6"/>
                </a:solidFill>
              </a:rPr>
              <a:t>Lets say, we want to search for number 12.</a:t>
            </a:r>
            <a:endParaRPr lang="en-US" sz="1050" dirty="0">
              <a:solidFill>
                <a:schemeClr val="accent6"/>
              </a:solidFill>
            </a:endParaRPr>
          </a:p>
        </p:txBody>
      </p:sp>
      <p:sp>
        <p:nvSpPr>
          <p:cNvPr id="14" name="Rectangle 13"/>
          <p:cNvSpPr/>
          <p:nvPr/>
        </p:nvSpPr>
        <p:spPr>
          <a:xfrm>
            <a:off x="3673130" y="4725668"/>
            <a:ext cx="3707396" cy="1708160"/>
          </a:xfrm>
          <a:prstGeom prst="rect">
            <a:avLst/>
          </a:prstGeom>
        </p:spPr>
        <p:txBody>
          <a:bodyPr wrap="square">
            <a:spAutoFit/>
          </a:bodyPr>
          <a:lstStyle/>
          <a:p>
            <a:pPr marL="171450" indent="-171450">
              <a:buFont typeface="Arial" charset="0"/>
              <a:buChar char="•"/>
            </a:pPr>
            <a:r>
              <a:rPr lang="en-US" sz="1050" dirty="0">
                <a:solidFill>
                  <a:schemeClr val="accent6"/>
                </a:solidFill>
              </a:rPr>
              <a:t>We know that number 12 that we are looking for </a:t>
            </a:r>
          </a:p>
          <a:p>
            <a:pPr marL="628650" lvl="1" indent="-171450">
              <a:buFont typeface="Arial" charset="0"/>
              <a:buChar char="•"/>
            </a:pPr>
            <a:r>
              <a:rPr lang="en-US" sz="1050" dirty="0">
                <a:solidFill>
                  <a:schemeClr val="accent6"/>
                </a:solidFill>
              </a:rPr>
              <a:t>can exist in </a:t>
            </a:r>
            <a:r>
              <a:rPr lang="en-US" sz="1050">
                <a:solidFill>
                  <a:schemeClr val="accent6"/>
                </a:solidFill>
              </a:rPr>
              <a:t>this </a:t>
            </a:r>
            <a:r>
              <a:rPr lang="en-US" sz="1050" smtClean="0">
                <a:solidFill>
                  <a:schemeClr val="accent6"/>
                </a:solidFill>
              </a:rPr>
              <a:t>sub-tree </a:t>
            </a:r>
            <a:r>
              <a:rPr lang="en-US" sz="1050" dirty="0">
                <a:solidFill>
                  <a:schemeClr val="accent6"/>
                </a:solidFill>
              </a:rPr>
              <a:t>only and anything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apart </a:t>
            </a:r>
            <a:r>
              <a:rPr lang="en-US" sz="1050" dirty="0">
                <a:solidFill>
                  <a:schemeClr val="accent6"/>
                </a:solidFill>
              </a:rPr>
              <a:t>from </a:t>
            </a:r>
            <a:r>
              <a:rPr lang="en-US" sz="1050">
                <a:solidFill>
                  <a:schemeClr val="accent6"/>
                </a:solidFill>
              </a:rPr>
              <a:t>the </a:t>
            </a:r>
            <a:r>
              <a:rPr lang="en-US" sz="1050" smtClean="0">
                <a:solidFill>
                  <a:schemeClr val="accent6"/>
                </a:solidFill>
              </a:rPr>
              <a:t>sub-tree </a:t>
            </a:r>
            <a:r>
              <a:rPr lang="en-US" sz="1050" dirty="0">
                <a:solidFill>
                  <a:schemeClr val="accent6"/>
                </a:solidFill>
              </a:rPr>
              <a:t>is discarded</a:t>
            </a:r>
            <a:r>
              <a:rPr lang="en-US" sz="1050" dirty="0" smtClean="0">
                <a:solidFill>
                  <a:schemeClr val="accent6"/>
                </a:solidFill>
              </a:rPr>
              <a:t>.</a:t>
            </a:r>
          </a:p>
          <a:p>
            <a:pPr marL="171450" indent="-171450">
              <a:buFont typeface="Arial" charset="0"/>
              <a:buChar char="•"/>
            </a:pPr>
            <a:r>
              <a:rPr lang="en-US" sz="1050" dirty="0" smtClean="0">
                <a:solidFill>
                  <a:schemeClr val="accent6"/>
                </a:solidFill>
              </a:rPr>
              <a:t>So</a:t>
            </a:r>
            <a:r>
              <a:rPr lang="en-US" sz="1050" dirty="0">
                <a:solidFill>
                  <a:schemeClr val="accent6"/>
                </a:solidFill>
              </a:rPr>
              <a:t>, we have reduced the search space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to </a:t>
            </a:r>
            <a:r>
              <a:rPr lang="en-US" sz="1050" dirty="0">
                <a:solidFill>
                  <a:schemeClr val="accent6"/>
                </a:solidFill>
              </a:rPr>
              <a:t>only these 3 nodes having value 10, 8 and 12</a:t>
            </a:r>
            <a:r>
              <a:rPr lang="en-US" sz="1050" dirty="0" smtClean="0">
                <a:solidFill>
                  <a:schemeClr val="accent6"/>
                </a:solidFill>
              </a:rPr>
              <a:t>.</a:t>
            </a:r>
          </a:p>
          <a:p>
            <a:pPr marL="171450" indent="-171450">
              <a:buFont typeface="Arial" charset="0"/>
              <a:buChar char="•"/>
            </a:pPr>
            <a:endParaRPr lang="en-US" sz="1050" dirty="0">
              <a:solidFill>
                <a:schemeClr val="accent6"/>
              </a:solidFill>
            </a:endParaRPr>
          </a:p>
          <a:p>
            <a:pPr marL="171450" indent="-171450">
              <a:buFont typeface="Arial" charset="0"/>
              <a:buChar char="•"/>
            </a:pPr>
            <a:r>
              <a:rPr lang="en-US" sz="1050" dirty="0" smtClean="0">
                <a:solidFill>
                  <a:schemeClr val="accent6"/>
                </a:solidFill>
              </a:rPr>
              <a:t>Now</a:t>
            </a:r>
            <a:r>
              <a:rPr lang="en-US" sz="1050" dirty="0">
                <a:solidFill>
                  <a:schemeClr val="accent6"/>
                </a:solidFill>
              </a:rPr>
              <a:t>, once again, we will compare 12 with 10</a:t>
            </a:r>
            <a:r>
              <a:rPr lang="en-US" sz="1050" dirty="0" smtClean="0">
                <a:solidFill>
                  <a:schemeClr val="accent6"/>
                </a:solidFill>
              </a:rPr>
              <a:t>.</a:t>
            </a:r>
          </a:p>
          <a:p>
            <a:pPr marL="628650" lvl="1" indent="-171450">
              <a:buFont typeface="Arial" charset="0"/>
              <a:buChar char="•"/>
            </a:pPr>
            <a:r>
              <a:rPr lang="en-US" sz="1050" dirty="0" smtClean="0">
                <a:solidFill>
                  <a:schemeClr val="accent6"/>
                </a:solidFill>
              </a:rPr>
              <a:t>it </a:t>
            </a:r>
            <a:r>
              <a:rPr lang="en-US" sz="1050" dirty="0">
                <a:solidFill>
                  <a:schemeClr val="accent6"/>
                </a:solidFill>
              </a:rPr>
              <a:t>is not equal</a:t>
            </a:r>
            <a:r>
              <a:rPr lang="en-US" sz="1050" dirty="0" smtClean="0">
                <a:solidFill>
                  <a:schemeClr val="accent6"/>
                </a:solidFill>
              </a:rPr>
              <a:t>.</a:t>
            </a:r>
          </a:p>
          <a:p>
            <a:pPr marL="628650" lvl="1" indent="-171450">
              <a:buFont typeface="Arial" charset="0"/>
              <a:buChar char="•"/>
            </a:pPr>
            <a:r>
              <a:rPr lang="en-US" sz="1050" dirty="0" smtClean="0">
                <a:solidFill>
                  <a:schemeClr val="accent6"/>
                </a:solidFill>
              </a:rPr>
              <a:t>12 </a:t>
            </a:r>
            <a:r>
              <a:rPr lang="en-US" sz="1050" dirty="0">
                <a:solidFill>
                  <a:schemeClr val="accent6"/>
                </a:solidFill>
              </a:rPr>
              <a:t>is greater, </a:t>
            </a:r>
            <a:endParaRPr lang="en-US" sz="1050" dirty="0" smtClean="0">
              <a:solidFill>
                <a:schemeClr val="accent6"/>
              </a:solidFill>
            </a:endParaRPr>
          </a:p>
          <a:p>
            <a:pPr marL="628650" lvl="1" indent="-171450">
              <a:buFont typeface="Arial" charset="0"/>
              <a:buChar char="•"/>
            </a:pPr>
            <a:r>
              <a:rPr lang="en-US" sz="1050" dirty="0" smtClean="0">
                <a:solidFill>
                  <a:schemeClr val="accent6"/>
                </a:solidFill>
              </a:rPr>
              <a:t>so </a:t>
            </a:r>
            <a:r>
              <a:rPr lang="en-US" sz="1050" dirty="0">
                <a:solidFill>
                  <a:schemeClr val="accent6"/>
                </a:solidFill>
              </a:rPr>
              <a:t>we have to look into </a:t>
            </a:r>
            <a:r>
              <a:rPr lang="en-US" sz="1050">
                <a:solidFill>
                  <a:schemeClr val="accent6"/>
                </a:solidFill>
              </a:rPr>
              <a:t>right </a:t>
            </a:r>
            <a:r>
              <a:rPr lang="en-US" sz="1050" smtClean="0">
                <a:solidFill>
                  <a:schemeClr val="accent6"/>
                </a:solidFill>
              </a:rPr>
              <a:t>sub-tree </a:t>
            </a:r>
            <a:r>
              <a:rPr lang="en-US" sz="1050" dirty="0">
                <a:solidFill>
                  <a:schemeClr val="accent6"/>
                </a:solidFill>
              </a:rPr>
              <a:t>with value </a:t>
            </a:r>
            <a:r>
              <a:rPr lang="en-US" sz="1050" dirty="0" smtClean="0">
                <a:solidFill>
                  <a:schemeClr val="accent6"/>
                </a:solidFill>
              </a:rPr>
              <a:t>10</a:t>
            </a:r>
          </a:p>
        </p:txBody>
      </p:sp>
      <p:sp>
        <p:nvSpPr>
          <p:cNvPr id="16" name="Rectangle 15"/>
          <p:cNvSpPr/>
          <p:nvPr/>
        </p:nvSpPr>
        <p:spPr>
          <a:xfrm>
            <a:off x="7406641" y="4657803"/>
            <a:ext cx="4785360" cy="646331"/>
          </a:xfrm>
          <a:prstGeom prst="rect">
            <a:avLst/>
          </a:prstGeom>
        </p:spPr>
        <p:txBody>
          <a:bodyPr wrap="square">
            <a:spAutoFit/>
          </a:bodyPr>
          <a:lstStyle/>
          <a:p>
            <a:pPr marL="628650" lvl="1" indent="-171450">
              <a:buFont typeface="Arial" charset="0"/>
              <a:buChar char="•"/>
            </a:pPr>
            <a:r>
              <a:rPr lang="en-US" sz="1200" dirty="0" smtClean="0">
                <a:solidFill>
                  <a:schemeClr val="accent6"/>
                </a:solidFill>
              </a:rPr>
              <a:t>So</a:t>
            </a:r>
            <a:r>
              <a:rPr lang="en-US" sz="1200" dirty="0">
                <a:solidFill>
                  <a:schemeClr val="accent6"/>
                </a:solidFill>
              </a:rPr>
              <a:t>, now our search space is reduced to just one node</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Once </a:t>
            </a:r>
            <a:r>
              <a:rPr lang="en-US" sz="1200" dirty="0">
                <a:solidFill>
                  <a:schemeClr val="accent6"/>
                </a:solidFill>
              </a:rPr>
              <a:t>again, we will compare the value here at this node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and </a:t>
            </a:r>
            <a:r>
              <a:rPr lang="en-US" sz="1200" dirty="0">
                <a:solidFill>
                  <a:schemeClr val="accent6"/>
                </a:solidFill>
              </a:rPr>
              <a:t>we have a match.</a:t>
            </a:r>
          </a:p>
        </p:txBody>
      </p:sp>
      <p:sp>
        <p:nvSpPr>
          <p:cNvPr id="17" name="Rectangle 16"/>
          <p:cNvSpPr/>
          <p:nvPr/>
        </p:nvSpPr>
        <p:spPr>
          <a:xfrm>
            <a:off x="7534493" y="5567145"/>
            <a:ext cx="4657507" cy="83099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rgbClr val="00B0F0"/>
                </a:solidFill>
              </a:rPr>
              <a:t>So, searching an element in binary search tree is </a:t>
            </a:r>
            <a:endParaRPr lang="en-US" sz="1200" dirty="0" smtClean="0">
              <a:solidFill>
                <a:srgbClr val="00B0F0"/>
              </a:solidFill>
            </a:endParaRPr>
          </a:p>
          <a:p>
            <a:pPr marL="628650" lvl="1" indent="-171450">
              <a:buFont typeface="Arial" charset="0"/>
              <a:buChar char="•"/>
            </a:pPr>
            <a:r>
              <a:rPr lang="en-US" sz="1200" dirty="0" smtClean="0">
                <a:solidFill>
                  <a:srgbClr val="00B0F0"/>
                </a:solidFill>
              </a:rPr>
              <a:t>basically  </a:t>
            </a:r>
            <a:r>
              <a:rPr lang="en-US" sz="1200" dirty="0">
                <a:solidFill>
                  <a:srgbClr val="00B0F0"/>
                </a:solidFill>
              </a:rPr>
              <a:t>traversal in which at each step</a:t>
            </a:r>
            <a:r>
              <a:rPr lang="en-US" sz="1200" dirty="0" smtClean="0">
                <a:solidFill>
                  <a:srgbClr val="00B0F0"/>
                </a:solidFill>
              </a:rPr>
              <a:t>,</a:t>
            </a:r>
          </a:p>
          <a:p>
            <a:pPr marL="628650" lvl="1" indent="-171450">
              <a:buFont typeface="Arial" charset="0"/>
              <a:buChar char="•"/>
            </a:pPr>
            <a:r>
              <a:rPr lang="en-US" sz="1200" dirty="0" smtClean="0">
                <a:solidFill>
                  <a:srgbClr val="00B0F0"/>
                </a:solidFill>
              </a:rPr>
              <a:t>we </a:t>
            </a:r>
            <a:r>
              <a:rPr lang="en-US" sz="1200" dirty="0">
                <a:solidFill>
                  <a:srgbClr val="00B0F0"/>
                </a:solidFill>
              </a:rPr>
              <a:t>will go either towards left or right and hence at each step</a:t>
            </a:r>
            <a:r>
              <a:rPr lang="en-US" sz="1200" dirty="0" smtClean="0">
                <a:solidFill>
                  <a:srgbClr val="00B0F0"/>
                </a:solidFill>
              </a:rPr>
              <a:t>,</a:t>
            </a:r>
          </a:p>
          <a:p>
            <a:pPr marL="628650" lvl="1" indent="-171450">
              <a:buFont typeface="Arial" charset="0"/>
              <a:buChar char="•"/>
            </a:pPr>
            <a:r>
              <a:rPr lang="en-US" sz="1200" dirty="0" smtClean="0">
                <a:solidFill>
                  <a:srgbClr val="00B0F0"/>
                </a:solidFill>
              </a:rPr>
              <a:t> </a:t>
            </a:r>
            <a:r>
              <a:rPr lang="en-US" sz="1200" dirty="0">
                <a:solidFill>
                  <a:srgbClr val="00B0F0"/>
                </a:solidFill>
              </a:rPr>
              <a:t>we will discard one of </a:t>
            </a:r>
            <a:r>
              <a:rPr lang="en-US" sz="1200">
                <a:solidFill>
                  <a:srgbClr val="00B0F0"/>
                </a:solidFill>
              </a:rPr>
              <a:t>the </a:t>
            </a:r>
            <a:r>
              <a:rPr lang="en-US" sz="1200" smtClean="0">
                <a:solidFill>
                  <a:srgbClr val="00B0F0"/>
                </a:solidFill>
              </a:rPr>
              <a:t>sub-trees</a:t>
            </a:r>
            <a:r>
              <a:rPr lang="en-US" sz="1200" dirty="0">
                <a:solidFill>
                  <a:srgbClr val="00B0F0"/>
                </a:solidFill>
              </a:rPr>
              <a:t>.</a:t>
            </a:r>
          </a:p>
        </p:txBody>
      </p:sp>
    </p:spTree>
    <p:extLst>
      <p:ext uri="{BB962C8B-B14F-4D97-AF65-F5344CB8AC3E}">
        <p14:creationId xmlns:p14="http://schemas.microsoft.com/office/powerpoint/2010/main" val="114833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00156" y="349955"/>
            <a:ext cx="1781957" cy="1501934"/>
          </a:xfrm>
          <a:prstGeom prst="rect">
            <a:avLst/>
          </a:prstGeom>
        </p:spPr>
      </p:pic>
      <p:pic>
        <p:nvPicPr>
          <p:cNvPr id="4" name="Picture 3"/>
          <p:cNvPicPr>
            <a:picLocks noChangeAspect="1"/>
          </p:cNvPicPr>
          <p:nvPr/>
        </p:nvPicPr>
        <p:blipFill rotWithShape="1">
          <a:blip r:embed="rId3"/>
          <a:srcRect r="3592"/>
          <a:stretch/>
        </p:blipFill>
        <p:spPr>
          <a:xfrm>
            <a:off x="576530" y="996537"/>
            <a:ext cx="3187948" cy="3174432"/>
          </a:xfrm>
          <a:prstGeom prst="rect">
            <a:avLst/>
          </a:prstGeom>
        </p:spPr>
      </p:pic>
      <p:sp>
        <p:nvSpPr>
          <p:cNvPr id="5" name="TextBox 4"/>
          <p:cNvSpPr txBox="1"/>
          <p:nvPr/>
        </p:nvSpPr>
        <p:spPr>
          <a:xfrm>
            <a:off x="7576456" y="558140"/>
            <a:ext cx="3127779" cy="246221"/>
          </a:xfrm>
          <a:prstGeom prst="rect">
            <a:avLst/>
          </a:prstGeom>
          <a:noFill/>
        </p:spPr>
        <p:txBody>
          <a:bodyPr wrap="none" rtlCol="0">
            <a:spAutoFit/>
          </a:bodyPr>
          <a:lstStyle/>
          <a:p>
            <a:r>
              <a:rPr lang="en-US" sz="1000" dirty="0" smtClean="0">
                <a:solidFill>
                  <a:schemeClr val="accent6"/>
                </a:solidFill>
                <a:latin typeface="Chalkduster" charset="0"/>
                <a:ea typeface="Chalkduster" charset="0"/>
                <a:cs typeface="Chalkduster" charset="0"/>
              </a:rPr>
              <a:t>No, needs to be dynamically expanded </a:t>
            </a:r>
            <a:endParaRPr lang="en-US" sz="1000" dirty="0">
              <a:solidFill>
                <a:schemeClr val="accent6"/>
              </a:solidFill>
              <a:latin typeface="Chalkduster" charset="0"/>
              <a:ea typeface="Chalkduster" charset="0"/>
              <a:cs typeface="Chalkduster" charset="0"/>
            </a:endParaRPr>
          </a:p>
        </p:txBody>
      </p:sp>
      <p:sp>
        <p:nvSpPr>
          <p:cNvPr id="6" name="TextBox 5"/>
          <p:cNvSpPr txBox="1"/>
          <p:nvPr/>
        </p:nvSpPr>
        <p:spPr>
          <a:xfrm>
            <a:off x="8029143" y="873426"/>
            <a:ext cx="3874779" cy="400110"/>
          </a:xfrm>
          <a:prstGeom prst="rect">
            <a:avLst/>
          </a:prstGeom>
          <a:noFill/>
        </p:spPr>
        <p:txBody>
          <a:bodyPr wrap="none" rtlCol="0">
            <a:spAutoFit/>
          </a:bodyPr>
          <a:lstStyle/>
          <a:p>
            <a:r>
              <a:rPr lang="en-US" sz="1000" dirty="0" smtClean="0">
                <a:solidFill>
                  <a:schemeClr val="accent6"/>
                </a:solidFill>
                <a:latin typeface="Chalkduster" charset="0"/>
                <a:ea typeface="Chalkduster" charset="0"/>
                <a:cs typeface="Chalkduster" charset="0"/>
              </a:rPr>
              <a:t>So, we need to add additional behaviors to Array</a:t>
            </a:r>
          </a:p>
          <a:p>
            <a:r>
              <a:rPr lang="en-US" sz="1000" dirty="0" smtClean="0">
                <a:solidFill>
                  <a:schemeClr val="accent6"/>
                </a:solidFill>
                <a:latin typeface="Chalkduster" charset="0"/>
                <a:ea typeface="Chalkduster" charset="0"/>
                <a:cs typeface="Chalkduster" charset="0"/>
              </a:rPr>
              <a:t> --to support dynamic expanding</a:t>
            </a:r>
            <a:endParaRPr lang="en-US" sz="1000" dirty="0">
              <a:solidFill>
                <a:schemeClr val="accent6"/>
              </a:solidFill>
              <a:latin typeface="Chalkduster" charset="0"/>
              <a:ea typeface="Chalkduster" charset="0"/>
              <a:cs typeface="Chalkduster" charset="0"/>
            </a:endParaRPr>
          </a:p>
        </p:txBody>
      </p:sp>
    </p:spTree>
    <p:extLst>
      <p:ext uri="{BB962C8B-B14F-4D97-AF65-F5344CB8AC3E}">
        <p14:creationId xmlns:p14="http://schemas.microsoft.com/office/powerpoint/2010/main" val="1833311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5982" y="563151"/>
            <a:ext cx="3143069" cy="2289813"/>
          </a:xfrm>
          <a:prstGeom prst="rect">
            <a:avLst/>
          </a:prstGeom>
        </p:spPr>
      </p:pic>
      <p:sp>
        <p:nvSpPr>
          <p:cNvPr id="3" name="Rectangle 2"/>
          <p:cNvSpPr/>
          <p:nvPr/>
        </p:nvSpPr>
        <p:spPr>
          <a:xfrm>
            <a:off x="4960310" y="124607"/>
            <a:ext cx="6195371" cy="3600986"/>
          </a:xfrm>
          <a:prstGeom prst="rect">
            <a:avLst/>
          </a:prstGeom>
        </p:spPr>
        <p:txBody>
          <a:bodyPr wrap="square">
            <a:spAutoFit/>
          </a:bodyPr>
          <a:lstStyle/>
          <a:p>
            <a:pPr marL="171450" indent="-171450">
              <a:buFont typeface="Arial" charset="0"/>
              <a:buChar char="•"/>
            </a:pPr>
            <a:r>
              <a:rPr lang="en-US" sz="1200" dirty="0">
                <a:solidFill>
                  <a:schemeClr val="accent6"/>
                </a:solidFill>
              </a:rPr>
              <a:t>if the tree is balanced,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if </a:t>
            </a:r>
            <a:r>
              <a:rPr lang="en-US" sz="1200" dirty="0">
                <a:solidFill>
                  <a:schemeClr val="accent6"/>
                </a:solidFill>
              </a:rPr>
              <a:t>for all nodes, </a:t>
            </a:r>
          </a:p>
          <a:p>
            <a:pPr marL="628650" lvl="1" indent="-171450">
              <a:buFont typeface="Arial" charset="0"/>
              <a:buChar char="•"/>
            </a:pPr>
            <a:r>
              <a:rPr lang="en-US" sz="1200" dirty="0">
                <a:solidFill>
                  <a:schemeClr val="accent6"/>
                </a:solidFill>
              </a:rPr>
              <a:t>the difference between the heights of left and </a:t>
            </a:r>
            <a:r>
              <a:rPr lang="en-US" sz="1200">
                <a:solidFill>
                  <a:schemeClr val="accent6"/>
                </a:solidFill>
              </a:rPr>
              <a:t>right </a:t>
            </a:r>
            <a:r>
              <a:rPr lang="en-US" sz="1200" smtClean="0">
                <a:solidFill>
                  <a:schemeClr val="accent6"/>
                </a:solidFill>
              </a:rPr>
              <a:t>sub-trees </a:t>
            </a:r>
            <a:r>
              <a:rPr lang="en-US" sz="1200" dirty="0">
                <a:solidFill>
                  <a:schemeClr val="accent6"/>
                </a:solidFill>
              </a:rPr>
              <a:t>is not greater than 1.</a:t>
            </a: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So</a:t>
            </a:r>
            <a:r>
              <a:rPr lang="en-US" sz="1200" dirty="0">
                <a:solidFill>
                  <a:schemeClr val="accent6"/>
                </a:solidFill>
              </a:rPr>
              <a:t>, if the tree is balanced,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will start with a search space of n nodes </a:t>
            </a:r>
          </a:p>
          <a:p>
            <a:pPr marL="1085850" lvl="2" indent="-171450">
              <a:buFont typeface="Arial" charset="0"/>
              <a:buChar char="•"/>
            </a:pPr>
            <a:r>
              <a:rPr lang="en-US" sz="1200" dirty="0">
                <a:solidFill>
                  <a:schemeClr val="accent6"/>
                </a:solidFill>
              </a:rPr>
              <a:t>and when we will discard one of </a:t>
            </a:r>
            <a:r>
              <a:rPr lang="en-US" sz="1200">
                <a:solidFill>
                  <a:schemeClr val="accent6"/>
                </a:solidFill>
              </a:rPr>
              <a:t>the </a:t>
            </a:r>
            <a:r>
              <a:rPr lang="en-US" sz="1200" smtClean="0">
                <a:solidFill>
                  <a:schemeClr val="accent6"/>
                </a:solidFill>
              </a:rPr>
              <a:t>sub-trees</a:t>
            </a:r>
            <a:r>
              <a:rPr lang="en-US" sz="1200" dirty="0">
                <a:solidFill>
                  <a:schemeClr val="accent6"/>
                </a:solidFill>
              </a:rPr>
              <a:t>, </a:t>
            </a:r>
          </a:p>
          <a:p>
            <a:pPr marL="628650" lvl="1" indent="-171450">
              <a:buFont typeface="Arial" charset="0"/>
              <a:buChar char="•"/>
            </a:pPr>
            <a:r>
              <a:rPr lang="en-US" sz="1200" dirty="0">
                <a:solidFill>
                  <a:schemeClr val="accent6"/>
                </a:solidFill>
              </a:rPr>
              <a:t>we will discard n/2 nodes.</a:t>
            </a:r>
          </a:p>
          <a:p>
            <a:pPr marL="1085850" lvl="2" indent="-171450">
              <a:buFont typeface="Arial" charset="0"/>
              <a:buChar char="•"/>
            </a:pPr>
            <a:r>
              <a:rPr lang="en-US" sz="1200" dirty="0">
                <a:solidFill>
                  <a:schemeClr val="accent6"/>
                </a:solidFill>
              </a:rPr>
              <a:t>So, our search space will be reduced to n/2</a:t>
            </a:r>
          </a:p>
          <a:p>
            <a:pPr marL="628650" lvl="1" indent="-171450">
              <a:buFont typeface="Arial" charset="0"/>
              <a:buChar char="•"/>
            </a:pPr>
            <a:r>
              <a:rPr lang="en-US" sz="1200" dirty="0">
                <a:solidFill>
                  <a:schemeClr val="accent6"/>
                </a:solidFill>
              </a:rPr>
              <a:t>and then in next step, we will reduce the search space to </a:t>
            </a:r>
            <a:r>
              <a:rPr lang="en-US" sz="1200" dirty="0" smtClean="0">
                <a:solidFill>
                  <a:schemeClr val="accent6"/>
                </a:solidFill>
              </a:rPr>
              <a:t>n/4.</a:t>
            </a:r>
          </a:p>
          <a:p>
            <a:pPr marL="628650" lvl="1" indent="-171450">
              <a:buFont typeface="Arial" charset="0"/>
              <a:buChar char="•"/>
            </a:pPr>
            <a:r>
              <a:rPr lang="en-US" sz="1200" dirty="0" smtClean="0">
                <a:solidFill>
                  <a:schemeClr val="accent6"/>
                </a:solidFill>
              </a:rPr>
              <a:t>We </a:t>
            </a:r>
            <a:r>
              <a:rPr lang="en-US" sz="1200" dirty="0">
                <a:solidFill>
                  <a:schemeClr val="accent6"/>
                </a:solidFill>
              </a:rPr>
              <a:t>will go on reducing like this </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till </a:t>
            </a:r>
            <a:r>
              <a:rPr lang="en-US" sz="1200" dirty="0">
                <a:solidFill>
                  <a:schemeClr val="accent6"/>
                </a:solidFill>
              </a:rPr>
              <a:t>we find the element </a:t>
            </a:r>
          </a:p>
          <a:p>
            <a:pPr marL="628650" lvl="1" indent="-171450">
              <a:buFont typeface="Arial" charset="0"/>
              <a:buChar char="•"/>
            </a:pPr>
            <a:r>
              <a:rPr lang="en-US" sz="1200" dirty="0">
                <a:solidFill>
                  <a:schemeClr val="accent6"/>
                </a:solidFill>
              </a:rPr>
              <a:t>or till our search space is reduced to only one node when we will be done</a:t>
            </a:r>
            <a:r>
              <a:rPr lang="en-US" sz="1200" dirty="0" smtClean="0">
                <a:solidFill>
                  <a:schemeClr val="accent6"/>
                </a:solidFill>
              </a:rPr>
              <a:t>.</a:t>
            </a:r>
            <a:r>
              <a:rPr lang="en-US" sz="1200" dirty="0">
                <a:solidFill>
                  <a:schemeClr val="accent6"/>
                </a:solidFill>
              </a:rPr>
              <a:t/>
            </a:r>
            <a:br>
              <a:rPr lang="en-US" sz="1200" dirty="0">
                <a:solidFill>
                  <a:schemeClr val="accent6"/>
                </a:solidFill>
              </a:rPr>
            </a:br>
            <a:endParaRPr lang="en-US" sz="1200" dirty="0">
              <a:solidFill>
                <a:schemeClr val="accent6"/>
              </a:solidFill>
            </a:endParaRPr>
          </a:p>
          <a:p>
            <a:pPr marL="171450" indent="-171450">
              <a:buFont typeface="Arial" charset="0"/>
              <a:buChar char="•"/>
            </a:pPr>
            <a:r>
              <a:rPr lang="en-US" sz="1200" dirty="0">
                <a:solidFill>
                  <a:schemeClr val="accent6"/>
                </a:solidFill>
              </a:rPr>
              <a:t>So, the </a:t>
            </a:r>
            <a:r>
              <a:rPr lang="en-US" sz="1200" dirty="0">
                <a:solidFill>
                  <a:srgbClr val="00B0F0"/>
                </a:solidFill>
              </a:rPr>
              <a:t>search here</a:t>
            </a:r>
            <a:r>
              <a:rPr lang="en-US" sz="1200" dirty="0">
                <a:solidFill>
                  <a:schemeClr val="accent6"/>
                </a:solidFill>
              </a:rPr>
              <a:t> is also a </a:t>
            </a:r>
            <a:r>
              <a:rPr lang="en-US" sz="1200" dirty="0">
                <a:solidFill>
                  <a:srgbClr val="00B0F0"/>
                </a:solidFill>
              </a:rPr>
              <a:t>binary search</a:t>
            </a:r>
            <a:r>
              <a:rPr lang="en-US" sz="1200" dirty="0">
                <a:solidFill>
                  <a:schemeClr val="accent6"/>
                </a:solidFill>
              </a:rPr>
              <a:t>.</a:t>
            </a:r>
          </a:p>
          <a:p>
            <a:pPr marL="628650" lvl="1" indent="-171450">
              <a:buFont typeface="Arial" charset="0"/>
              <a:buChar char="•"/>
            </a:pPr>
            <a:r>
              <a:rPr lang="en-US" sz="1200" dirty="0" smtClean="0">
                <a:solidFill>
                  <a:schemeClr val="accent6"/>
                </a:solidFill>
              </a:rPr>
              <a:t>and </a:t>
            </a:r>
            <a:r>
              <a:rPr lang="en-US" sz="1200" dirty="0">
                <a:solidFill>
                  <a:schemeClr val="accent6"/>
                </a:solidFill>
              </a:rPr>
              <a:t>that's why the name - </a:t>
            </a:r>
            <a:r>
              <a:rPr lang="en-US" sz="1200" b="1" dirty="0">
                <a:solidFill>
                  <a:srgbClr val="00B0F0"/>
                </a:solidFill>
              </a:rPr>
              <a:t>Binary Search Tree</a:t>
            </a:r>
            <a:r>
              <a:rPr lang="en-US" sz="1200" b="1" dirty="0" smtClean="0">
                <a:solidFill>
                  <a:srgbClr val="00B0F0"/>
                </a:solidFill>
              </a:rPr>
              <a:t>.</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This tree that I am showing here is balanced.</a:t>
            </a:r>
          </a:p>
          <a:p>
            <a:pPr marL="171450" indent="-171450">
              <a:buFont typeface="Arial" charset="0"/>
              <a:buChar char="•"/>
            </a:pPr>
            <a:r>
              <a:rPr lang="en-US" sz="1200" dirty="0">
                <a:solidFill>
                  <a:schemeClr val="accent6"/>
                </a:solidFill>
              </a:rPr>
              <a:t>In fact this is a perfect binary tree.</a:t>
            </a:r>
          </a:p>
        </p:txBody>
      </p:sp>
      <p:sp>
        <p:nvSpPr>
          <p:cNvPr id="4" name="Rectangle 3"/>
          <p:cNvSpPr/>
          <p:nvPr/>
        </p:nvSpPr>
        <p:spPr>
          <a:xfrm>
            <a:off x="597314" y="3914910"/>
            <a:ext cx="5243569" cy="2308324"/>
          </a:xfrm>
          <a:prstGeom prst="rect">
            <a:avLst/>
          </a:prstGeom>
        </p:spPr>
        <p:txBody>
          <a:bodyPr wrap="square">
            <a:spAutoFit/>
          </a:bodyPr>
          <a:lstStyle/>
          <a:p>
            <a:pPr marL="171450" indent="-171450">
              <a:buFont typeface="Arial" charset="0"/>
              <a:buChar char="•"/>
            </a:pPr>
            <a:r>
              <a:rPr lang="en-US" sz="1200" dirty="0">
                <a:solidFill>
                  <a:schemeClr val="accent6"/>
                </a:solidFill>
              </a:rPr>
              <a:t>But with same records, we can have an </a:t>
            </a:r>
            <a:r>
              <a:rPr lang="en-US" sz="1200" dirty="0">
                <a:solidFill>
                  <a:srgbClr val="00B0F0"/>
                </a:solidFill>
              </a:rPr>
              <a:t>unbalanced tree</a:t>
            </a:r>
            <a:r>
              <a:rPr lang="en-US" sz="1200" dirty="0">
                <a:solidFill>
                  <a:schemeClr val="accent6"/>
                </a:solidFill>
              </a:rPr>
              <a:t> like this</a:t>
            </a:r>
            <a:r>
              <a:rPr lang="en-US" sz="1200" dirty="0" smtClean="0">
                <a:solidFill>
                  <a:schemeClr val="accent6"/>
                </a:solidFill>
              </a:rPr>
              <a:t>.</a:t>
            </a:r>
            <a:endParaRPr lang="en-US" sz="1200" dirty="0">
              <a:solidFill>
                <a:schemeClr val="accent6"/>
              </a:solidFill>
            </a:endParaRPr>
          </a:p>
          <a:p>
            <a:pPr marL="171450" indent="-171450">
              <a:buFont typeface="Arial" charset="0"/>
              <a:buChar char="•"/>
            </a:pPr>
            <a:r>
              <a:rPr lang="en-US" sz="1200" dirty="0">
                <a:solidFill>
                  <a:schemeClr val="accent6"/>
                </a:solidFill>
              </a:rPr>
              <a:t>This tree has got the same integer values as we had in the previous structure </a:t>
            </a:r>
          </a:p>
          <a:p>
            <a:pPr marL="628650" lvl="1" indent="-171450">
              <a:buFont typeface="Arial" charset="0"/>
              <a:buChar char="•"/>
            </a:pPr>
            <a:r>
              <a:rPr lang="en-US" sz="1200" dirty="0">
                <a:solidFill>
                  <a:schemeClr val="accent6"/>
                </a:solidFill>
              </a:rPr>
              <a:t>and </a:t>
            </a:r>
            <a:r>
              <a:rPr lang="en-US" sz="1200" b="1" dirty="0">
                <a:solidFill>
                  <a:schemeClr val="accent6"/>
                </a:solidFill>
              </a:rPr>
              <a:t>this is also</a:t>
            </a:r>
            <a:r>
              <a:rPr lang="en-US" sz="1200" dirty="0">
                <a:solidFill>
                  <a:schemeClr val="accent6"/>
                </a:solidFill>
              </a:rPr>
              <a:t> a </a:t>
            </a:r>
            <a:r>
              <a:rPr lang="en-US" sz="1200" dirty="0" smtClean="0">
                <a:solidFill>
                  <a:srgbClr val="00B0F0"/>
                </a:solidFill>
              </a:rPr>
              <a:t>Binary Search Tree</a:t>
            </a:r>
            <a:r>
              <a:rPr lang="en-US" sz="1200" dirty="0" smtClean="0">
                <a:solidFill>
                  <a:schemeClr val="accent6"/>
                </a:solidFill>
              </a:rPr>
              <a:t>,</a:t>
            </a:r>
            <a:r>
              <a:rPr lang="en-US" sz="1200" dirty="0">
                <a:solidFill>
                  <a:schemeClr val="accent6"/>
                </a:solidFill>
              </a:rPr>
              <a:t> </a:t>
            </a:r>
          </a:p>
          <a:p>
            <a:pPr marL="628650" lvl="1" indent="-171450">
              <a:buFont typeface="Arial" charset="0"/>
              <a:buChar char="•"/>
            </a:pPr>
            <a:r>
              <a:rPr lang="en-US" sz="1200" dirty="0">
                <a:solidFill>
                  <a:schemeClr val="accent6"/>
                </a:solidFill>
              </a:rPr>
              <a:t>but this is </a:t>
            </a:r>
            <a:r>
              <a:rPr lang="en-US" sz="1200" dirty="0">
                <a:solidFill>
                  <a:srgbClr val="00B0F0"/>
                </a:solidFill>
              </a:rPr>
              <a:t>unbalanced</a:t>
            </a:r>
            <a:r>
              <a:rPr lang="en-US" sz="1200" dirty="0">
                <a:solidFill>
                  <a:schemeClr val="accent6"/>
                </a:solidFill>
              </a:rPr>
              <a:t>.</a:t>
            </a:r>
          </a:p>
          <a:p>
            <a:pPr marL="628650" lvl="1" indent="-171450">
              <a:buFont typeface="Arial" charset="0"/>
              <a:buChar char="•"/>
            </a:pPr>
            <a:r>
              <a:rPr lang="en-US" sz="1200" dirty="0">
                <a:solidFill>
                  <a:schemeClr val="accent6"/>
                </a:solidFill>
              </a:rPr>
              <a:t>This is as good as a </a:t>
            </a:r>
            <a:r>
              <a:rPr lang="en-US" sz="1200" b="1" dirty="0" smtClean="0">
                <a:solidFill>
                  <a:schemeClr val="accent6"/>
                </a:solidFill>
              </a:rPr>
              <a:t>Linked list.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In this tree there is no </a:t>
            </a:r>
            <a:r>
              <a:rPr lang="en-US" sz="1200">
                <a:solidFill>
                  <a:schemeClr val="accent6"/>
                </a:solidFill>
              </a:rPr>
              <a:t>right </a:t>
            </a:r>
            <a:r>
              <a:rPr lang="en-US" sz="1200" smtClean="0">
                <a:solidFill>
                  <a:schemeClr val="accent6"/>
                </a:solidFill>
              </a:rPr>
              <a:t>sub-tree </a:t>
            </a:r>
            <a:r>
              <a:rPr lang="en-US" sz="1200" dirty="0">
                <a:solidFill>
                  <a:schemeClr val="accent6"/>
                </a:solidFill>
              </a:rPr>
              <a:t>for any of the nodes.</a:t>
            </a:r>
          </a:p>
          <a:p>
            <a:pPr marL="628650" lvl="1" indent="-171450">
              <a:buFont typeface="Arial" charset="0"/>
              <a:buChar char="•"/>
            </a:pPr>
            <a:r>
              <a:rPr lang="en-US" sz="1200" dirty="0">
                <a:solidFill>
                  <a:schemeClr val="accent6"/>
                </a:solidFill>
              </a:rPr>
              <a:t>Search space will be reduced by only one at each step</a:t>
            </a:r>
            <a:r>
              <a:rPr lang="en-US" sz="1200" dirty="0" smtClean="0">
                <a:solidFill>
                  <a:schemeClr val="accent6"/>
                </a:solidFill>
              </a:rPr>
              <a:t>.</a:t>
            </a:r>
            <a:endParaRPr lang="en-US" sz="1200" dirty="0">
              <a:solidFill>
                <a:schemeClr val="accent6"/>
              </a:solidFill>
            </a:endParaRPr>
          </a:p>
          <a:p>
            <a:pPr marL="628650" lvl="1" indent="-171450">
              <a:buFont typeface="Arial" charset="0"/>
              <a:buChar char="•"/>
            </a:pPr>
            <a:r>
              <a:rPr lang="en-US" sz="1200" dirty="0">
                <a:solidFill>
                  <a:schemeClr val="accent6"/>
                </a:solidFill>
              </a:rPr>
              <a:t>From n nodes in search space, </a:t>
            </a:r>
          </a:p>
          <a:p>
            <a:pPr marL="628650" lvl="1" indent="-171450">
              <a:buFont typeface="Arial" charset="0"/>
              <a:buChar char="•"/>
            </a:pPr>
            <a:r>
              <a:rPr lang="en-US" sz="1200" dirty="0">
                <a:solidFill>
                  <a:schemeClr val="accent6"/>
                </a:solidFill>
              </a:rPr>
              <a:t>we will go to n-1 nodes and then to n-2 nodes, </a:t>
            </a:r>
          </a:p>
          <a:p>
            <a:pPr marL="628650" lvl="1" indent="-171450">
              <a:buFont typeface="Arial" charset="0"/>
              <a:buChar char="•"/>
            </a:pPr>
            <a:r>
              <a:rPr lang="en-US" sz="1200" dirty="0">
                <a:solidFill>
                  <a:schemeClr val="accent6"/>
                </a:solidFill>
              </a:rPr>
              <a:t>all the way till 1 </a:t>
            </a:r>
          </a:p>
          <a:p>
            <a:pPr marL="171450" indent="-171450">
              <a:buFont typeface="Arial" charset="0"/>
              <a:buChar char="•"/>
            </a:pPr>
            <a:r>
              <a:rPr lang="en-US" sz="1200" dirty="0">
                <a:solidFill>
                  <a:schemeClr val="accent6"/>
                </a:solidFill>
              </a:rPr>
              <a:t>Then, It will be n steps.</a:t>
            </a:r>
          </a:p>
        </p:txBody>
      </p:sp>
      <p:pic>
        <p:nvPicPr>
          <p:cNvPr id="9" name="Picture 8"/>
          <p:cNvPicPr>
            <a:picLocks noChangeAspect="1"/>
          </p:cNvPicPr>
          <p:nvPr/>
        </p:nvPicPr>
        <p:blipFill>
          <a:blip r:embed="rId3"/>
          <a:stretch>
            <a:fillRect/>
          </a:stretch>
        </p:blipFill>
        <p:spPr>
          <a:xfrm>
            <a:off x="5412845" y="4090280"/>
            <a:ext cx="2764504" cy="2229156"/>
          </a:xfrm>
          <a:prstGeom prst="rect">
            <a:avLst/>
          </a:prstGeom>
        </p:spPr>
      </p:pic>
      <p:cxnSp>
        <p:nvCxnSpPr>
          <p:cNvPr id="11" name="Straight Connector 10"/>
          <p:cNvCxnSpPr/>
          <p:nvPr/>
        </p:nvCxnSpPr>
        <p:spPr>
          <a:xfrm>
            <a:off x="2302566" y="3550223"/>
            <a:ext cx="5874783" cy="4078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365361" y="4512360"/>
            <a:ext cx="3704720"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chemeClr val="accent6"/>
                </a:solidFill>
              </a:rPr>
              <a:t>In binary search tree,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in </a:t>
            </a:r>
            <a:r>
              <a:rPr lang="en-US" sz="1200" dirty="0">
                <a:solidFill>
                  <a:schemeClr val="accent6"/>
                </a:solidFill>
              </a:rPr>
              <a:t>average case, </a:t>
            </a:r>
            <a:r>
              <a:rPr lang="en-US" sz="1200" dirty="0" smtClean="0">
                <a:solidFill>
                  <a:schemeClr val="accent6"/>
                </a:solidFill>
              </a:rPr>
              <a:t>cost of </a:t>
            </a:r>
            <a:r>
              <a:rPr lang="en-US" sz="1200" dirty="0">
                <a:solidFill>
                  <a:schemeClr val="accent6"/>
                </a:solidFill>
              </a:rPr>
              <a:t>search, insertion or deletion is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O(log </a:t>
            </a:r>
            <a:r>
              <a:rPr lang="en-US" sz="1200" dirty="0">
                <a:solidFill>
                  <a:schemeClr val="accent6"/>
                </a:solidFill>
              </a:rPr>
              <a:t>n</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and in worst case, </a:t>
            </a:r>
          </a:p>
          <a:p>
            <a:pPr marL="171450" indent="-171450">
              <a:buFont typeface="Arial" charset="0"/>
              <a:buChar char="•"/>
            </a:pPr>
            <a:r>
              <a:rPr lang="en-US" sz="1200" dirty="0">
                <a:solidFill>
                  <a:schemeClr val="accent6"/>
                </a:solidFill>
              </a:rPr>
              <a:t>this is the worst case arrangement (unbalanced)</a:t>
            </a:r>
          </a:p>
          <a:p>
            <a:pPr marL="628650" lvl="1" indent="-171450">
              <a:buFont typeface="Arial" charset="0"/>
              <a:buChar char="•"/>
            </a:pPr>
            <a:r>
              <a:rPr lang="en-US" sz="1200" dirty="0">
                <a:solidFill>
                  <a:schemeClr val="accent6"/>
                </a:solidFill>
              </a:rPr>
              <a:t>The running time will be O(n</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We always try to avoid the worst case by trying</a:t>
            </a:r>
          </a:p>
          <a:p>
            <a:pPr marL="171450" indent="-171450">
              <a:buFont typeface="Arial" charset="0"/>
              <a:buChar char="•"/>
            </a:pPr>
            <a:r>
              <a:rPr lang="en-US" sz="1200" dirty="0">
                <a:solidFill>
                  <a:schemeClr val="accent6"/>
                </a:solidFill>
              </a:rPr>
              <a:t>to keep the binary search tree balanced.</a:t>
            </a:r>
          </a:p>
        </p:txBody>
      </p:sp>
    </p:spTree>
    <p:extLst>
      <p:ext uri="{BB962C8B-B14F-4D97-AF65-F5344CB8AC3E}">
        <p14:creationId xmlns:p14="http://schemas.microsoft.com/office/powerpoint/2010/main" val="855376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799" y="563336"/>
            <a:ext cx="3136900" cy="2908300"/>
          </a:xfrm>
          <a:prstGeom prst="rect">
            <a:avLst/>
          </a:prstGeom>
        </p:spPr>
      </p:pic>
      <p:pic>
        <p:nvPicPr>
          <p:cNvPr id="7" name="Picture 6"/>
          <p:cNvPicPr>
            <a:picLocks noChangeAspect="1"/>
          </p:cNvPicPr>
          <p:nvPr/>
        </p:nvPicPr>
        <p:blipFill>
          <a:blip r:embed="rId3"/>
          <a:stretch>
            <a:fillRect/>
          </a:stretch>
        </p:blipFill>
        <p:spPr>
          <a:xfrm>
            <a:off x="4466953" y="1013642"/>
            <a:ext cx="2552700" cy="2463800"/>
          </a:xfrm>
          <a:prstGeom prst="rect">
            <a:avLst/>
          </a:prstGeom>
        </p:spPr>
      </p:pic>
      <p:pic>
        <p:nvPicPr>
          <p:cNvPr id="8" name="Picture 7"/>
          <p:cNvPicPr>
            <a:picLocks noChangeAspect="1"/>
          </p:cNvPicPr>
          <p:nvPr/>
        </p:nvPicPr>
        <p:blipFill>
          <a:blip r:embed="rId4"/>
          <a:stretch>
            <a:fillRect/>
          </a:stretch>
        </p:blipFill>
        <p:spPr>
          <a:xfrm>
            <a:off x="8210914" y="944336"/>
            <a:ext cx="3111500" cy="2146300"/>
          </a:xfrm>
          <a:prstGeom prst="rect">
            <a:avLst/>
          </a:prstGeom>
        </p:spPr>
      </p:pic>
      <p:sp>
        <p:nvSpPr>
          <p:cNvPr id="9" name="Rectangle 8"/>
          <p:cNvSpPr/>
          <p:nvPr/>
        </p:nvSpPr>
        <p:spPr>
          <a:xfrm>
            <a:off x="347799" y="3810407"/>
            <a:ext cx="2870757" cy="830997"/>
          </a:xfrm>
          <a:prstGeom prst="rect">
            <a:avLst/>
          </a:prstGeom>
        </p:spPr>
        <p:txBody>
          <a:bodyPr wrap="square">
            <a:spAutoFit/>
          </a:bodyPr>
          <a:lstStyle/>
          <a:p>
            <a:pPr marL="171450" indent="-171450">
              <a:buFont typeface="Arial" charset="0"/>
              <a:buChar char="•"/>
            </a:pPr>
            <a:r>
              <a:rPr lang="en-US" sz="1200" dirty="0" smtClean="0">
                <a:solidFill>
                  <a:schemeClr val="accent6"/>
                </a:solidFill>
              </a:rPr>
              <a:t>another </a:t>
            </a:r>
            <a:r>
              <a:rPr lang="en-US" sz="1200" dirty="0">
                <a:solidFill>
                  <a:schemeClr val="accent6"/>
                </a:solidFill>
              </a:rPr>
              <a:t>arrangement is this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For </a:t>
            </a:r>
            <a:r>
              <a:rPr lang="en-US" sz="1200" dirty="0">
                <a:solidFill>
                  <a:schemeClr val="accent6"/>
                </a:solidFill>
              </a:rPr>
              <a:t>all the nodes,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have nothing to discard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 </a:t>
            </a:r>
            <a:r>
              <a:rPr lang="en-US" sz="1200">
                <a:solidFill>
                  <a:schemeClr val="accent6"/>
                </a:solidFill>
              </a:rPr>
              <a:t>left </a:t>
            </a:r>
            <a:r>
              <a:rPr lang="en-US" sz="1200" smtClean="0">
                <a:solidFill>
                  <a:schemeClr val="accent6"/>
                </a:solidFill>
              </a:rPr>
              <a:t>sub-tree </a:t>
            </a:r>
            <a:r>
              <a:rPr lang="en-US" sz="1200" dirty="0">
                <a:solidFill>
                  <a:schemeClr val="accent6"/>
                </a:solidFill>
              </a:rPr>
              <a:t>in a search.</a:t>
            </a:r>
          </a:p>
        </p:txBody>
      </p:sp>
      <p:sp>
        <p:nvSpPr>
          <p:cNvPr id="10" name="Rectangle 9"/>
          <p:cNvSpPr/>
          <p:nvPr/>
        </p:nvSpPr>
        <p:spPr>
          <a:xfrm>
            <a:off x="3743947" y="3810407"/>
            <a:ext cx="4222880" cy="830997"/>
          </a:xfrm>
          <a:prstGeom prst="rect">
            <a:avLst/>
          </a:prstGeom>
        </p:spPr>
        <p:txBody>
          <a:bodyPr wrap="square">
            <a:spAutoFit/>
          </a:bodyPr>
          <a:lstStyle/>
          <a:p>
            <a:pPr marL="171450" indent="-171450">
              <a:buFont typeface="Arial" charset="0"/>
              <a:buChar char="•"/>
            </a:pPr>
            <a:r>
              <a:rPr lang="en-US" sz="1200" dirty="0">
                <a:solidFill>
                  <a:schemeClr val="accent6"/>
                </a:solidFill>
              </a:rPr>
              <a:t>This is another </a:t>
            </a:r>
            <a:r>
              <a:rPr lang="en-US" sz="1200" dirty="0" smtClean="0">
                <a:solidFill>
                  <a:schemeClr val="accent6"/>
                </a:solidFill>
              </a:rPr>
              <a:t>arrangement.</a:t>
            </a:r>
          </a:p>
          <a:p>
            <a:pPr marL="171450" indent="-171450">
              <a:buFont typeface="Arial" charset="0"/>
              <a:buChar char="•"/>
            </a:pPr>
            <a:r>
              <a:rPr lang="en-US" sz="1200" dirty="0" smtClean="0">
                <a:solidFill>
                  <a:schemeClr val="accent6"/>
                </a:solidFill>
              </a:rPr>
              <a:t>This </a:t>
            </a:r>
            <a:r>
              <a:rPr lang="en-US" sz="1200" dirty="0">
                <a:solidFill>
                  <a:schemeClr val="accent6"/>
                </a:solidFill>
              </a:rPr>
              <a:t>is still balanced because for all the nodes,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 </a:t>
            </a:r>
            <a:r>
              <a:rPr lang="en-US" sz="1200" dirty="0">
                <a:solidFill>
                  <a:schemeClr val="accent6"/>
                </a:solidFill>
              </a:rPr>
              <a:t>difference between the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heights </a:t>
            </a:r>
            <a:r>
              <a:rPr lang="en-US" sz="1200" dirty="0">
                <a:solidFill>
                  <a:schemeClr val="accent6"/>
                </a:solidFill>
              </a:rPr>
              <a:t>of left and </a:t>
            </a:r>
            <a:r>
              <a:rPr lang="en-US" sz="1200">
                <a:solidFill>
                  <a:schemeClr val="accent6"/>
                </a:solidFill>
              </a:rPr>
              <a:t>right </a:t>
            </a:r>
            <a:r>
              <a:rPr lang="en-US" sz="1200" smtClean="0">
                <a:solidFill>
                  <a:schemeClr val="accent6"/>
                </a:solidFill>
              </a:rPr>
              <a:t>sub-tree </a:t>
            </a:r>
            <a:r>
              <a:rPr lang="en-US" sz="1200" dirty="0">
                <a:solidFill>
                  <a:schemeClr val="accent6"/>
                </a:solidFill>
              </a:rPr>
              <a:t>is not greater than 1.</a:t>
            </a:r>
          </a:p>
        </p:txBody>
      </p:sp>
      <p:sp>
        <p:nvSpPr>
          <p:cNvPr id="11" name="Rectangle 10"/>
          <p:cNvSpPr/>
          <p:nvPr/>
        </p:nvSpPr>
        <p:spPr>
          <a:xfrm>
            <a:off x="347799" y="56424"/>
            <a:ext cx="6792297" cy="276999"/>
          </a:xfrm>
          <a:prstGeom prst="rect">
            <a:avLst/>
          </a:prstGeom>
        </p:spPr>
        <p:txBody>
          <a:bodyPr wrap="square">
            <a:spAutoFit/>
          </a:bodyPr>
          <a:lstStyle/>
          <a:p>
            <a:pPr marL="171450" indent="-171450">
              <a:buFont typeface="Arial" charset="0"/>
              <a:buChar char="•"/>
            </a:pPr>
            <a:r>
              <a:rPr lang="en-US" sz="1200" dirty="0">
                <a:solidFill>
                  <a:schemeClr val="accent6"/>
                </a:solidFill>
              </a:rPr>
              <a:t>With same records in the tree, there can be multiple possible arrangements</a:t>
            </a:r>
            <a:r>
              <a:rPr lang="en-US" sz="1200" dirty="0" smtClean="0">
                <a:solidFill>
                  <a:schemeClr val="accent6"/>
                </a:solidFill>
              </a:rPr>
              <a:t>.</a:t>
            </a:r>
          </a:p>
        </p:txBody>
      </p:sp>
      <p:sp>
        <p:nvSpPr>
          <p:cNvPr id="12" name="Rectangle 11"/>
          <p:cNvSpPr/>
          <p:nvPr/>
        </p:nvSpPr>
        <p:spPr>
          <a:xfrm>
            <a:off x="8421617" y="3810407"/>
            <a:ext cx="4222880" cy="646331"/>
          </a:xfrm>
          <a:prstGeom prst="rect">
            <a:avLst/>
          </a:prstGeom>
        </p:spPr>
        <p:txBody>
          <a:bodyPr wrap="square">
            <a:spAutoFit/>
          </a:bodyPr>
          <a:lstStyle/>
          <a:p>
            <a:pPr marL="171450" indent="-171450">
              <a:buFont typeface="Arial" charset="0"/>
              <a:buChar char="•"/>
            </a:pPr>
            <a:r>
              <a:rPr lang="en-US" sz="1200" dirty="0">
                <a:solidFill>
                  <a:schemeClr val="accent6"/>
                </a:solidFill>
              </a:rPr>
              <a:t>But this is the best arrangement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when </a:t>
            </a:r>
            <a:r>
              <a:rPr lang="en-US" sz="1200" dirty="0">
                <a:solidFill>
                  <a:schemeClr val="accent6"/>
                </a:solidFill>
              </a:rPr>
              <a:t>we have a perfect binary tree</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At </a:t>
            </a:r>
            <a:r>
              <a:rPr lang="en-US" sz="1200" dirty="0">
                <a:solidFill>
                  <a:schemeClr val="accent6"/>
                </a:solidFill>
              </a:rPr>
              <a:t>each step, we will have exactly n/2 nodes to discard.</a:t>
            </a:r>
          </a:p>
        </p:txBody>
      </p:sp>
    </p:spTree>
    <p:extLst>
      <p:ext uri="{BB962C8B-B14F-4D97-AF65-F5344CB8AC3E}">
        <p14:creationId xmlns:p14="http://schemas.microsoft.com/office/powerpoint/2010/main" val="681891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6675" y="222704"/>
            <a:ext cx="2234475" cy="1873522"/>
          </a:xfrm>
          <a:prstGeom prst="rect">
            <a:avLst/>
          </a:prstGeom>
        </p:spPr>
      </p:pic>
      <p:pic>
        <p:nvPicPr>
          <p:cNvPr id="8" name="Picture 7"/>
          <p:cNvPicPr>
            <a:picLocks noChangeAspect="1"/>
          </p:cNvPicPr>
          <p:nvPr/>
        </p:nvPicPr>
        <p:blipFill>
          <a:blip r:embed="rId3"/>
          <a:stretch>
            <a:fillRect/>
          </a:stretch>
        </p:blipFill>
        <p:spPr>
          <a:xfrm>
            <a:off x="466504" y="2544173"/>
            <a:ext cx="2314017" cy="1530531"/>
          </a:xfrm>
          <a:prstGeom prst="rect">
            <a:avLst/>
          </a:prstGeom>
        </p:spPr>
      </p:pic>
      <p:pic>
        <p:nvPicPr>
          <p:cNvPr id="9" name="Picture 8"/>
          <p:cNvPicPr>
            <a:picLocks noChangeAspect="1"/>
          </p:cNvPicPr>
          <p:nvPr/>
        </p:nvPicPr>
        <p:blipFill>
          <a:blip r:embed="rId4"/>
          <a:stretch>
            <a:fillRect/>
          </a:stretch>
        </p:blipFill>
        <p:spPr>
          <a:xfrm>
            <a:off x="466504" y="4728754"/>
            <a:ext cx="2532034" cy="1733550"/>
          </a:xfrm>
          <a:prstGeom prst="rect">
            <a:avLst/>
          </a:prstGeom>
        </p:spPr>
      </p:pic>
      <p:pic>
        <p:nvPicPr>
          <p:cNvPr id="10" name="Picture 9"/>
          <p:cNvPicPr>
            <a:picLocks noChangeAspect="1"/>
          </p:cNvPicPr>
          <p:nvPr/>
        </p:nvPicPr>
        <p:blipFill>
          <a:blip r:embed="rId5"/>
          <a:stretch>
            <a:fillRect/>
          </a:stretch>
        </p:blipFill>
        <p:spPr>
          <a:xfrm>
            <a:off x="7615645" y="4794936"/>
            <a:ext cx="2062479" cy="1667368"/>
          </a:xfrm>
          <a:prstGeom prst="rect">
            <a:avLst/>
          </a:prstGeom>
        </p:spPr>
      </p:pic>
      <p:sp>
        <p:nvSpPr>
          <p:cNvPr id="11" name="Rectangle 10"/>
          <p:cNvSpPr/>
          <p:nvPr/>
        </p:nvSpPr>
        <p:spPr>
          <a:xfrm>
            <a:off x="3332224" y="5303"/>
            <a:ext cx="4537710" cy="2308324"/>
          </a:xfrm>
          <a:prstGeom prst="rect">
            <a:avLst/>
          </a:prstGeom>
        </p:spPr>
        <p:txBody>
          <a:bodyPr wrap="square">
            <a:spAutoFit/>
          </a:bodyPr>
          <a:lstStyle/>
          <a:p>
            <a:pPr marL="171450" indent="-171450">
              <a:buFont typeface="Arial" charset="0"/>
              <a:buChar char="•"/>
            </a:pPr>
            <a:r>
              <a:rPr lang="en-US" sz="1200" dirty="0">
                <a:solidFill>
                  <a:schemeClr val="accent6"/>
                </a:solidFill>
              </a:rPr>
              <a:t>now lets insert some records in binary search tree,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will first have to find the position at which we can </a:t>
            </a:r>
            <a:r>
              <a:rPr lang="en-US" sz="1200" dirty="0" smtClean="0">
                <a:solidFill>
                  <a:schemeClr val="accent6"/>
                </a:solidFill>
              </a:rPr>
              <a:t>insert</a:t>
            </a:r>
          </a:p>
          <a:p>
            <a:pPr marL="628650" lvl="1" indent="-171450">
              <a:buFont typeface="Arial" charset="0"/>
              <a:buChar char="•"/>
            </a:pPr>
            <a:r>
              <a:rPr lang="en-US" sz="1200" dirty="0" smtClean="0">
                <a:solidFill>
                  <a:schemeClr val="accent6"/>
                </a:solidFill>
              </a:rPr>
              <a:t>and </a:t>
            </a:r>
            <a:r>
              <a:rPr lang="en-US" sz="1200" dirty="0">
                <a:solidFill>
                  <a:schemeClr val="accent6"/>
                </a:solidFill>
              </a:rPr>
              <a:t>we can find the position in O (log n</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Lets </a:t>
            </a:r>
            <a:r>
              <a:rPr lang="en-US" sz="1200" dirty="0">
                <a:solidFill>
                  <a:schemeClr val="accent6"/>
                </a:solidFill>
              </a:rPr>
              <a:t>say we want to insert 19 in this tree</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If the value to be inserted is lesser or equal</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if </a:t>
            </a:r>
            <a:r>
              <a:rPr lang="en-US" sz="1200" dirty="0">
                <a:solidFill>
                  <a:schemeClr val="accent6"/>
                </a:solidFill>
              </a:rPr>
              <a:t>there is no child,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insert </a:t>
            </a:r>
            <a:r>
              <a:rPr lang="en-US" sz="1200" dirty="0">
                <a:solidFill>
                  <a:schemeClr val="accent6"/>
                </a:solidFill>
              </a:rPr>
              <a:t>as left child or go left</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If </a:t>
            </a:r>
            <a:r>
              <a:rPr lang="en-US" sz="1200" dirty="0">
                <a:solidFill>
                  <a:schemeClr val="accent6"/>
                </a:solidFill>
              </a:rPr>
              <a:t>the value is greater </a:t>
            </a:r>
            <a:r>
              <a:rPr lang="en-US" sz="1200" dirty="0" smtClean="0">
                <a:solidFill>
                  <a:schemeClr val="accent6"/>
                </a:solidFill>
              </a:rPr>
              <a:t>and </a:t>
            </a:r>
            <a:r>
              <a:rPr lang="en-US" sz="1200" dirty="0">
                <a:solidFill>
                  <a:schemeClr val="accent6"/>
                </a:solidFill>
              </a:rPr>
              <a:t>there is no right child,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insert </a:t>
            </a:r>
            <a:r>
              <a:rPr lang="en-US" sz="1200" dirty="0">
                <a:solidFill>
                  <a:schemeClr val="accent6"/>
                </a:solidFill>
              </a:rPr>
              <a:t>as right child or go right</a:t>
            </a:r>
            <a:r>
              <a:rPr lang="en-US" sz="1200" dirty="0" smtClean="0">
                <a:solidFill>
                  <a:schemeClr val="accent6"/>
                </a:solidFill>
              </a:rPr>
              <a:t>.</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In </a:t>
            </a:r>
            <a:r>
              <a:rPr lang="en-US" sz="1200" dirty="0">
                <a:solidFill>
                  <a:schemeClr val="accent6"/>
                </a:solidFill>
              </a:rPr>
              <a:t>this case, 19 is greater, so we will go right.</a:t>
            </a:r>
          </a:p>
        </p:txBody>
      </p:sp>
      <p:sp>
        <p:nvSpPr>
          <p:cNvPr id="12" name="Rectangle 11"/>
          <p:cNvSpPr/>
          <p:nvPr/>
        </p:nvSpPr>
        <p:spPr>
          <a:xfrm>
            <a:off x="3178085" y="2893939"/>
            <a:ext cx="3157401" cy="830997"/>
          </a:xfrm>
          <a:prstGeom prst="rect">
            <a:avLst/>
          </a:prstGeom>
        </p:spPr>
        <p:txBody>
          <a:bodyPr wrap="square">
            <a:spAutoFit/>
          </a:bodyPr>
          <a:lstStyle/>
          <a:p>
            <a:pPr marL="171450" indent="-171450">
              <a:buFont typeface="Arial" charset="0"/>
              <a:buChar char="•"/>
            </a:pPr>
            <a:r>
              <a:rPr lang="en-US" sz="1200" dirty="0">
                <a:solidFill>
                  <a:schemeClr val="accent6"/>
                </a:solidFill>
              </a:rPr>
              <a:t>Now, we are at 20</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19 </a:t>
            </a:r>
            <a:r>
              <a:rPr lang="en-US" sz="1200" dirty="0">
                <a:solidFill>
                  <a:schemeClr val="accent6"/>
                </a:solidFill>
              </a:rPr>
              <a:t>is lesser and </a:t>
            </a:r>
            <a:r>
              <a:rPr lang="en-US" sz="1200">
                <a:solidFill>
                  <a:schemeClr val="accent6"/>
                </a:solidFill>
              </a:rPr>
              <a:t>left </a:t>
            </a:r>
            <a:r>
              <a:rPr lang="en-US" sz="1200" smtClean="0">
                <a:solidFill>
                  <a:schemeClr val="accent6"/>
                </a:solidFill>
              </a:rPr>
              <a:t>sub-tree </a:t>
            </a:r>
            <a:r>
              <a:rPr lang="en-US" sz="1200" dirty="0">
                <a:solidFill>
                  <a:schemeClr val="accent6"/>
                </a:solidFill>
              </a:rPr>
              <a:t>is not empty</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We </a:t>
            </a:r>
            <a:r>
              <a:rPr lang="en-US" sz="1200" dirty="0">
                <a:solidFill>
                  <a:schemeClr val="accent6"/>
                </a:solidFill>
              </a:rPr>
              <a:t>have a left child</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we will go left.</a:t>
            </a:r>
          </a:p>
        </p:txBody>
      </p:sp>
      <p:sp>
        <p:nvSpPr>
          <p:cNvPr id="13" name="Rectangle 12"/>
          <p:cNvSpPr/>
          <p:nvPr/>
        </p:nvSpPr>
        <p:spPr>
          <a:xfrm>
            <a:off x="3034840" y="5062465"/>
            <a:ext cx="3470463" cy="1200329"/>
          </a:xfrm>
          <a:prstGeom prst="rect">
            <a:avLst/>
          </a:prstGeom>
        </p:spPr>
        <p:txBody>
          <a:bodyPr wrap="square">
            <a:spAutoFit/>
          </a:bodyPr>
          <a:lstStyle/>
          <a:p>
            <a:pPr marL="171450" indent="-171450">
              <a:buFont typeface="Arial" charset="0"/>
              <a:buChar char="•"/>
            </a:pPr>
            <a:r>
              <a:rPr lang="en-US" sz="1200" dirty="0">
                <a:solidFill>
                  <a:schemeClr val="accent6"/>
                </a:solidFill>
              </a:rPr>
              <a:t>Now, we are at 17,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19 </a:t>
            </a:r>
            <a:r>
              <a:rPr lang="en-US" sz="1200" dirty="0">
                <a:solidFill>
                  <a:schemeClr val="accent6"/>
                </a:solidFill>
              </a:rPr>
              <a:t>is greater than 17</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it should go in right of 17</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There </a:t>
            </a:r>
            <a:r>
              <a:rPr lang="en-US" sz="1200" dirty="0">
                <a:solidFill>
                  <a:schemeClr val="accent6"/>
                </a:solidFill>
              </a:rPr>
              <a:t>is no right child of 17</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we will create a node with value 19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and </a:t>
            </a:r>
            <a:r>
              <a:rPr lang="en-US" sz="1200" dirty="0">
                <a:solidFill>
                  <a:schemeClr val="accent6"/>
                </a:solidFill>
              </a:rPr>
              <a:t>link it to this node with value 17 as right child.</a:t>
            </a:r>
          </a:p>
        </p:txBody>
      </p:sp>
      <p:sp>
        <p:nvSpPr>
          <p:cNvPr id="14" name="Rectangle 13"/>
          <p:cNvSpPr/>
          <p:nvPr/>
        </p:nvSpPr>
        <p:spPr>
          <a:xfrm>
            <a:off x="6505303" y="3566872"/>
            <a:ext cx="3644634" cy="101566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chemeClr val="accent6"/>
                </a:solidFill>
              </a:rPr>
              <a:t>Because we are using pointers or references here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just </a:t>
            </a:r>
            <a:r>
              <a:rPr lang="en-US" sz="1200" dirty="0">
                <a:solidFill>
                  <a:schemeClr val="accent6"/>
                </a:solidFill>
              </a:rPr>
              <a:t>like linked list,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no </a:t>
            </a:r>
            <a:r>
              <a:rPr lang="en-US" sz="1200" dirty="0">
                <a:solidFill>
                  <a:schemeClr val="accent6"/>
                </a:solidFill>
              </a:rPr>
              <a:t>shifting is needed like an array</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Creating </a:t>
            </a:r>
            <a:r>
              <a:rPr lang="en-US" sz="1200" dirty="0">
                <a:solidFill>
                  <a:schemeClr val="accent6"/>
                </a:solidFill>
              </a:rPr>
              <a:t>a link will take constant time</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overall insertion will also cost us like search.</a:t>
            </a:r>
          </a:p>
        </p:txBody>
      </p:sp>
      <p:sp>
        <p:nvSpPr>
          <p:cNvPr id="15" name="Rectangle 14"/>
          <p:cNvSpPr/>
          <p:nvPr/>
        </p:nvSpPr>
        <p:spPr>
          <a:xfrm>
            <a:off x="7615645" y="1159465"/>
            <a:ext cx="4763686"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a:solidFill>
                  <a:schemeClr val="accent6"/>
                </a:solidFill>
              </a:rPr>
              <a:t>To delete also,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will first have to search the node</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Search </a:t>
            </a:r>
            <a:r>
              <a:rPr lang="en-US" sz="1200" dirty="0">
                <a:solidFill>
                  <a:schemeClr val="accent6"/>
                </a:solidFill>
              </a:rPr>
              <a:t>once again will be O(log n</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and </a:t>
            </a:r>
            <a:r>
              <a:rPr lang="en-US" sz="1200" dirty="0">
                <a:solidFill>
                  <a:schemeClr val="accent6"/>
                </a:solidFill>
              </a:rPr>
              <a:t>deleting the node will only mean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adjusting </a:t>
            </a:r>
            <a:r>
              <a:rPr lang="en-US" sz="1200" dirty="0">
                <a:solidFill>
                  <a:schemeClr val="accent6"/>
                </a:solidFill>
              </a:rPr>
              <a:t>some links</a:t>
            </a:r>
            <a:r>
              <a:rPr lang="en-US" sz="1200" dirty="0" smtClean="0">
                <a:solidFill>
                  <a:schemeClr val="accent6"/>
                </a:solidFill>
              </a:rPr>
              <a:t>.</a:t>
            </a: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So</a:t>
            </a:r>
            <a:r>
              <a:rPr lang="en-US" sz="1200" dirty="0">
                <a:solidFill>
                  <a:schemeClr val="accent6"/>
                </a:solidFill>
              </a:rPr>
              <a:t>, removal also is going to be like search O(log n</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Binary </a:t>
            </a:r>
            <a:r>
              <a:rPr lang="en-US" sz="1200" dirty="0">
                <a:solidFill>
                  <a:schemeClr val="accent6"/>
                </a:solidFill>
              </a:rPr>
              <a:t>search tree gets unbalanced during insertion and deletion</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a:t>
            </a:r>
            <a:r>
              <a:rPr lang="en-US" sz="1200" dirty="0">
                <a:solidFill>
                  <a:schemeClr val="accent6"/>
                </a:solidFill>
              </a:rPr>
              <a:t>, often during insertion and deletion, we restore the balancing</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TODO</a:t>
            </a:r>
            <a:endParaRPr lang="en-US" sz="1200" dirty="0">
              <a:solidFill>
                <a:schemeClr val="accent6"/>
              </a:solidFill>
            </a:endParaRPr>
          </a:p>
        </p:txBody>
      </p:sp>
    </p:spTree>
    <p:extLst>
      <p:ext uri="{BB962C8B-B14F-4D97-AF65-F5344CB8AC3E}">
        <p14:creationId xmlns:p14="http://schemas.microsoft.com/office/powerpoint/2010/main" val="433097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57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79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solidFill>
                  <a:srgbClr val="00B0F0"/>
                </a:solidFill>
              </a:rPr>
              <a:t>Find ‘Height’ &amp; ‘Depth’ of Binary Tree</a:t>
            </a:r>
            <a:endParaRPr lang="en-US" sz="4000" dirty="0">
              <a:solidFill>
                <a:srgbClr val="00B0F0"/>
              </a:solidFill>
            </a:endParaRPr>
          </a:p>
        </p:txBody>
      </p:sp>
    </p:spTree>
    <p:extLst>
      <p:ext uri="{BB962C8B-B14F-4D97-AF65-F5344CB8AC3E}">
        <p14:creationId xmlns:p14="http://schemas.microsoft.com/office/powerpoint/2010/main" val="1668332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5789" y="593634"/>
            <a:ext cx="1168400" cy="444500"/>
          </a:xfrm>
          <a:prstGeom prst="rect">
            <a:avLst/>
          </a:prstGeom>
        </p:spPr>
      </p:pic>
      <p:pic>
        <p:nvPicPr>
          <p:cNvPr id="4" name="Picture 3"/>
          <p:cNvPicPr>
            <a:picLocks noChangeAspect="1"/>
          </p:cNvPicPr>
          <p:nvPr/>
        </p:nvPicPr>
        <p:blipFill>
          <a:blip r:embed="rId2"/>
          <a:stretch>
            <a:fillRect/>
          </a:stretch>
        </p:blipFill>
        <p:spPr>
          <a:xfrm>
            <a:off x="10326189" y="593634"/>
            <a:ext cx="1168400" cy="444500"/>
          </a:xfrm>
          <a:prstGeom prst="rect">
            <a:avLst/>
          </a:prstGeom>
        </p:spPr>
      </p:pic>
      <p:pic>
        <p:nvPicPr>
          <p:cNvPr id="6" name="Picture 5"/>
          <p:cNvPicPr>
            <a:picLocks noChangeAspect="1"/>
          </p:cNvPicPr>
          <p:nvPr/>
        </p:nvPicPr>
        <p:blipFill>
          <a:blip r:embed="rId3"/>
          <a:stretch>
            <a:fillRect/>
          </a:stretch>
        </p:blipFill>
        <p:spPr>
          <a:xfrm>
            <a:off x="9266317" y="104301"/>
            <a:ext cx="2552062" cy="803753"/>
          </a:xfrm>
          <a:prstGeom prst="rect">
            <a:avLst/>
          </a:prstGeom>
          <a:ln>
            <a:solidFill>
              <a:schemeClr val="accent6"/>
            </a:solidFill>
          </a:ln>
        </p:spPr>
      </p:pic>
      <p:pic>
        <p:nvPicPr>
          <p:cNvPr id="7" name="Picture 6"/>
          <p:cNvPicPr>
            <a:picLocks noChangeAspect="1"/>
          </p:cNvPicPr>
          <p:nvPr/>
        </p:nvPicPr>
        <p:blipFill>
          <a:blip r:embed="rId4"/>
          <a:stretch>
            <a:fillRect/>
          </a:stretch>
        </p:blipFill>
        <p:spPr>
          <a:xfrm>
            <a:off x="9334860" y="1153075"/>
            <a:ext cx="2640153" cy="345440"/>
          </a:xfrm>
          <a:prstGeom prst="rect">
            <a:avLst/>
          </a:prstGeom>
          <a:ln>
            <a:solidFill>
              <a:schemeClr val="accent6"/>
            </a:solidFill>
          </a:ln>
        </p:spPr>
      </p:pic>
      <p:sp>
        <p:nvSpPr>
          <p:cNvPr id="10" name="Rectangle 9"/>
          <p:cNvSpPr/>
          <p:nvPr/>
        </p:nvSpPr>
        <p:spPr>
          <a:xfrm>
            <a:off x="3868935" y="1325795"/>
            <a:ext cx="5092185" cy="3785652"/>
          </a:xfrm>
          <a:prstGeom prst="rect">
            <a:avLst/>
          </a:prstGeom>
        </p:spPr>
        <p:txBody>
          <a:bodyPr wrap="square">
            <a:spAutoFit/>
          </a:bodyPr>
          <a:lstStyle/>
          <a:p>
            <a:pPr marL="171450" indent="-171450">
              <a:buFont typeface="Arial" charset="0"/>
              <a:buChar char="•"/>
            </a:pPr>
            <a:r>
              <a:rPr lang="en-US" sz="1200" dirty="0" smtClean="0">
                <a:solidFill>
                  <a:schemeClr val="accent6"/>
                </a:solidFill>
              </a:rPr>
              <a:t>Height </a:t>
            </a:r>
            <a:r>
              <a:rPr lang="en-US" sz="1200" dirty="0">
                <a:solidFill>
                  <a:schemeClr val="accent6"/>
                </a:solidFill>
              </a:rPr>
              <a:t>of a 'node' is defined as </a:t>
            </a:r>
          </a:p>
          <a:p>
            <a:pPr marL="628650" lvl="1" indent="-171450">
              <a:buFont typeface="Arial" charset="0"/>
              <a:buChar char="•"/>
            </a:pPr>
            <a:r>
              <a:rPr lang="en-US" sz="1200" dirty="0">
                <a:solidFill>
                  <a:schemeClr val="accent6"/>
                </a:solidFill>
              </a:rPr>
              <a:t>number of edges in </a:t>
            </a:r>
            <a:r>
              <a:rPr lang="en-US" sz="1200" dirty="0">
                <a:solidFill>
                  <a:srgbClr val="00B0F0"/>
                </a:solidFill>
              </a:rPr>
              <a:t>longest path </a:t>
            </a:r>
            <a:r>
              <a:rPr lang="en-US" sz="1200" dirty="0">
                <a:solidFill>
                  <a:schemeClr val="accent6"/>
                </a:solidFill>
              </a:rPr>
              <a:t>(from that 'node' </a:t>
            </a:r>
            <a:r>
              <a:rPr lang="en-US" sz="1200" dirty="0">
                <a:solidFill>
                  <a:srgbClr val="00B0F0"/>
                </a:solidFill>
              </a:rPr>
              <a:t>to 'leaf' node</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Height </a:t>
            </a:r>
            <a:r>
              <a:rPr lang="en-US" sz="1200" dirty="0">
                <a:solidFill>
                  <a:schemeClr val="accent6"/>
                </a:solidFill>
              </a:rPr>
              <a:t>of the '</a:t>
            </a:r>
            <a:r>
              <a:rPr lang="en-US" sz="1200" dirty="0" err="1">
                <a:solidFill>
                  <a:schemeClr val="accent6"/>
                </a:solidFill>
              </a:rPr>
              <a:t>rootNode</a:t>
            </a:r>
            <a:r>
              <a:rPr lang="en-US" sz="1200" dirty="0">
                <a:solidFill>
                  <a:schemeClr val="accent6"/>
                </a:solidFill>
              </a:rPr>
              <a:t>' is considered as a </a:t>
            </a:r>
            <a:r>
              <a:rPr lang="en-US" sz="1200" b="1" dirty="0" smtClean="0">
                <a:solidFill>
                  <a:srgbClr val="00B0F0"/>
                </a:solidFill>
              </a:rPr>
              <a:t>Height </a:t>
            </a:r>
            <a:r>
              <a:rPr lang="en-US" sz="1200" b="1" dirty="0">
                <a:solidFill>
                  <a:srgbClr val="00B0F0"/>
                </a:solidFill>
              </a:rPr>
              <a:t>of the </a:t>
            </a:r>
            <a:r>
              <a:rPr lang="en-US" sz="1200" b="1" dirty="0" smtClean="0">
                <a:solidFill>
                  <a:srgbClr val="00B0F0"/>
                </a:solidFill>
              </a:rPr>
              <a:t>'Tree’</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Lets find the Height of this Tree (height of the </a:t>
            </a:r>
            <a:r>
              <a:rPr lang="en-US" sz="1200" dirty="0" err="1">
                <a:solidFill>
                  <a:schemeClr val="accent6"/>
                </a:solidFill>
              </a:rPr>
              <a:t>rootNode</a:t>
            </a:r>
            <a:r>
              <a:rPr lang="en-US" sz="1200" dirty="0">
                <a:solidFill>
                  <a:schemeClr val="accent6"/>
                </a:solidFill>
              </a:rPr>
              <a:t>) </a:t>
            </a:r>
            <a:r>
              <a:rPr lang="en-US" sz="1200" dirty="0" smtClean="0">
                <a:solidFill>
                  <a:schemeClr val="accent6"/>
                </a:solidFill>
              </a:rPr>
              <a:t>?</a:t>
            </a:r>
            <a:endParaRPr lang="en-US" sz="1200" dirty="0">
              <a:solidFill>
                <a:schemeClr val="accent6"/>
              </a:solidFill>
            </a:endParaRPr>
          </a:p>
          <a:p>
            <a:pPr marL="628650" lvl="1" indent="-171450">
              <a:buFont typeface="Arial" charset="0"/>
              <a:buChar char="•"/>
            </a:pPr>
            <a:r>
              <a:rPr lang="en-US" sz="1200" dirty="0">
                <a:solidFill>
                  <a:schemeClr val="accent6"/>
                </a:solidFill>
              </a:rPr>
              <a:t>In this example tree, 4 6 7 8and 9 are leaf nodes.</a:t>
            </a:r>
          </a:p>
          <a:p>
            <a:pPr marL="628650" lvl="1" indent="-171450">
              <a:buFont typeface="Arial" charset="0"/>
              <a:buChar char="•"/>
            </a:pPr>
            <a:r>
              <a:rPr lang="en-US" sz="1200" dirty="0">
                <a:solidFill>
                  <a:schemeClr val="accent6"/>
                </a:solidFill>
              </a:rPr>
              <a:t>(A leaf node is a node with 0 children)</a:t>
            </a:r>
          </a:p>
          <a:p>
            <a:pPr marL="628650" lvl="1" indent="-171450">
              <a:buFont typeface="Arial" charset="0"/>
              <a:buChar char="•"/>
            </a:pPr>
            <a:r>
              <a:rPr lang="en-US" sz="1200" dirty="0" smtClean="0">
                <a:solidFill>
                  <a:schemeClr val="accent6"/>
                </a:solidFill>
              </a:rPr>
              <a:t>edges </a:t>
            </a:r>
            <a:r>
              <a:rPr lang="en-US" sz="1200" dirty="0">
                <a:solidFill>
                  <a:schemeClr val="accent6"/>
                </a:solidFill>
              </a:rPr>
              <a:t>in longest path from root to a leaf </a:t>
            </a:r>
            <a:r>
              <a:rPr lang="en-US" sz="1200" dirty="0" smtClean="0">
                <a:solidFill>
                  <a:schemeClr val="accent6"/>
                </a:solidFill>
              </a:rPr>
              <a:t>node</a:t>
            </a:r>
            <a:endParaRPr lang="en-US" sz="1200" dirty="0">
              <a:solidFill>
                <a:schemeClr val="accent6"/>
              </a:solidFill>
            </a:endParaRPr>
          </a:p>
          <a:p>
            <a:pPr marL="1085850" lvl="2" indent="-171450">
              <a:buFont typeface="Arial" charset="0"/>
              <a:buChar char="•"/>
            </a:pPr>
            <a:r>
              <a:rPr lang="en-US" sz="1200" dirty="0">
                <a:solidFill>
                  <a:schemeClr val="accent6"/>
                </a:solidFill>
              </a:rPr>
              <a:t>For '4' leaf node: </a:t>
            </a:r>
            <a:r>
              <a:rPr lang="en-US" sz="1200" dirty="0" smtClean="0">
                <a:solidFill>
                  <a:schemeClr val="accent6"/>
                </a:solidFill>
              </a:rPr>
              <a:t>2 paths to reach the </a:t>
            </a:r>
            <a:r>
              <a:rPr lang="en-US" sz="1200" dirty="0" err="1" smtClean="0">
                <a:solidFill>
                  <a:schemeClr val="accent6"/>
                </a:solidFill>
              </a:rPr>
              <a:t>rootNode</a:t>
            </a:r>
            <a:endParaRPr lang="en-US" sz="1200" dirty="0">
              <a:solidFill>
                <a:schemeClr val="accent6"/>
              </a:solidFill>
            </a:endParaRPr>
          </a:p>
          <a:p>
            <a:pPr marL="1085850" lvl="2" indent="-171450">
              <a:buFont typeface="Arial" charset="0"/>
              <a:buChar char="•"/>
            </a:pPr>
            <a:r>
              <a:rPr lang="en-US" sz="1200" dirty="0">
                <a:solidFill>
                  <a:schemeClr val="accent6"/>
                </a:solidFill>
              </a:rPr>
              <a:t>For '8' leaf node: </a:t>
            </a:r>
            <a:r>
              <a:rPr lang="en-US" sz="1200" b="1" dirty="0" smtClean="0">
                <a:solidFill>
                  <a:srgbClr val="00B0F0"/>
                </a:solidFill>
              </a:rPr>
              <a:t>3</a:t>
            </a:r>
            <a:r>
              <a:rPr lang="en-US" sz="1200" dirty="0">
                <a:solidFill>
                  <a:schemeClr val="accent6"/>
                </a:solidFill>
              </a:rPr>
              <a:t> paths to reach the </a:t>
            </a:r>
            <a:r>
              <a:rPr lang="en-US" sz="1200" dirty="0" err="1">
                <a:solidFill>
                  <a:schemeClr val="accent6"/>
                </a:solidFill>
              </a:rPr>
              <a:t>rootNode</a:t>
            </a:r>
            <a:endParaRPr lang="en-US" sz="1200" dirty="0">
              <a:solidFill>
                <a:schemeClr val="accent6"/>
              </a:solidFill>
            </a:endParaRPr>
          </a:p>
          <a:p>
            <a:pPr marL="1085850" lvl="2" indent="-171450">
              <a:buFont typeface="Arial" charset="0"/>
              <a:buChar char="•"/>
            </a:pPr>
            <a:r>
              <a:rPr lang="en-US" sz="1200" dirty="0">
                <a:solidFill>
                  <a:schemeClr val="accent6"/>
                </a:solidFill>
              </a:rPr>
              <a:t>For '9' leaf node: </a:t>
            </a:r>
            <a:r>
              <a:rPr lang="en-US" sz="1200" b="1" dirty="0" smtClean="0">
                <a:solidFill>
                  <a:srgbClr val="00B0F0"/>
                </a:solidFill>
              </a:rPr>
              <a:t>3</a:t>
            </a:r>
            <a:r>
              <a:rPr lang="en-US" sz="1200" dirty="0" smtClean="0">
                <a:solidFill>
                  <a:schemeClr val="accent6"/>
                </a:solidFill>
              </a:rPr>
              <a:t> </a:t>
            </a:r>
            <a:r>
              <a:rPr lang="en-US" sz="1200" dirty="0">
                <a:solidFill>
                  <a:schemeClr val="accent6"/>
                </a:solidFill>
              </a:rPr>
              <a:t>paths to reach the </a:t>
            </a:r>
            <a:r>
              <a:rPr lang="en-US" sz="1200" dirty="0" err="1">
                <a:solidFill>
                  <a:schemeClr val="accent6"/>
                </a:solidFill>
              </a:rPr>
              <a:t>rootNode</a:t>
            </a:r>
            <a:endParaRPr lang="en-US" sz="1200" dirty="0">
              <a:solidFill>
                <a:schemeClr val="accent6"/>
              </a:solidFill>
            </a:endParaRPr>
          </a:p>
          <a:p>
            <a:pPr marL="1085850" lvl="2" indent="-171450">
              <a:buFont typeface="Arial" charset="0"/>
              <a:buChar char="•"/>
            </a:pPr>
            <a:r>
              <a:rPr lang="en-US" sz="1200" dirty="0">
                <a:solidFill>
                  <a:schemeClr val="accent6"/>
                </a:solidFill>
              </a:rPr>
              <a:t>For '6' leaf node: </a:t>
            </a:r>
            <a:r>
              <a:rPr lang="en-US" sz="1200" dirty="0" smtClean="0">
                <a:solidFill>
                  <a:schemeClr val="accent6"/>
                </a:solidFill>
              </a:rPr>
              <a:t>2</a:t>
            </a:r>
            <a:r>
              <a:rPr lang="en-US" sz="1200" dirty="0">
                <a:solidFill>
                  <a:schemeClr val="accent6"/>
                </a:solidFill>
              </a:rPr>
              <a:t> paths to reach the </a:t>
            </a:r>
            <a:r>
              <a:rPr lang="en-US" sz="1200" dirty="0" err="1">
                <a:solidFill>
                  <a:schemeClr val="accent6"/>
                </a:solidFill>
              </a:rPr>
              <a:t>rootNode</a:t>
            </a:r>
            <a:endParaRPr lang="en-US" sz="1200" dirty="0">
              <a:solidFill>
                <a:schemeClr val="accent6"/>
              </a:solidFill>
            </a:endParaRPr>
          </a:p>
          <a:p>
            <a:pPr marL="1085850" lvl="2" indent="-171450">
              <a:buFont typeface="Arial" charset="0"/>
              <a:buChar char="•"/>
            </a:pPr>
            <a:r>
              <a:rPr lang="en-US" sz="1200" dirty="0">
                <a:solidFill>
                  <a:schemeClr val="accent6"/>
                </a:solidFill>
              </a:rPr>
              <a:t>For '7' leaf node: </a:t>
            </a:r>
            <a:r>
              <a:rPr lang="en-US" sz="1200" dirty="0" smtClean="0">
                <a:solidFill>
                  <a:schemeClr val="accent6"/>
                </a:solidFill>
              </a:rPr>
              <a:t>2</a:t>
            </a:r>
            <a:r>
              <a:rPr lang="en-US" sz="1200" dirty="0">
                <a:solidFill>
                  <a:schemeClr val="accent6"/>
                </a:solidFill>
              </a:rPr>
              <a:t> paths to reach the </a:t>
            </a:r>
            <a:r>
              <a:rPr lang="en-US" sz="1200" dirty="0" err="1">
                <a:solidFill>
                  <a:schemeClr val="accent6"/>
                </a:solidFill>
              </a:rPr>
              <a:t>rootNode</a:t>
            </a:r>
            <a:endParaRPr lang="en-US" sz="1200" dirty="0">
              <a:solidFill>
                <a:schemeClr val="accent6"/>
              </a:solidFill>
            </a:endParaRPr>
          </a:p>
          <a:p>
            <a:pPr marL="628650" lvl="1" indent="-171450">
              <a:buFont typeface="Arial" charset="0"/>
              <a:buChar char="•"/>
            </a:pPr>
            <a:r>
              <a:rPr lang="en-US" sz="1200" dirty="0">
                <a:solidFill>
                  <a:schemeClr val="accent6"/>
                </a:solidFill>
              </a:rPr>
              <a:t>For both 8 and </a:t>
            </a:r>
            <a:r>
              <a:rPr lang="en-US" sz="1200" dirty="0" smtClean="0">
                <a:solidFill>
                  <a:schemeClr val="accent6"/>
                </a:solidFill>
              </a:rPr>
              <a:t>9 has the longest </a:t>
            </a:r>
            <a:r>
              <a:rPr lang="en-US" sz="1200" dirty="0">
                <a:solidFill>
                  <a:schemeClr val="accent6"/>
                </a:solidFill>
              </a:rPr>
              <a:t>path from </a:t>
            </a:r>
            <a:r>
              <a:rPr lang="en-US" sz="1200" dirty="0" err="1" smtClean="0">
                <a:solidFill>
                  <a:schemeClr val="accent6"/>
                </a:solidFill>
              </a:rPr>
              <a:t>rootNode</a:t>
            </a:r>
            <a:r>
              <a:rPr lang="en-US" sz="1200" dirty="0" smtClean="0">
                <a:solidFill>
                  <a:schemeClr val="accent6"/>
                </a:solidFill>
              </a:rPr>
              <a:t>   </a:t>
            </a:r>
            <a:r>
              <a:rPr lang="en-US" sz="1200" dirty="0" smtClean="0">
                <a:solidFill>
                  <a:srgbClr val="00B0F0"/>
                </a:solidFill>
              </a:rPr>
              <a:t>’3’</a:t>
            </a:r>
            <a:endParaRPr lang="en-US" sz="1200" dirty="0">
              <a:solidFill>
                <a:srgbClr val="00B0F0"/>
              </a:solidFill>
            </a:endParaRPr>
          </a:p>
          <a:p>
            <a:pPr marL="628650" lvl="1" indent="-171450">
              <a:buFont typeface="Arial" charset="0"/>
              <a:buChar char="•"/>
            </a:pPr>
            <a:r>
              <a:rPr lang="en-US" sz="1200" dirty="0">
                <a:solidFill>
                  <a:schemeClr val="accent6"/>
                </a:solidFill>
              </a:rPr>
              <a:t>So </a:t>
            </a:r>
            <a:r>
              <a:rPr lang="en-US" sz="1200" dirty="0" smtClean="0">
                <a:solidFill>
                  <a:schemeClr val="accent6"/>
                </a:solidFill>
              </a:rPr>
              <a:t>Height Of The </a:t>
            </a:r>
            <a:r>
              <a:rPr lang="en-US" sz="1200" b="1" dirty="0" smtClean="0">
                <a:solidFill>
                  <a:schemeClr val="accent6"/>
                </a:solidFill>
              </a:rPr>
              <a:t>Tree</a:t>
            </a:r>
            <a:r>
              <a:rPr lang="en-US" sz="1200" dirty="0" smtClean="0">
                <a:solidFill>
                  <a:schemeClr val="accent6"/>
                </a:solidFill>
              </a:rPr>
              <a:t> is </a:t>
            </a:r>
            <a:r>
              <a:rPr lang="en-US" sz="1200" dirty="0">
                <a:solidFill>
                  <a:srgbClr val="00B0F0"/>
                </a:solidFill>
              </a:rPr>
              <a:t>3</a:t>
            </a:r>
            <a:r>
              <a:rPr lang="en-US" sz="1200" dirty="0">
                <a:solidFill>
                  <a:schemeClr val="accent6"/>
                </a:solidFill>
              </a:rPr>
              <a:t>.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2"/>
                </a:solidFill>
              </a:rPr>
              <a:t>Depth of a Node</a:t>
            </a:r>
            <a:r>
              <a:rPr lang="en-US" sz="1200" dirty="0">
                <a:solidFill>
                  <a:schemeClr val="accent6"/>
                </a:solidFill>
              </a:rPr>
              <a:t> is defined as </a:t>
            </a:r>
          </a:p>
          <a:p>
            <a:pPr marL="628650" lvl="1" indent="-171450">
              <a:buFont typeface="Arial" charset="0"/>
              <a:buChar char="•"/>
            </a:pPr>
            <a:r>
              <a:rPr lang="en-US" sz="1200" dirty="0">
                <a:solidFill>
                  <a:schemeClr val="accent6"/>
                </a:solidFill>
              </a:rPr>
              <a:t>number of edges in path from root to that node. </a:t>
            </a:r>
          </a:p>
          <a:p>
            <a:pPr marL="628650" lvl="1" indent="-171450">
              <a:buFont typeface="Arial" charset="0"/>
              <a:buChar char="•"/>
            </a:pPr>
            <a:endParaRPr lang="en-US" sz="1200" dirty="0">
              <a:solidFill>
                <a:schemeClr val="accent6"/>
              </a:solidFill>
            </a:endParaRPr>
          </a:p>
        </p:txBody>
      </p:sp>
      <p:pic>
        <p:nvPicPr>
          <p:cNvPr id="11" name="Picture 10"/>
          <p:cNvPicPr>
            <a:picLocks noChangeAspect="1"/>
          </p:cNvPicPr>
          <p:nvPr/>
        </p:nvPicPr>
        <p:blipFill>
          <a:blip r:embed="rId5"/>
          <a:stretch>
            <a:fillRect/>
          </a:stretch>
        </p:blipFill>
        <p:spPr>
          <a:xfrm>
            <a:off x="499806" y="593633"/>
            <a:ext cx="2400148" cy="2083413"/>
          </a:xfrm>
          <a:prstGeom prst="rect">
            <a:avLst/>
          </a:prstGeom>
        </p:spPr>
      </p:pic>
      <p:pic>
        <p:nvPicPr>
          <p:cNvPr id="15" name="Picture 14"/>
          <p:cNvPicPr>
            <a:picLocks noChangeAspect="1"/>
          </p:cNvPicPr>
          <p:nvPr/>
        </p:nvPicPr>
        <p:blipFill>
          <a:blip r:embed="rId6"/>
          <a:stretch>
            <a:fillRect/>
          </a:stretch>
        </p:blipFill>
        <p:spPr>
          <a:xfrm>
            <a:off x="9307297" y="2175106"/>
            <a:ext cx="2546224" cy="516762"/>
          </a:xfrm>
          <a:prstGeom prst="rect">
            <a:avLst/>
          </a:prstGeom>
          <a:ln>
            <a:solidFill>
              <a:schemeClr val="accent6"/>
            </a:solidFill>
          </a:ln>
        </p:spPr>
      </p:pic>
      <p:pic>
        <p:nvPicPr>
          <p:cNvPr id="54" name="Picture 53"/>
          <p:cNvPicPr>
            <a:picLocks noChangeAspect="1"/>
          </p:cNvPicPr>
          <p:nvPr/>
        </p:nvPicPr>
        <p:blipFill>
          <a:blip r:embed="rId7"/>
          <a:stretch>
            <a:fillRect/>
          </a:stretch>
        </p:blipFill>
        <p:spPr>
          <a:xfrm>
            <a:off x="337639" y="3286849"/>
            <a:ext cx="3213100" cy="2514600"/>
          </a:xfrm>
          <a:prstGeom prst="rect">
            <a:avLst/>
          </a:prstGeom>
        </p:spPr>
      </p:pic>
    </p:spTree>
    <p:extLst>
      <p:ext uri="{BB962C8B-B14F-4D97-AF65-F5344CB8AC3E}">
        <p14:creationId xmlns:p14="http://schemas.microsoft.com/office/powerpoint/2010/main" val="2119210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1620" y="411837"/>
            <a:ext cx="5120842" cy="3983814"/>
            <a:chOff x="2580257" y="869037"/>
            <a:chExt cx="5120842" cy="3983814"/>
          </a:xfrm>
        </p:grpSpPr>
        <p:pic>
          <p:nvPicPr>
            <p:cNvPr id="4" name="Picture 3"/>
            <p:cNvPicPr>
              <a:picLocks noChangeAspect="1"/>
            </p:cNvPicPr>
            <p:nvPr/>
          </p:nvPicPr>
          <p:blipFill>
            <a:blip r:embed="rId2"/>
            <a:stretch>
              <a:fillRect/>
            </a:stretch>
          </p:blipFill>
          <p:spPr>
            <a:xfrm>
              <a:off x="3471999" y="1195251"/>
              <a:ext cx="4229100" cy="3657600"/>
            </a:xfrm>
            <a:prstGeom prst="rect">
              <a:avLst/>
            </a:prstGeom>
          </p:spPr>
        </p:pic>
        <p:sp>
          <p:nvSpPr>
            <p:cNvPr id="9" name="Rectangle 8"/>
            <p:cNvSpPr/>
            <p:nvPr/>
          </p:nvSpPr>
          <p:spPr>
            <a:xfrm>
              <a:off x="4614255" y="869037"/>
              <a:ext cx="3086844" cy="461665"/>
            </a:xfrm>
            <a:prstGeom prst="rect">
              <a:avLst/>
            </a:prstGeom>
          </p:spPr>
          <p:txBody>
            <a:bodyPr wrap="square">
              <a:spAutoFit/>
            </a:bodyPr>
            <a:lstStyle/>
            <a:p>
              <a:pPr marL="171450" indent="-171450">
                <a:buFont typeface="Arial" charset="0"/>
                <a:buChar char="•"/>
              </a:pPr>
              <a:r>
                <a:rPr lang="en-US" sz="1200" b="1" dirty="0" smtClean="0">
                  <a:solidFill>
                    <a:schemeClr val="accent6"/>
                  </a:solidFill>
                </a:rPr>
                <a:t>Height</a:t>
              </a:r>
              <a:r>
                <a:rPr lang="en-US" sz="1200" dirty="0" smtClean="0">
                  <a:solidFill>
                    <a:schemeClr val="accent6"/>
                  </a:solidFill>
                </a:rPr>
                <a:t> of this Node (1) ‘</a:t>
              </a:r>
              <a:r>
                <a:rPr lang="en-US" sz="1200" dirty="0" err="1" smtClean="0">
                  <a:solidFill>
                    <a:schemeClr val="accent6"/>
                  </a:solidFill>
                </a:rPr>
                <a:t>rootNode</a:t>
              </a:r>
              <a:r>
                <a:rPr lang="en-US" sz="1200" dirty="0" smtClean="0">
                  <a:solidFill>
                    <a:schemeClr val="accent6"/>
                  </a:solidFill>
                </a:rPr>
                <a:t>’:  3</a:t>
              </a:r>
            </a:p>
            <a:p>
              <a:pPr marL="171450" indent="-171450">
                <a:buFont typeface="Arial" charset="0"/>
                <a:buChar char="•"/>
              </a:pPr>
              <a:r>
                <a:rPr lang="en-US" sz="1200" b="1" dirty="0" smtClean="0">
                  <a:solidFill>
                    <a:schemeClr val="accent2"/>
                  </a:solidFill>
                </a:rPr>
                <a:t>Depth</a:t>
              </a:r>
              <a:r>
                <a:rPr lang="en-US" sz="1200" dirty="0" smtClean="0">
                  <a:solidFill>
                    <a:schemeClr val="accent2"/>
                  </a:solidFill>
                </a:rPr>
                <a:t> of </a:t>
              </a:r>
              <a:r>
                <a:rPr lang="en-US" sz="1200" dirty="0">
                  <a:solidFill>
                    <a:schemeClr val="accent2"/>
                  </a:solidFill>
                </a:rPr>
                <a:t>this Node </a:t>
              </a:r>
              <a:r>
                <a:rPr lang="en-US" sz="1200" dirty="0" smtClean="0">
                  <a:solidFill>
                    <a:schemeClr val="accent2"/>
                  </a:solidFill>
                </a:rPr>
                <a:t>(1</a:t>
              </a:r>
              <a:r>
                <a:rPr lang="en-US" sz="1200" dirty="0">
                  <a:solidFill>
                    <a:schemeClr val="accent2"/>
                  </a:solidFill>
                </a:rPr>
                <a:t>) ‘</a:t>
              </a:r>
              <a:r>
                <a:rPr lang="en-US" sz="1200" dirty="0" err="1">
                  <a:solidFill>
                    <a:schemeClr val="accent2"/>
                  </a:solidFill>
                </a:rPr>
                <a:t>rootNode</a:t>
              </a:r>
              <a:r>
                <a:rPr lang="en-US" sz="1200" dirty="0">
                  <a:solidFill>
                    <a:schemeClr val="accent2"/>
                  </a:solidFill>
                </a:rPr>
                <a:t>’:  </a:t>
              </a:r>
              <a:r>
                <a:rPr lang="en-US" sz="1200" dirty="0" smtClean="0">
                  <a:solidFill>
                    <a:schemeClr val="accent2"/>
                  </a:solidFill>
                </a:rPr>
                <a:t>0</a:t>
              </a:r>
              <a:endParaRPr lang="en-US" sz="1200" dirty="0">
                <a:solidFill>
                  <a:schemeClr val="accent2"/>
                </a:solidFill>
              </a:endParaRPr>
            </a:p>
          </p:txBody>
        </p:sp>
        <p:sp>
          <p:nvSpPr>
            <p:cNvPr id="3" name="Rectangle 2"/>
            <p:cNvSpPr/>
            <p:nvPr/>
          </p:nvSpPr>
          <p:spPr>
            <a:xfrm>
              <a:off x="2580257" y="3772094"/>
              <a:ext cx="2086924" cy="646331"/>
            </a:xfrm>
            <a:prstGeom prst="rect">
              <a:avLst/>
            </a:prstGeom>
          </p:spPr>
          <p:txBody>
            <a:bodyPr wrap="square">
              <a:spAutoFit/>
            </a:bodyPr>
            <a:lstStyle/>
            <a:p>
              <a:pPr marL="171450" indent="-171450">
                <a:buFont typeface="Arial" charset="0"/>
                <a:buChar char="•"/>
              </a:pPr>
              <a:r>
                <a:rPr lang="en-US" sz="1200" b="1" dirty="0" smtClean="0">
                  <a:solidFill>
                    <a:schemeClr val="accent6"/>
                  </a:solidFill>
                </a:rPr>
                <a:t>Height</a:t>
              </a:r>
              <a:r>
                <a:rPr lang="en-US" sz="1200" dirty="0" smtClean="0">
                  <a:solidFill>
                    <a:schemeClr val="accent6"/>
                  </a:solidFill>
                </a:rPr>
                <a:t> of this Node (4):  0</a:t>
              </a:r>
            </a:p>
            <a:p>
              <a:pPr marL="171450" indent="-171450">
                <a:buFont typeface="Arial" charset="0"/>
                <a:buChar char="•"/>
              </a:pPr>
              <a:r>
                <a:rPr lang="en-US" sz="1200" b="1" dirty="0" smtClean="0">
                  <a:solidFill>
                    <a:schemeClr val="accent2"/>
                  </a:solidFill>
                </a:rPr>
                <a:t>Depth</a:t>
              </a:r>
              <a:r>
                <a:rPr lang="en-US" sz="1200" dirty="0" smtClean="0">
                  <a:solidFill>
                    <a:schemeClr val="accent2"/>
                  </a:solidFill>
                </a:rPr>
                <a:t> of </a:t>
              </a:r>
              <a:r>
                <a:rPr lang="en-US" sz="1200" dirty="0">
                  <a:solidFill>
                    <a:schemeClr val="accent2"/>
                  </a:solidFill>
                </a:rPr>
                <a:t>this Node (4):  </a:t>
              </a:r>
              <a:r>
                <a:rPr lang="en-US" sz="1200" dirty="0" smtClean="0">
                  <a:solidFill>
                    <a:schemeClr val="accent2"/>
                  </a:solidFill>
                </a:rPr>
                <a:t>2</a:t>
              </a:r>
              <a:endParaRPr lang="en-US" sz="1200" dirty="0">
                <a:solidFill>
                  <a:schemeClr val="accent2"/>
                </a:solidFill>
              </a:endParaRPr>
            </a:p>
            <a:p>
              <a:pPr marL="171450" indent="-171450">
                <a:buFont typeface="Arial" charset="0"/>
                <a:buChar char="•"/>
              </a:pPr>
              <a:endParaRPr lang="en-US" sz="1200" dirty="0">
                <a:solidFill>
                  <a:schemeClr val="accent6"/>
                </a:solidFill>
              </a:endParaRPr>
            </a:p>
          </p:txBody>
        </p:sp>
        <p:cxnSp>
          <p:nvCxnSpPr>
            <p:cNvPr id="21" name="Straight Arrow Connector 20"/>
            <p:cNvCxnSpPr/>
            <p:nvPr/>
          </p:nvCxnSpPr>
          <p:spPr>
            <a:xfrm flipV="1">
              <a:off x="3623719" y="1593669"/>
              <a:ext cx="1890501" cy="15675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3982950" y="2570925"/>
              <a:ext cx="262477" cy="27554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smtClean="0">
                  <a:solidFill>
                    <a:schemeClr val="bg1"/>
                  </a:solidFill>
                </a:rPr>
                <a:t>1</a:t>
              </a:r>
              <a:endParaRPr lang="en-US" sz="1200" dirty="0">
                <a:solidFill>
                  <a:schemeClr val="bg1"/>
                </a:solidFill>
              </a:endParaRPr>
            </a:p>
          </p:txBody>
        </p:sp>
        <p:sp>
          <p:nvSpPr>
            <p:cNvPr id="13" name="Rectangle 12"/>
            <p:cNvSpPr/>
            <p:nvPr/>
          </p:nvSpPr>
          <p:spPr>
            <a:xfrm>
              <a:off x="4981642" y="1800964"/>
              <a:ext cx="262477" cy="27554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solidFill>
                    <a:schemeClr val="bg1"/>
                  </a:solidFill>
                </a:rPr>
                <a:t>2</a:t>
              </a:r>
            </a:p>
          </p:txBody>
        </p:sp>
        <p:cxnSp>
          <p:nvCxnSpPr>
            <p:cNvPr id="31" name="Straight Arrow Connector 30"/>
            <p:cNvCxnSpPr/>
            <p:nvPr/>
          </p:nvCxnSpPr>
          <p:spPr>
            <a:xfrm>
              <a:off x="5112880" y="2570925"/>
              <a:ext cx="1077962" cy="163211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5120505" y="2708699"/>
              <a:ext cx="262477" cy="27554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a:solidFill>
                    <a:schemeClr val="bg1"/>
                  </a:solidFill>
                </a:rPr>
                <a:t>2</a:t>
              </a:r>
              <a:endParaRPr lang="en-US" sz="1200" dirty="0">
                <a:solidFill>
                  <a:schemeClr val="bg1"/>
                </a:solidFill>
              </a:endParaRPr>
            </a:p>
          </p:txBody>
        </p:sp>
        <p:sp>
          <p:nvSpPr>
            <p:cNvPr id="15" name="Rectangle 14"/>
            <p:cNvSpPr/>
            <p:nvPr/>
          </p:nvSpPr>
          <p:spPr>
            <a:xfrm>
              <a:off x="5815277" y="3772094"/>
              <a:ext cx="262477" cy="27554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solidFill>
                    <a:schemeClr val="bg1"/>
                  </a:solidFill>
                </a:rPr>
                <a:t>3</a:t>
              </a:r>
            </a:p>
          </p:txBody>
        </p:sp>
        <p:cxnSp>
          <p:nvCxnSpPr>
            <p:cNvPr id="29" name="Straight Arrow Connector 28"/>
            <p:cNvCxnSpPr/>
            <p:nvPr/>
          </p:nvCxnSpPr>
          <p:spPr>
            <a:xfrm flipH="1">
              <a:off x="5112880" y="2076513"/>
              <a:ext cx="833635" cy="4944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 name="Rectangle 10"/>
            <p:cNvSpPr/>
            <p:nvPr/>
          </p:nvSpPr>
          <p:spPr>
            <a:xfrm>
              <a:off x="5382982" y="2211221"/>
              <a:ext cx="262477" cy="27554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smtClean="0">
                  <a:solidFill>
                    <a:schemeClr val="bg1"/>
                  </a:solidFill>
                </a:rPr>
                <a:t>1</a:t>
              </a:r>
              <a:endParaRPr lang="en-US" sz="1200" dirty="0">
                <a:solidFill>
                  <a:schemeClr val="bg1"/>
                </a:solidFill>
              </a:endParaRPr>
            </a:p>
          </p:txBody>
        </p:sp>
        <p:cxnSp>
          <p:nvCxnSpPr>
            <p:cNvPr id="33" name="Straight Arrow Connector 32"/>
            <p:cNvCxnSpPr/>
            <p:nvPr/>
          </p:nvCxnSpPr>
          <p:spPr>
            <a:xfrm flipH="1">
              <a:off x="4842916" y="3213125"/>
              <a:ext cx="709884" cy="9340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Rectangle 15"/>
            <p:cNvSpPr/>
            <p:nvPr/>
          </p:nvSpPr>
          <p:spPr>
            <a:xfrm>
              <a:off x="4876665" y="3732597"/>
              <a:ext cx="262477" cy="27554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dirty="0">
                  <a:solidFill>
                    <a:schemeClr val="bg1"/>
                  </a:solidFill>
                </a:rPr>
                <a:t>3</a:t>
              </a:r>
            </a:p>
          </p:txBody>
        </p:sp>
      </p:grpSp>
      <p:grpSp>
        <p:nvGrpSpPr>
          <p:cNvPr id="35" name="Group 34"/>
          <p:cNvGrpSpPr/>
          <p:nvPr/>
        </p:nvGrpSpPr>
        <p:grpSpPr>
          <a:xfrm>
            <a:off x="5830098" y="1107554"/>
            <a:ext cx="5924987" cy="2563437"/>
            <a:chOff x="5880483" y="3781363"/>
            <a:chExt cx="5924987" cy="2563437"/>
          </a:xfrm>
        </p:grpSpPr>
        <p:pic>
          <p:nvPicPr>
            <p:cNvPr id="36" name="Picture 35"/>
            <p:cNvPicPr>
              <a:picLocks noChangeAspect="1"/>
            </p:cNvPicPr>
            <p:nvPr/>
          </p:nvPicPr>
          <p:blipFill rotWithShape="1">
            <a:blip r:embed="rId3"/>
            <a:srcRect r="8672"/>
            <a:stretch/>
          </p:blipFill>
          <p:spPr>
            <a:xfrm>
              <a:off x="7066125" y="4001842"/>
              <a:ext cx="1873209" cy="1997096"/>
            </a:xfrm>
            <a:prstGeom prst="rect">
              <a:avLst/>
            </a:prstGeom>
          </p:spPr>
        </p:pic>
        <p:cxnSp>
          <p:nvCxnSpPr>
            <p:cNvPr id="37" name="Straight Connector 36"/>
            <p:cNvCxnSpPr/>
            <p:nvPr/>
          </p:nvCxnSpPr>
          <p:spPr>
            <a:xfrm flipV="1">
              <a:off x="6539809" y="4062549"/>
              <a:ext cx="1833482" cy="39188"/>
            </a:xfrm>
            <a:prstGeom prst="line">
              <a:avLst/>
            </a:prstGeom>
            <a:solidFill>
              <a:schemeClr val="accent6"/>
            </a:solid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471056" y="6028685"/>
              <a:ext cx="902235" cy="307777"/>
            </a:xfrm>
            <a:prstGeom prst="rect">
              <a:avLst/>
            </a:prstGeom>
            <a:noFill/>
          </p:spPr>
          <p:txBody>
            <a:bodyPr wrap="none" rtlCol="0">
              <a:spAutoFit/>
            </a:bodyPr>
            <a:lstStyle/>
            <a:p>
              <a:r>
                <a:rPr lang="en-US" sz="1400" b="1" dirty="0" err="1" smtClean="0">
                  <a:solidFill>
                    <a:srgbClr val="00B0F0"/>
                  </a:solidFill>
                </a:rPr>
                <a:t>rootNode</a:t>
              </a:r>
              <a:endParaRPr lang="en-US" sz="1400" b="1" dirty="0">
                <a:solidFill>
                  <a:srgbClr val="00B0F0"/>
                </a:solidFill>
              </a:endParaRPr>
            </a:p>
          </p:txBody>
        </p:sp>
        <p:cxnSp>
          <p:nvCxnSpPr>
            <p:cNvPr id="39" name="Straight Arrow Connector 38"/>
            <p:cNvCxnSpPr/>
            <p:nvPr/>
          </p:nvCxnSpPr>
          <p:spPr>
            <a:xfrm>
              <a:off x="9334860" y="4062549"/>
              <a:ext cx="0" cy="19363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Oval 39"/>
            <p:cNvSpPr/>
            <p:nvPr/>
          </p:nvSpPr>
          <p:spPr>
            <a:xfrm flipH="1" flipV="1">
              <a:off x="9269381" y="3972725"/>
              <a:ext cx="131527" cy="150774"/>
            </a:xfrm>
            <a:prstGeom prst="ellipse">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1" name="Straight Connector 40"/>
            <p:cNvCxnSpPr/>
            <p:nvPr/>
          </p:nvCxnSpPr>
          <p:spPr>
            <a:xfrm>
              <a:off x="8349576" y="6032010"/>
              <a:ext cx="1774138" cy="0"/>
            </a:xfrm>
            <a:prstGeom prst="line">
              <a:avLst/>
            </a:prstGeom>
            <a:ln/>
          </p:spPr>
          <p:style>
            <a:lnRef idx="1">
              <a:schemeClr val="accent2"/>
            </a:lnRef>
            <a:fillRef idx="0">
              <a:schemeClr val="accent2"/>
            </a:fillRef>
            <a:effectRef idx="0">
              <a:schemeClr val="accent2"/>
            </a:effectRef>
            <a:fontRef idx="minor">
              <a:schemeClr val="tx1"/>
            </a:fontRef>
          </p:style>
        </p:cxnSp>
        <p:sp>
          <p:nvSpPr>
            <p:cNvPr id="42" name="Rectangle 41"/>
            <p:cNvSpPr/>
            <p:nvPr/>
          </p:nvSpPr>
          <p:spPr>
            <a:xfrm>
              <a:off x="5880483" y="3781363"/>
              <a:ext cx="3058851" cy="253916"/>
            </a:xfrm>
            <a:prstGeom prst="rect">
              <a:avLst/>
            </a:prstGeom>
          </p:spPr>
          <p:txBody>
            <a:bodyPr wrap="none">
              <a:spAutoFit/>
            </a:bodyPr>
            <a:lstStyle/>
            <a:p>
              <a:r>
                <a:rPr lang="en-US" sz="1050" dirty="0">
                  <a:solidFill>
                    <a:schemeClr val="accent6"/>
                  </a:solidFill>
                </a:rPr>
                <a:t>longest path (from that </a:t>
              </a:r>
              <a:r>
                <a:rPr lang="en-US" sz="1050" dirty="0" smtClean="0">
                  <a:solidFill>
                    <a:schemeClr val="accent6"/>
                  </a:solidFill>
                </a:rPr>
                <a:t>’</a:t>
              </a:r>
              <a:r>
                <a:rPr lang="en-US" sz="1050" dirty="0" err="1" smtClean="0">
                  <a:solidFill>
                    <a:schemeClr val="accent6"/>
                  </a:solidFill>
                </a:rPr>
                <a:t>currentNode</a:t>
              </a:r>
              <a:r>
                <a:rPr lang="en-US" sz="1050" dirty="0">
                  <a:solidFill>
                    <a:schemeClr val="accent6"/>
                  </a:solidFill>
                </a:rPr>
                <a:t>' to 'leaf' node).</a:t>
              </a:r>
            </a:p>
          </p:txBody>
        </p:sp>
        <p:sp>
          <p:nvSpPr>
            <p:cNvPr id="43" name="Rectangle 42"/>
            <p:cNvSpPr/>
            <p:nvPr/>
          </p:nvSpPr>
          <p:spPr>
            <a:xfrm>
              <a:off x="8793107" y="6090884"/>
              <a:ext cx="3012363" cy="253916"/>
            </a:xfrm>
            <a:prstGeom prst="rect">
              <a:avLst/>
            </a:prstGeom>
          </p:spPr>
          <p:txBody>
            <a:bodyPr wrap="none">
              <a:spAutoFit/>
            </a:bodyPr>
            <a:lstStyle/>
            <a:p>
              <a:r>
                <a:rPr lang="en-US" sz="1050" dirty="0">
                  <a:solidFill>
                    <a:schemeClr val="accent2"/>
                  </a:solidFill>
                </a:rPr>
                <a:t>longest path (from that </a:t>
              </a:r>
              <a:r>
                <a:rPr lang="en-US" sz="1050" dirty="0" smtClean="0">
                  <a:solidFill>
                    <a:schemeClr val="accent2"/>
                  </a:solidFill>
                </a:rPr>
                <a:t>’</a:t>
              </a:r>
              <a:r>
                <a:rPr lang="en-US" sz="1050" dirty="0" err="1" smtClean="0">
                  <a:solidFill>
                    <a:schemeClr val="accent2"/>
                  </a:solidFill>
                </a:rPr>
                <a:t>currentNode</a:t>
              </a:r>
              <a:r>
                <a:rPr lang="en-US" sz="1050" dirty="0">
                  <a:solidFill>
                    <a:schemeClr val="accent2"/>
                  </a:solidFill>
                </a:rPr>
                <a:t>' to </a:t>
              </a:r>
              <a:r>
                <a:rPr lang="en-US" sz="1050" dirty="0" err="1" smtClean="0">
                  <a:solidFill>
                    <a:schemeClr val="accent2"/>
                  </a:solidFill>
                </a:rPr>
                <a:t>rootNode</a:t>
              </a:r>
              <a:r>
                <a:rPr lang="en-US" sz="1050" dirty="0" smtClean="0">
                  <a:solidFill>
                    <a:schemeClr val="accent2"/>
                  </a:solidFill>
                </a:rPr>
                <a:t>).</a:t>
              </a:r>
              <a:endParaRPr lang="en-US" sz="1050" dirty="0">
                <a:solidFill>
                  <a:schemeClr val="accent2"/>
                </a:solidFill>
              </a:endParaRPr>
            </a:p>
          </p:txBody>
        </p:sp>
        <p:sp>
          <p:nvSpPr>
            <p:cNvPr id="44" name="TextBox 43"/>
            <p:cNvSpPr txBox="1"/>
            <p:nvPr/>
          </p:nvSpPr>
          <p:spPr>
            <a:xfrm rot="16200000">
              <a:off x="8764675" y="4813347"/>
              <a:ext cx="1623650" cy="307777"/>
            </a:xfrm>
            <a:prstGeom prst="rect">
              <a:avLst/>
            </a:prstGeom>
            <a:noFill/>
          </p:spPr>
          <p:txBody>
            <a:bodyPr wrap="none" rtlCol="0">
              <a:spAutoFit/>
            </a:bodyPr>
            <a:lstStyle/>
            <a:p>
              <a:r>
                <a:rPr lang="en-US" sz="1400" b="1" dirty="0" smtClean="0">
                  <a:solidFill>
                    <a:schemeClr val="accent2"/>
                  </a:solidFill>
                </a:rPr>
                <a:t>Depth of that Node</a:t>
              </a:r>
              <a:endParaRPr lang="en-US" sz="1400" b="1" dirty="0">
                <a:solidFill>
                  <a:schemeClr val="accent2"/>
                </a:solidFill>
              </a:endParaRPr>
            </a:p>
          </p:txBody>
        </p:sp>
        <p:grpSp>
          <p:nvGrpSpPr>
            <p:cNvPr id="45" name="Group 44"/>
            <p:cNvGrpSpPr/>
            <p:nvPr/>
          </p:nvGrpSpPr>
          <p:grpSpPr>
            <a:xfrm>
              <a:off x="6197798" y="4101737"/>
              <a:ext cx="703303" cy="2142305"/>
              <a:chOff x="6539809" y="4101737"/>
              <a:chExt cx="703303" cy="2142305"/>
            </a:xfrm>
          </p:grpSpPr>
          <p:cxnSp>
            <p:nvCxnSpPr>
              <p:cNvPr id="46" name="Straight Arrow Connector 45"/>
              <p:cNvCxnSpPr/>
              <p:nvPr/>
            </p:nvCxnSpPr>
            <p:spPr>
              <a:xfrm flipV="1">
                <a:off x="6898855" y="4101737"/>
                <a:ext cx="0" cy="1982525"/>
              </a:xfrm>
              <a:prstGeom prst="straightConnector1">
                <a:avLst/>
              </a:prstGeom>
              <a:solidFill>
                <a:schemeClr val="accent6"/>
              </a:solidFill>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6539809" y="4334586"/>
                <a:ext cx="703303" cy="1909456"/>
                <a:chOff x="6539809" y="4334586"/>
                <a:chExt cx="703303" cy="1909456"/>
              </a:xfrm>
            </p:grpSpPr>
            <p:sp>
              <p:nvSpPr>
                <p:cNvPr id="48" name="TextBox 47"/>
                <p:cNvSpPr txBox="1"/>
                <p:nvPr/>
              </p:nvSpPr>
              <p:spPr>
                <a:xfrm rot="16200000">
                  <a:off x="5935285" y="4939110"/>
                  <a:ext cx="1516825" cy="307777"/>
                </a:xfrm>
                <a:prstGeom prst="rect">
                  <a:avLst/>
                </a:prstGeom>
                <a:noFill/>
              </p:spPr>
              <p:txBody>
                <a:bodyPr wrap="none" rtlCol="0">
                  <a:spAutoFit/>
                </a:bodyPr>
                <a:lstStyle/>
                <a:p>
                  <a:r>
                    <a:rPr lang="en-US" sz="1400" b="1" dirty="0" smtClean="0">
                      <a:solidFill>
                        <a:schemeClr val="accent6"/>
                      </a:solidFill>
                    </a:rPr>
                    <a:t>Height of the Tree</a:t>
                  </a:r>
                  <a:endParaRPr lang="en-US" sz="1400" b="1" dirty="0">
                    <a:solidFill>
                      <a:schemeClr val="accent6"/>
                    </a:solidFill>
                  </a:endParaRPr>
                </a:p>
              </p:txBody>
            </p:sp>
            <p:sp>
              <p:nvSpPr>
                <p:cNvPr id="49" name="Oval 48"/>
                <p:cNvSpPr/>
                <p:nvPr/>
              </p:nvSpPr>
              <p:spPr>
                <a:xfrm flipH="1" flipV="1">
                  <a:off x="6830974" y="6093268"/>
                  <a:ext cx="131527" cy="15077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0" name="Rectangle 49"/>
                <p:cNvSpPr/>
                <p:nvPr/>
              </p:nvSpPr>
              <p:spPr>
                <a:xfrm rot="16200000">
                  <a:off x="6367391" y="5035952"/>
                  <a:ext cx="1497526" cy="253916"/>
                </a:xfrm>
                <a:prstGeom prst="rect">
                  <a:avLst/>
                </a:prstGeom>
              </p:spPr>
              <p:txBody>
                <a:bodyPr wrap="none">
                  <a:spAutoFit/>
                </a:bodyPr>
                <a:lstStyle/>
                <a:p>
                  <a:r>
                    <a:rPr lang="en-US" sz="1050" dirty="0" smtClean="0">
                      <a:solidFill>
                        <a:schemeClr val="accent6"/>
                      </a:solidFill>
                    </a:rPr>
                    <a:t>Height from ‘</a:t>
                  </a:r>
                  <a:r>
                    <a:rPr lang="en-US" sz="1050" dirty="0" err="1" smtClean="0">
                      <a:solidFill>
                        <a:schemeClr val="accent6"/>
                      </a:solidFill>
                    </a:rPr>
                    <a:t>rootNode</a:t>
                  </a:r>
                  <a:r>
                    <a:rPr lang="en-US" sz="1050" dirty="0" smtClean="0">
                      <a:solidFill>
                        <a:schemeClr val="accent6"/>
                      </a:solidFill>
                    </a:rPr>
                    <a:t>’ </a:t>
                  </a:r>
                  <a:endParaRPr lang="en-US" sz="1050" dirty="0">
                    <a:solidFill>
                      <a:schemeClr val="accent6"/>
                    </a:solidFill>
                  </a:endParaRPr>
                </a:p>
              </p:txBody>
            </p:sp>
          </p:grpSp>
        </p:grpSp>
      </p:grpSp>
      <p:sp>
        <p:nvSpPr>
          <p:cNvPr id="52" name="Rectangle 51"/>
          <p:cNvSpPr/>
          <p:nvPr/>
        </p:nvSpPr>
        <p:spPr>
          <a:xfrm>
            <a:off x="3941409" y="4868277"/>
            <a:ext cx="4412007" cy="1200329"/>
          </a:xfrm>
          <a:prstGeom prst="rect">
            <a:avLst/>
          </a:prstGeom>
          <a:ln>
            <a:solidFill>
              <a:srgbClr val="00B0F0"/>
            </a:solidFill>
          </a:ln>
        </p:spPr>
        <p:txBody>
          <a:bodyPr wrap="square">
            <a:spAutoFit/>
          </a:bodyPr>
          <a:lstStyle/>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Basically</a:t>
            </a:r>
            <a:r>
              <a:rPr lang="en-US" sz="1200" dirty="0">
                <a:solidFill>
                  <a:schemeClr val="accent6"/>
                </a:solidFill>
              </a:rPr>
              <a:t>, </a:t>
            </a:r>
            <a:endParaRPr lang="en-US" sz="1200" dirty="0" smtClean="0">
              <a:solidFill>
                <a:schemeClr val="accent6"/>
              </a:solidFill>
            </a:endParaRPr>
          </a:p>
          <a:p>
            <a:pPr marL="628650" lvl="1" indent="-171450">
              <a:buFont typeface="Arial" charset="0"/>
              <a:buChar char="•"/>
            </a:pPr>
            <a:r>
              <a:rPr lang="en-US" sz="1200" dirty="0" smtClean="0">
                <a:solidFill>
                  <a:schemeClr val="accent2"/>
                </a:solidFill>
              </a:rPr>
              <a:t>Depth</a:t>
            </a:r>
            <a:r>
              <a:rPr lang="en-US" sz="1200" dirty="0" smtClean="0">
                <a:solidFill>
                  <a:schemeClr val="accent6"/>
                </a:solidFill>
              </a:rPr>
              <a:t> </a:t>
            </a:r>
            <a:r>
              <a:rPr lang="en-US" sz="1200" dirty="0">
                <a:solidFill>
                  <a:schemeClr val="accent6"/>
                </a:solidFill>
              </a:rPr>
              <a:t>is distance from </a:t>
            </a:r>
            <a:r>
              <a:rPr lang="en-US" sz="1200" dirty="0" err="1" smtClean="0">
                <a:solidFill>
                  <a:schemeClr val="accent2"/>
                </a:solidFill>
              </a:rPr>
              <a:t>currentNode</a:t>
            </a:r>
            <a:r>
              <a:rPr lang="en-US" sz="1200" dirty="0" smtClean="0">
                <a:solidFill>
                  <a:schemeClr val="accent2"/>
                </a:solidFill>
              </a:rPr>
              <a:t> to </a:t>
            </a:r>
            <a:r>
              <a:rPr lang="en-US" sz="1200" dirty="0" err="1" smtClean="0">
                <a:solidFill>
                  <a:schemeClr val="accent2"/>
                </a:solidFill>
              </a:rPr>
              <a:t>rootNode</a:t>
            </a:r>
            <a:r>
              <a:rPr lang="en-US" sz="1200" dirty="0" smtClean="0">
                <a:solidFill>
                  <a:schemeClr val="accent6"/>
                </a:solidFill>
              </a:rPr>
              <a:t> </a:t>
            </a:r>
          </a:p>
          <a:p>
            <a:pPr marL="628650" lvl="1" indent="-171450">
              <a:buFont typeface="Arial" charset="0"/>
              <a:buChar char="•"/>
            </a:pPr>
            <a:r>
              <a:rPr lang="en-US" sz="1200" dirty="0">
                <a:solidFill>
                  <a:srgbClr val="00B0F0"/>
                </a:solidFill>
              </a:rPr>
              <a:t>Height</a:t>
            </a:r>
            <a:r>
              <a:rPr lang="en-US" sz="1200" dirty="0">
                <a:solidFill>
                  <a:schemeClr val="accent6"/>
                </a:solidFill>
              </a:rPr>
              <a:t> </a:t>
            </a:r>
            <a:r>
              <a:rPr lang="en-US" sz="1200" dirty="0" smtClean="0">
                <a:solidFill>
                  <a:schemeClr val="accent6"/>
                </a:solidFill>
              </a:rPr>
              <a:t>is </a:t>
            </a:r>
            <a:r>
              <a:rPr lang="en-US" sz="1200" dirty="0">
                <a:solidFill>
                  <a:schemeClr val="accent6"/>
                </a:solidFill>
              </a:rPr>
              <a:t>distance from </a:t>
            </a:r>
            <a:r>
              <a:rPr lang="en-US" sz="1200" dirty="0" err="1" smtClean="0">
                <a:solidFill>
                  <a:srgbClr val="00B0F0"/>
                </a:solidFill>
              </a:rPr>
              <a:t>currentNode</a:t>
            </a:r>
            <a:r>
              <a:rPr lang="en-US" sz="1200" dirty="0" smtClean="0">
                <a:solidFill>
                  <a:srgbClr val="00B0F0"/>
                </a:solidFill>
              </a:rPr>
              <a:t> </a:t>
            </a:r>
            <a:r>
              <a:rPr lang="en-US" sz="1200" dirty="0">
                <a:solidFill>
                  <a:schemeClr val="accent6"/>
                </a:solidFill>
              </a:rPr>
              <a:t>to </a:t>
            </a:r>
            <a:r>
              <a:rPr lang="en-US" sz="1200" dirty="0" err="1" smtClean="0">
                <a:solidFill>
                  <a:srgbClr val="00B0F0"/>
                </a:solidFill>
              </a:rPr>
              <a:t>leafNode</a:t>
            </a:r>
            <a:endParaRPr lang="en-US" sz="1200" dirty="0" smtClean="0">
              <a:solidFill>
                <a:srgbClr val="00B0F0"/>
              </a:solidFill>
            </a:endParaRPr>
          </a:p>
          <a:p>
            <a:pPr marL="1085850" lvl="2" indent="-171450">
              <a:buFont typeface="Arial" charset="0"/>
              <a:buChar char="•"/>
            </a:pPr>
            <a:r>
              <a:rPr lang="en-US" sz="1200" dirty="0" smtClean="0">
                <a:solidFill>
                  <a:srgbClr val="00B0F0"/>
                </a:solidFill>
              </a:rPr>
              <a:t>If the ‘</a:t>
            </a:r>
            <a:r>
              <a:rPr lang="en-US" sz="1200" dirty="0" err="1" smtClean="0">
                <a:solidFill>
                  <a:srgbClr val="00B0F0"/>
                </a:solidFill>
              </a:rPr>
              <a:t>currentNode</a:t>
            </a:r>
            <a:r>
              <a:rPr lang="en-US" sz="1200" dirty="0" smtClean="0">
                <a:solidFill>
                  <a:srgbClr val="00B0F0"/>
                </a:solidFill>
              </a:rPr>
              <a:t>’ is ‘</a:t>
            </a:r>
            <a:r>
              <a:rPr lang="en-US" sz="1200" dirty="0" err="1" smtClean="0">
                <a:solidFill>
                  <a:srgbClr val="00B0F0"/>
                </a:solidFill>
              </a:rPr>
              <a:t>rootNode</a:t>
            </a:r>
            <a:r>
              <a:rPr lang="en-US" sz="1200" dirty="0" smtClean="0">
                <a:solidFill>
                  <a:srgbClr val="00B0F0"/>
                </a:solidFill>
              </a:rPr>
              <a:t>’</a:t>
            </a:r>
          </a:p>
          <a:p>
            <a:pPr marL="1085850" lvl="2" indent="-171450">
              <a:buFont typeface="Arial" charset="0"/>
              <a:buChar char="•"/>
            </a:pPr>
            <a:r>
              <a:rPr lang="en-US" sz="1200" dirty="0" smtClean="0">
                <a:solidFill>
                  <a:srgbClr val="00B0F0"/>
                </a:solidFill>
              </a:rPr>
              <a:t>that is height of the Tree</a:t>
            </a:r>
          </a:p>
        </p:txBody>
      </p:sp>
    </p:spTree>
    <p:extLst>
      <p:ext uri="{BB962C8B-B14F-4D97-AF65-F5344CB8AC3E}">
        <p14:creationId xmlns:p14="http://schemas.microsoft.com/office/powerpoint/2010/main" val="1553613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solidFill>
                  <a:srgbClr val="00B0F0"/>
                </a:solidFill>
              </a:rPr>
              <a:t>Binary Tree Traversal </a:t>
            </a:r>
          </a:p>
        </p:txBody>
      </p:sp>
    </p:spTree>
    <p:extLst>
      <p:ext uri="{BB962C8B-B14F-4D97-AF65-F5344CB8AC3E}">
        <p14:creationId xmlns:p14="http://schemas.microsoft.com/office/powerpoint/2010/main" val="323371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0501" y="190087"/>
            <a:ext cx="7576457" cy="3785652"/>
          </a:xfrm>
          <a:prstGeom prst="rect">
            <a:avLst/>
          </a:prstGeom>
        </p:spPr>
        <p:txBody>
          <a:bodyPr wrap="square">
            <a:spAutoFit/>
          </a:bodyPr>
          <a:lstStyle/>
          <a:p>
            <a:pPr marL="171450" indent="-171450">
              <a:buFont typeface="Arial" charset="0"/>
              <a:buChar char="•"/>
            </a:pPr>
            <a:r>
              <a:rPr lang="en-US" sz="1200" dirty="0">
                <a:solidFill>
                  <a:schemeClr val="accent6"/>
                </a:solidFill>
              </a:rPr>
              <a:t>When we are working with trees, we may </a:t>
            </a:r>
            <a:r>
              <a:rPr lang="en-US" sz="1200" dirty="0" smtClean="0">
                <a:solidFill>
                  <a:schemeClr val="accent6"/>
                </a:solidFill>
              </a:rPr>
              <a:t>often want </a:t>
            </a:r>
            <a:r>
              <a:rPr lang="en-US" sz="1200" dirty="0">
                <a:solidFill>
                  <a:schemeClr val="accent6"/>
                </a:solidFill>
              </a:rPr>
              <a:t>to visit all the nodes in the tree.</a:t>
            </a:r>
          </a:p>
          <a:p>
            <a:pPr marL="171450" indent="-171450">
              <a:buFont typeface="Arial" charset="0"/>
              <a:buChar char="•"/>
            </a:pPr>
            <a:r>
              <a:rPr lang="en-US" sz="1200" dirty="0" smtClean="0">
                <a:solidFill>
                  <a:schemeClr val="accent6"/>
                </a:solidFill>
              </a:rPr>
              <a:t>Tree </a:t>
            </a:r>
            <a:r>
              <a:rPr lang="en-US" sz="1200" dirty="0">
                <a:solidFill>
                  <a:schemeClr val="accent6"/>
                </a:solidFill>
              </a:rPr>
              <a:t>is not a linear data structure like array or linked list. </a:t>
            </a:r>
          </a:p>
          <a:p>
            <a:pPr marL="628650" lvl="1" indent="-171450">
              <a:buFont typeface="Arial" charset="0"/>
              <a:buChar char="•"/>
            </a:pPr>
            <a:r>
              <a:rPr lang="en-US" sz="1200" dirty="0">
                <a:solidFill>
                  <a:schemeClr val="accent6"/>
                </a:solidFill>
              </a:rPr>
              <a:t>In a linear data structure there would be a logical start and a logical end</a:t>
            </a:r>
          </a:p>
          <a:p>
            <a:pPr marL="628650" lvl="1" indent="-171450">
              <a:buFont typeface="Arial" charset="0"/>
              <a:buChar char="•"/>
            </a:pPr>
            <a:r>
              <a:rPr lang="en-US" sz="1200" dirty="0">
                <a:solidFill>
                  <a:schemeClr val="accent6"/>
                </a:solidFill>
              </a:rPr>
              <a:t>so we can start with a point and keep moving towards the other end</a:t>
            </a:r>
            <a:r>
              <a:rPr lang="en-US" sz="1200" dirty="0" smtClean="0">
                <a:solidFill>
                  <a:schemeClr val="accent6"/>
                </a:solidFill>
              </a:rPr>
              <a:t>.</a:t>
            </a:r>
            <a:endParaRPr lang="en-US" sz="1200" dirty="0">
              <a:solidFill>
                <a:schemeClr val="accent6"/>
              </a:solidFill>
            </a:endParaRPr>
          </a:p>
          <a:p>
            <a:pPr marL="171450" indent="-171450">
              <a:buFont typeface="Arial" charset="0"/>
              <a:buChar char="•"/>
            </a:pPr>
            <a:r>
              <a:rPr lang="en-US" sz="1200" dirty="0">
                <a:solidFill>
                  <a:schemeClr val="accent6"/>
                </a:solidFill>
              </a:rPr>
              <a:t>For a linear data structure like linked list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for </a:t>
            </a:r>
            <a:r>
              <a:rPr lang="en-US" sz="1200" dirty="0">
                <a:solidFill>
                  <a:schemeClr val="accent6"/>
                </a:solidFill>
              </a:rPr>
              <a:t>each node </a:t>
            </a:r>
            <a:r>
              <a:rPr lang="en-US" sz="1200" dirty="0" smtClean="0">
                <a:solidFill>
                  <a:schemeClr val="accent6"/>
                </a:solidFill>
              </a:rPr>
              <a:t>we </a:t>
            </a:r>
            <a:r>
              <a:rPr lang="en-US" sz="1200" dirty="0">
                <a:solidFill>
                  <a:schemeClr val="accent6"/>
                </a:solidFill>
              </a:rPr>
              <a:t>would have only one next </a:t>
            </a:r>
            <a:r>
              <a:rPr lang="en-US" sz="1200" dirty="0" smtClean="0">
                <a:solidFill>
                  <a:schemeClr val="accent6"/>
                </a:solidFill>
              </a:rPr>
              <a:t>node</a:t>
            </a:r>
          </a:p>
          <a:p>
            <a:r>
              <a:rPr lang="en-US" sz="1200" dirty="0" smtClean="0">
                <a:solidFill>
                  <a:schemeClr val="accent6"/>
                </a:solidFill>
              </a:rPr>
              <a:t>----</a:t>
            </a:r>
            <a:endParaRPr lang="en-US" sz="1200" dirty="0">
              <a:solidFill>
                <a:schemeClr val="accent6"/>
              </a:solidFill>
            </a:endParaRPr>
          </a:p>
          <a:p>
            <a:pPr marL="171450" indent="-171450">
              <a:buFont typeface="Arial" charset="0"/>
              <a:buChar char="•"/>
            </a:pPr>
            <a:r>
              <a:rPr lang="en-US" sz="1200" dirty="0" smtClean="0">
                <a:solidFill>
                  <a:schemeClr val="accent6"/>
                </a:solidFill>
              </a:rPr>
              <a:t>but Tree is </a:t>
            </a:r>
            <a:r>
              <a:rPr lang="en-US" sz="1200" dirty="0">
                <a:solidFill>
                  <a:schemeClr val="accent6"/>
                </a:solidFill>
              </a:rPr>
              <a:t>not a linear data structure. </a:t>
            </a:r>
          </a:p>
          <a:p>
            <a:pPr marL="628650" lvl="1" indent="-171450">
              <a:buFont typeface="Arial" charset="0"/>
              <a:buChar char="•"/>
            </a:pPr>
            <a:r>
              <a:rPr lang="en-US" sz="1200" dirty="0">
                <a:solidFill>
                  <a:schemeClr val="accent6"/>
                </a:solidFill>
              </a:rPr>
              <a:t>for each node </a:t>
            </a:r>
            <a:r>
              <a:rPr lang="en-US" sz="1200" dirty="0" smtClean="0">
                <a:solidFill>
                  <a:schemeClr val="accent6"/>
                </a:solidFill>
              </a:rPr>
              <a:t>we may </a:t>
            </a:r>
            <a:r>
              <a:rPr lang="en-US" sz="1200" dirty="0">
                <a:solidFill>
                  <a:schemeClr val="accent6"/>
                </a:solidFill>
              </a:rPr>
              <a:t>have </a:t>
            </a:r>
            <a:r>
              <a:rPr lang="en-US" sz="1200" dirty="0" smtClean="0">
                <a:solidFill>
                  <a:schemeClr val="accent6"/>
                </a:solidFill>
              </a:rPr>
              <a:t>one or more next node</a:t>
            </a:r>
          </a:p>
          <a:p>
            <a:pPr marL="628650" lvl="1" indent="-171450">
              <a:buFont typeface="Arial" charset="0"/>
              <a:buChar char="•"/>
            </a:pPr>
            <a:r>
              <a:rPr lang="en-US" sz="1200" dirty="0" smtClean="0">
                <a:solidFill>
                  <a:schemeClr val="accent6"/>
                </a:solidFill>
              </a:rPr>
              <a:t>which means we may have more than </a:t>
            </a:r>
            <a:r>
              <a:rPr lang="en-US" sz="1200" dirty="0">
                <a:solidFill>
                  <a:schemeClr val="accent6"/>
                </a:solidFill>
              </a:rPr>
              <a:t>one possible directions</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have more than one possible next nodes in this binary tree.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For example</a:t>
            </a:r>
          </a:p>
          <a:p>
            <a:pPr marL="628650" lvl="1" indent="-171450">
              <a:buFont typeface="Arial" charset="0"/>
              <a:buChar char="•"/>
            </a:pPr>
            <a:r>
              <a:rPr lang="en-US" sz="1200" dirty="0">
                <a:solidFill>
                  <a:schemeClr val="accent6"/>
                </a:solidFill>
              </a:rPr>
              <a:t>if we  start at root node then we have two possible directions </a:t>
            </a:r>
            <a:r>
              <a:rPr lang="en-US" sz="1200" dirty="0" smtClean="0">
                <a:solidFill>
                  <a:schemeClr val="accent6"/>
                </a:solidFill>
              </a:rPr>
              <a:t>from 'F</a:t>
            </a:r>
            <a:r>
              <a:rPr lang="en-US" sz="1200" dirty="0">
                <a:solidFill>
                  <a:schemeClr val="accent6"/>
                </a:solidFill>
              </a:rPr>
              <a:t>' </a:t>
            </a:r>
          </a:p>
          <a:p>
            <a:pPr marL="1085850" lvl="2" indent="-171450">
              <a:buFont typeface="Arial" charset="0"/>
              <a:buChar char="•"/>
            </a:pPr>
            <a:r>
              <a:rPr lang="en-US" sz="1200" dirty="0">
                <a:solidFill>
                  <a:schemeClr val="accent6"/>
                </a:solidFill>
              </a:rPr>
              <a:t>we can either go left to 'D'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or </a:t>
            </a:r>
            <a:r>
              <a:rPr lang="en-US" sz="1200" dirty="0">
                <a:solidFill>
                  <a:schemeClr val="accent6"/>
                </a:solidFill>
              </a:rPr>
              <a:t>we can go right to 'J' </a:t>
            </a:r>
          </a:p>
          <a:p>
            <a:pPr marL="628650" lvl="1" indent="-171450">
              <a:buFont typeface="Arial" charset="0"/>
              <a:buChar char="•"/>
            </a:pPr>
            <a:r>
              <a:rPr lang="en-US" sz="1200" dirty="0">
                <a:solidFill>
                  <a:schemeClr val="accent6"/>
                </a:solidFill>
              </a:rPr>
              <a:t>and of course if we will go in one direction then we will somehow have to come </a:t>
            </a:r>
            <a:r>
              <a:rPr lang="en-US" sz="1200" dirty="0" smtClean="0">
                <a:solidFill>
                  <a:schemeClr val="accent6"/>
                </a:solidFill>
              </a:rPr>
              <a:t>back and </a:t>
            </a:r>
            <a:r>
              <a:rPr lang="en-US" sz="1200" dirty="0">
                <a:solidFill>
                  <a:schemeClr val="accent6"/>
                </a:solidFill>
              </a:rPr>
              <a:t>go </a:t>
            </a:r>
            <a:r>
              <a:rPr lang="en-US" sz="1200" dirty="0" smtClean="0">
                <a:solidFill>
                  <a:schemeClr val="accent6"/>
                </a:solidFill>
              </a:rPr>
              <a:t>into </a:t>
            </a:r>
            <a:r>
              <a:rPr lang="en-US" sz="1200" dirty="0">
                <a:solidFill>
                  <a:schemeClr val="accent6"/>
                </a:solidFill>
              </a:rPr>
              <a:t>the other direction later. </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So tree traversal is not so straightforward, will discuss </a:t>
            </a:r>
            <a:r>
              <a:rPr lang="en-US" sz="1200" dirty="0" smtClean="0">
                <a:solidFill>
                  <a:schemeClr val="accent6"/>
                </a:solidFill>
              </a:rPr>
              <a:t>some algorithms </a:t>
            </a:r>
            <a:r>
              <a:rPr lang="en-US" sz="1200" dirty="0">
                <a:solidFill>
                  <a:schemeClr val="accent6"/>
                </a:solidFill>
              </a:rPr>
              <a:t>for tree traversal. </a:t>
            </a:r>
            <a:endParaRPr lang="en-US" sz="1200" dirty="0" smtClean="0">
              <a:solidFill>
                <a:schemeClr val="accent6"/>
              </a:solidFill>
            </a:endParaRPr>
          </a:p>
        </p:txBody>
      </p:sp>
      <p:pic>
        <p:nvPicPr>
          <p:cNvPr id="6" name="Picture 5"/>
          <p:cNvPicPr>
            <a:picLocks noChangeAspect="1"/>
          </p:cNvPicPr>
          <p:nvPr/>
        </p:nvPicPr>
        <p:blipFill>
          <a:blip r:embed="rId2"/>
          <a:stretch>
            <a:fillRect/>
          </a:stretch>
        </p:blipFill>
        <p:spPr>
          <a:xfrm>
            <a:off x="809898" y="190087"/>
            <a:ext cx="2285999" cy="831908"/>
          </a:xfrm>
          <a:prstGeom prst="rect">
            <a:avLst/>
          </a:prstGeom>
          <a:ln>
            <a:solidFill>
              <a:srgbClr val="00B0F0"/>
            </a:solidFill>
          </a:ln>
        </p:spPr>
      </p:pic>
      <p:pic>
        <p:nvPicPr>
          <p:cNvPr id="8" name="Picture 7"/>
          <p:cNvPicPr>
            <a:picLocks noChangeAspect="1"/>
          </p:cNvPicPr>
          <p:nvPr/>
        </p:nvPicPr>
        <p:blipFill>
          <a:blip r:embed="rId3"/>
          <a:stretch>
            <a:fillRect/>
          </a:stretch>
        </p:blipFill>
        <p:spPr>
          <a:xfrm>
            <a:off x="580951" y="1399785"/>
            <a:ext cx="2391195" cy="2646742"/>
          </a:xfrm>
          <a:prstGeom prst="rect">
            <a:avLst/>
          </a:prstGeom>
        </p:spPr>
      </p:pic>
      <p:sp>
        <p:nvSpPr>
          <p:cNvPr id="9" name="Rectangle 8"/>
          <p:cNvSpPr/>
          <p:nvPr/>
        </p:nvSpPr>
        <p:spPr>
          <a:xfrm>
            <a:off x="580951" y="4577473"/>
            <a:ext cx="5088329" cy="1569660"/>
          </a:xfrm>
          <a:prstGeom prst="rect">
            <a:avLst/>
          </a:prstGeom>
          <a:ln>
            <a:solidFill>
              <a:srgbClr val="00B0F0"/>
            </a:solidFill>
          </a:ln>
        </p:spPr>
        <p:txBody>
          <a:bodyPr wrap="square">
            <a:spAutoFit/>
          </a:bodyPr>
          <a:lstStyle/>
          <a:p>
            <a:pPr marL="171450" indent="-171450">
              <a:buFont typeface="Arial" charset="0"/>
              <a:buChar char="•"/>
            </a:pPr>
            <a:r>
              <a:rPr lang="en-US" sz="1200" dirty="0">
                <a:solidFill>
                  <a:schemeClr val="accent6"/>
                </a:solidFill>
              </a:rPr>
              <a:t>Tree </a:t>
            </a:r>
            <a:r>
              <a:rPr lang="en-US" sz="1200" dirty="0" smtClean="0">
                <a:solidFill>
                  <a:schemeClr val="accent6"/>
                </a:solidFill>
              </a:rPr>
              <a:t>Traversal </a:t>
            </a:r>
            <a:r>
              <a:rPr lang="en-US" sz="1200" dirty="0">
                <a:solidFill>
                  <a:schemeClr val="accent6"/>
                </a:solidFill>
              </a:rPr>
              <a:t>can formally be defined as the </a:t>
            </a:r>
          </a:p>
          <a:p>
            <a:pPr marL="628650" lvl="1" indent="-171450">
              <a:buFont typeface="Arial" charset="0"/>
              <a:buChar char="•"/>
            </a:pPr>
            <a:r>
              <a:rPr lang="en-US" sz="1200" dirty="0">
                <a:solidFill>
                  <a:schemeClr val="accent6"/>
                </a:solidFill>
              </a:rPr>
              <a:t>process of </a:t>
            </a:r>
            <a:r>
              <a:rPr lang="en-US" sz="1200" dirty="0">
                <a:solidFill>
                  <a:srgbClr val="00B0F0"/>
                </a:solidFill>
              </a:rPr>
              <a:t>visiting each node</a:t>
            </a:r>
            <a:r>
              <a:rPr lang="en-US" sz="1200" dirty="0">
                <a:solidFill>
                  <a:schemeClr val="accent6"/>
                </a:solidFill>
              </a:rPr>
              <a:t> in the </a:t>
            </a:r>
            <a:r>
              <a:rPr lang="en-US" sz="1200" dirty="0">
                <a:solidFill>
                  <a:srgbClr val="00B0F0"/>
                </a:solidFill>
              </a:rPr>
              <a:t>tree</a:t>
            </a:r>
            <a:r>
              <a:rPr lang="en-US" sz="1200" dirty="0">
                <a:solidFill>
                  <a:schemeClr val="accent6"/>
                </a:solidFill>
              </a:rPr>
              <a:t> exactly </a:t>
            </a:r>
            <a:r>
              <a:rPr lang="en-US" sz="1200" dirty="0">
                <a:solidFill>
                  <a:srgbClr val="00B0F0"/>
                </a:solidFill>
              </a:rPr>
              <a:t>once</a:t>
            </a:r>
            <a:r>
              <a:rPr lang="en-US" sz="1200" dirty="0">
                <a:solidFill>
                  <a:schemeClr val="accent6"/>
                </a:solidFill>
              </a:rPr>
              <a:t> in </a:t>
            </a:r>
            <a:r>
              <a:rPr lang="en-US" sz="1200" u="sng" dirty="0">
                <a:solidFill>
                  <a:srgbClr val="00B0F0"/>
                </a:solidFill>
              </a:rPr>
              <a:t>some order</a:t>
            </a:r>
            <a:r>
              <a:rPr lang="en-US" sz="1200" dirty="0">
                <a:solidFill>
                  <a:schemeClr val="accent6"/>
                </a:solidFill>
              </a:rPr>
              <a:t> </a:t>
            </a:r>
          </a:p>
          <a:p>
            <a:pPr marL="628650" lvl="1" indent="-171450">
              <a:buFont typeface="Arial" charset="0"/>
              <a:buChar char="•"/>
            </a:pPr>
            <a:r>
              <a:rPr lang="en-US" sz="1200" dirty="0">
                <a:solidFill>
                  <a:schemeClr val="accent6"/>
                </a:solidFill>
              </a:rPr>
              <a:t>by visiting a node means: reading or processing data in the node.</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a:solidFill>
                  <a:schemeClr val="accent6"/>
                </a:solidFill>
              </a:rPr>
              <a:t>Tree Traversal algorithms mainly classified into 2 categories:</a:t>
            </a:r>
          </a:p>
          <a:p>
            <a:pPr marL="171450" indent="-171450">
              <a:buFont typeface="Arial" charset="0"/>
              <a:buChar char="•"/>
            </a:pPr>
            <a:r>
              <a:rPr lang="en-US" sz="1200" dirty="0">
                <a:solidFill>
                  <a:schemeClr val="accent6"/>
                </a:solidFill>
              </a:rPr>
              <a:t>we can go,</a:t>
            </a:r>
          </a:p>
          <a:p>
            <a:pPr marL="628650" lvl="1" indent="-171450">
              <a:buFont typeface="Arial" charset="0"/>
              <a:buChar char="•"/>
            </a:pPr>
            <a:r>
              <a:rPr lang="en-US" sz="1200" dirty="0">
                <a:solidFill>
                  <a:srgbClr val="00B0F0"/>
                </a:solidFill>
              </a:rPr>
              <a:t>Breadth-First approach</a:t>
            </a:r>
          </a:p>
          <a:p>
            <a:pPr marL="628650" lvl="1" indent="-171450">
              <a:buFont typeface="Arial" charset="0"/>
              <a:buChar char="•"/>
            </a:pPr>
            <a:r>
              <a:rPr lang="en-US" sz="1200" dirty="0">
                <a:solidFill>
                  <a:srgbClr val="00B0F0"/>
                </a:solidFill>
              </a:rPr>
              <a:t>Depth-First approach</a:t>
            </a:r>
          </a:p>
        </p:txBody>
      </p:sp>
      <p:pic>
        <p:nvPicPr>
          <p:cNvPr id="13" name="Picture 12"/>
          <p:cNvPicPr>
            <a:picLocks noChangeAspect="1"/>
          </p:cNvPicPr>
          <p:nvPr/>
        </p:nvPicPr>
        <p:blipFill>
          <a:blip r:embed="rId4"/>
          <a:stretch>
            <a:fillRect/>
          </a:stretch>
        </p:blipFill>
        <p:spPr>
          <a:xfrm>
            <a:off x="7380513" y="4439031"/>
            <a:ext cx="3371487" cy="1799677"/>
          </a:xfrm>
          <a:prstGeom prst="rect">
            <a:avLst/>
          </a:prstGeom>
          <a:ln>
            <a:solidFill>
              <a:srgbClr val="00B0F0"/>
            </a:solidFill>
          </a:ln>
        </p:spPr>
      </p:pic>
    </p:spTree>
    <p:extLst>
      <p:ext uri="{BB962C8B-B14F-4D97-AF65-F5344CB8AC3E}">
        <p14:creationId xmlns:p14="http://schemas.microsoft.com/office/powerpoint/2010/main" val="177487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9304" y="587345"/>
            <a:ext cx="365806" cy="184666"/>
          </a:xfrm>
          <a:prstGeom prst="rect">
            <a:avLst/>
          </a:prstGeom>
        </p:spPr>
        <p:txBody>
          <a:bodyPr wrap="none">
            <a:spAutoFit/>
          </a:bodyPr>
          <a:lstStyle/>
          <a:p>
            <a:pPr algn="ctr"/>
            <a:r>
              <a:rPr lang="en-US" sz="600" dirty="0">
                <a:solidFill>
                  <a:srgbClr val="00B0F0"/>
                </a:solidFill>
                <a:latin typeface="Chalkduster" charset="0"/>
                <a:ea typeface="Chalkduster" charset="0"/>
                <a:cs typeface="Chalkduster" charset="0"/>
              </a:rPr>
              <a:t>[</a:t>
            </a:r>
            <a:r>
              <a:rPr lang="en-US" sz="600" dirty="0" smtClean="0">
                <a:solidFill>
                  <a:srgbClr val="00B0F0"/>
                </a:solidFill>
                <a:latin typeface="Chalkduster" charset="0"/>
                <a:ea typeface="Chalkduster" charset="0"/>
                <a:cs typeface="Chalkduster" charset="0"/>
              </a:rPr>
              <a:t>-1]</a:t>
            </a:r>
            <a:endParaRPr lang="en-US" sz="600" dirty="0">
              <a:solidFill>
                <a:srgbClr val="00B0F0"/>
              </a:solidFill>
              <a:latin typeface="Chalkduster" charset="0"/>
              <a:ea typeface="Chalkduster" charset="0"/>
              <a:cs typeface="Chalkduster" charset="0"/>
            </a:endParaRPr>
          </a:p>
        </p:txBody>
      </p:sp>
      <p:grpSp>
        <p:nvGrpSpPr>
          <p:cNvPr id="12" name="Group 11"/>
          <p:cNvGrpSpPr/>
          <p:nvPr/>
        </p:nvGrpSpPr>
        <p:grpSpPr>
          <a:xfrm>
            <a:off x="83561" y="349168"/>
            <a:ext cx="4417188" cy="1200616"/>
            <a:chOff x="83561" y="349168"/>
            <a:chExt cx="4417188" cy="1200616"/>
          </a:xfrm>
        </p:grpSpPr>
        <p:pic>
          <p:nvPicPr>
            <p:cNvPr id="2" name="Picture 1"/>
            <p:cNvPicPr>
              <a:picLocks noChangeAspect="1"/>
            </p:cNvPicPr>
            <p:nvPr/>
          </p:nvPicPr>
          <p:blipFill>
            <a:blip r:embed="rId2"/>
            <a:stretch>
              <a:fillRect/>
            </a:stretch>
          </p:blipFill>
          <p:spPr>
            <a:xfrm>
              <a:off x="360961" y="349168"/>
              <a:ext cx="4139788" cy="1200616"/>
            </a:xfrm>
            <a:prstGeom prst="rect">
              <a:avLst/>
            </a:prstGeom>
          </p:spPr>
        </p:pic>
        <p:sp>
          <p:nvSpPr>
            <p:cNvPr id="7" name="TextBox 6"/>
            <p:cNvSpPr txBox="1"/>
            <p:nvPr/>
          </p:nvSpPr>
          <p:spPr>
            <a:xfrm>
              <a:off x="83561" y="969044"/>
              <a:ext cx="652709" cy="338554"/>
            </a:xfrm>
            <a:prstGeom prst="rect">
              <a:avLst/>
            </a:prstGeom>
            <a:noFill/>
          </p:spPr>
          <p:txBody>
            <a:bodyPr wrap="square" rtlCol="0">
              <a:spAutoFit/>
            </a:bodyPr>
            <a:lstStyle/>
            <a:p>
              <a:pPr algn="ctr"/>
              <a:r>
                <a:rPr lang="en-US" sz="800" dirty="0" smtClean="0">
                  <a:solidFill>
                    <a:srgbClr val="00B050"/>
                  </a:solidFill>
                  <a:latin typeface="Chalkduster" charset="0"/>
                  <a:ea typeface="Chalkduster" charset="0"/>
                  <a:cs typeface="Chalkduster" charset="0"/>
                </a:rPr>
                <a:t>end </a:t>
              </a:r>
            </a:p>
            <a:p>
              <a:pPr algn="ctr"/>
              <a:r>
                <a:rPr lang="en-US" sz="800" dirty="0" smtClean="0">
                  <a:solidFill>
                    <a:srgbClr val="00B050"/>
                  </a:solidFill>
                  <a:latin typeface="Chalkduster" charset="0"/>
                  <a:ea typeface="Chalkduster" charset="0"/>
                  <a:cs typeface="Chalkduster" charset="0"/>
                </a:rPr>
                <a:t>is ( -1 )</a:t>
              </a:r>
            </a:p>
          </p:txBody>
        </p:sp>
      </p:grpSp>
      <p:grpSp>
        <p:nvGrpSpPr>
          <p:cNvPr id="11" name="Group 10"/>
          <p:cNvGrpSpPr/>
          <p:nvPr/>
        </p:nvGrpSpPr>
        <p:grpSpPr>
          <a:xfrm>
            <a:off x="0" y="1839150"/>
            <a:ext cx="4477740" cy="1883794"/>
            <a:chOff x="0" y="1839150"/>
            <a:chExt cx="4477740" cy="1883794"/>
          </a:xfrm>
        </p:grpSpPr>
        <p:pic>
          <p:nvPicPr>
            <p:cNvPr id="6" name="Picture 5"/>
            <p:cNvPicPr>
              <a:picLocks noChangeAspect="1"/>
            </p:cNvPicPr>
            <p:nvPr/>
          </p:nvPicPr>
          <p:blipFill>
            <a:blip r:embed="rId3"/>
            <a:stretch>
              <a:fillRect/>
            </a:stretch>
          </p:blipFill>
          <p:spPr>
            <a:xfrm>
              <a:off x="0" y="2085371"/>
              <a:ext cx="4477740" cy="1637573"/>
            </a:xfrm>
            <a:prstGeom prst="rect">
              <a:avLst/>
            </a:prstGeom>
          </p:spPr>
        </p:pic>
        <p:sp>
          <p:nvSpPr>
            <p:cNvPr id="9" name="TextBox 8"/>
            <p:cNvSpPr txBox="1"/>
            <p:nvPr/>
          </p:nvSpPr>
          <p:spPr>
            <a:xfrm>
              <a:off x="191985" y="1839150"/>
              <a:ext cx="1137309" cy="246221"/>
            </a:xfrm>
            <a:prstGeom prst="rect">
              <a:avLst/>
            </a:prstGeom>
            <a:noFill/>
          </p:spPr>
          <p:txBody>
            <a:bodyPr wrap="square" rtlCol="0">
              <a:spAutoFit/>
            </a:bodyPr>
            <a:lstStyle/>
            <a:p>
              <a:pPr algn="ctr"/>
              <a:r>
                <a:rPr lang="en-US" sz="1000" dirty="0" smtClean="0">
                  <a:solidFill>
                    <a:srgbClr val="00B050"/>
                  </a:solidFill>
                  <a:latin typeface="Chalkduster" charset="0"/>
                  <a:ea typeface="Chalkduster" charset="0"/>
                  <a:cs typeface="Chalkduster" charset="0"/>
                </a:rPr>
                <a:t>end is 0</a:t>
              </a:r>
            </a:p>
          </p:txBody>
        </p:sp>
      </p:grpSp>
      <p:grpSp>
        <p:nvGrpSpPr>
          <p:cNvPr id="15" name="Group 14"/>
          <p:cNvGrpSpPr/>
          <p:nvPr/>
        </p:nvGrpSpPr>
        <p:grpSpPr>
          <a:xfrm>
            <a:off x="334695" y="4132613"/>
            <a:ext cx="4143045" cy="2017229"/>
            <a:chOff x="2832636" y="2241965"/>
            <a:chExt cx="6464300" cy="3610994"/>
          </a:xfrm>
        </p:grpSpPr>
        <p:pic>
          <p:nvPicPr>
            <p:cNvPr id="13" name="Picture 12"/>
            <p:cNvPicPr>
              <a:picLocks noChangeAspect="1"/>
            </p:cNvPicPr>
            <p:nvPr/>
          </p:nvPicPr>
          <p:blipFill>
            <a:blip r:embed="rId4"/>
            <a:stretch>
              <a:fillRect/>
            </a:stretch>
          </p:blipFill>
          <p:spPr>
            <a:xfrm>
              <a:off x="2832636" y="2241965"/>
              <a:ext cx="6464300" cy="3454400"/>
            </a:xfrm>
            <a:prstGeom prst="rect">
              <a:avLst/>
            </a:prstGeom>
          </p:spPr>
        </p:pic>
        <p:pic>
          <p:nvPicPr>
            <p:cNvPr id="14" name="Picture 13"/>
            <p:cNvPicPr>
              <a:picLocks noChangeAspect="1"/>
            </p:cNvPicPr>
            <p:nvPr/>
          </p:nvPicPr>
          <p:blipFill>
            <a:blip r:embed="rId5"/>
            <a:stretch>
              <a:fillRect/>
            </a:stretch>
          </p:blipFill>
          <p:spPr>
            <a:xfrm>
              <a:off x="3402199" y="4087659"/>
              <a:ext cx="2197100" cy="1765300"/>
            </a:xfrm>
            <a:prstGeom prst="rect">
              <a:avLst/>
            </a:prstGeom>
          </p:spPr>
        </p:pic>
      </p:grpSp>
      <p:sp>
        <p:nvSpPr>
          <p:cNvPr id="16" name="TextBox 15"/>
          <p:cNvSpPr txBox="1"/>
          <p:nvPr/>
        </p:nvSpPr>
        <p:spPr>
          <a:xfrm>
            <a:off x="1539227" y="3886392"/>
            <a:ext cx="1137309" cy="246221"/>
          </a:xfrm>
          <a:prstGeom prst="rect">
            <a:avLst/>
          </a:prstGeom>
          <a:noFill/>
        </p:spPr>
        <p:txBody>
          <a:bodyPr wrap="square" rtlCol="0">
            <a:spAutoFit/>
          </a:bodyPr>
          <a:lstStyle/>
          <a:p>
            <a:pPr algn="ctr"/>
            <a:r>
              <a:rPr lang="en-US" sz="1000" dirty="0" smtClean="0">
                <a:solidFill>
                  <a:srgbClr val="00B050"/>
                </a:solidFill>
                <a:latin typeface="Chalkduster" charset="0"/>
                <a:ea typeface="Chalkduster" charset="0"/>
                <a:cs typeface="Chalkduster" charset="0"/>
              </a:rPr>
              <a:t>end is 4 </a:t>
            </a:r>
          </a:p>
        </p:txBody>
      </p:sp>
      <p:pic>
        <p:nvPicPr>
          <p:cNvPr id="17" name="Picture 16"/>
          <p:cNvPicPr>
            <a:picLocks noChangeAspect="1"/>
          </p:cNvPicPr>
          <p:nvPr/>
        </p:nvPicPr>
        <p:blipFill>
          <a:blip r:embed="rId6"/>
          <a:stretch>
            <a:fillRect/>
          </a:stretch>
        </p:blipFill>
        <p:spPr>
          <a:xfrm>
            <a:off x="5459434" y="514568"/>
            <a:ext cx="2812719" cy="1631269"/>
          </a:xfrm>
          <a:prstGeom prst="rect">
            <a:avLst/>
          </a:prstGeom>
        </p:spPr>
      </p:pic>
      <p:pic>
        <p:nvPicPr>
          <p:cNvPr id="18" name="Picture 17"/>
          <p:cNvPicPr>
            <a:picLocks noChangeAspect="1"/>
          </p:cNvPicPr>
          <p:nvPr/>
        </p:nvPicPr>
        <p:blipFill>
          <a:blip r:embed="rId7"/>
          <a:stretch>
            <a:fillRect/>
          </a:stretch>
        </p:blipFill>
        <p:spPr>
          <a:xfrm>
            <a:off x="9038979" y="564744"/>
            <a:ext cx="2500455" cy="1485707"/>
          </a:xfrm>
          <a:prstGeom prst="rect">
            <a:avLst/>
          </a:prstGeom>
        </p:spPr>
      </p:pic>
      <p:pic>
        <p:nvPicPr>
          <p:cNvPr id="19" name="Picture 18"/>
          <p:cNvPicPr>
            <a:picLocks noChangeAspect="1"/>
          </p:cNvPicPr>
          <p:nvPr/>
        </p:nvPicPr>
        <p:blipFill>
          <a:blip r:embed="rId8"/>
          <a:stretch>
            <a:fillRect/>
          </a:stretch>
        </p:blipFill>
        <p:spPr>
          <a:xfrm>
            <a:off x="5376222" y="2471875"/>
            <a:ext cx="3263982" cy="1955874"/>
          </a:xfrm>
          <a:prstGeom prst="rect">
            <a:avLst/>
          </a:prstGeom>
        </p:spPr>
      </p:pic>
      <p:cxnSp>
        <p:nvCxnSpPr>
          <p:cNvPr id="21" name="Straight Arrow Connector 20"/>
          <p:cNvCxnSpPr/>
          <p:nvPr/>
        </p:nvCxnSpPr>
        <p:spPr>
          <a:xfrm>
            <a:off x="8110847" y="1307597"/>
            <a:ext cx="807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9"/>
          <a:stretch>
            <a:fillRect/>
          </a:stretch>
        </p:blipFill>
        <p:spPr>
          <a:xfrm>
            <a:off x="9538686" y="4392063"/>
            <a:ext cx="2302991" cy="2273465"/>
          </a:xfrm>
          <a:prstGeom prst="rect">
            <a:avLst/>
          </a:prstGeom>
        </p:spPr>
      </p:pic>
      <p:cxnSp>
        <p:nvCxnSpPr>
          <p:cNvPr id="23" name="Straight Connector 22"/>
          <p:cNvCxnSpPr/>
          <p:nvPr/>
        </p:nvCxnSpPr>
        <p:spPr>
          <a:xfrm>
            <a:off x="4915105" y="349168"/>
            <a:ext cx="5938" cy="5800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338951" y="2600696"/>
            <a:ext cx="3562597" cy="39360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671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215"/>
          <a:stretch/>
        </p:blipFill>
        <p:spPr>
          <a:xfrm>
            <a:off x="519613" y="339634"/>
            <a:ext cx="2171336" cy="1554566"/>
          </a:xfrm>
          <a:prstGeom prst="rect">
            <a:avLst/>
          </a:prstGeom>
        </p:spPr>
      </p:pic>
      <p:pic>
        <p:nvPicPr>
          <p:cNvPr id="4" name="Picture 3"/>
          <p:cNvPicPr>
            <a:picLocks noChangeAspect="1"/>
          </p:cNvPicPr>
          <p:nvPr/>
        </p:nvPicPr>
        <p:blipFill>
          <a:blip r:embed="rId3"/>
          <a:stretch>
            <a:fillRect/>
          </a:stretch>
        </p:blipFill>
        <p:spPr>
          <a:xfrm>
            <a:off x="348684" y="2157877"/>
            <a:ext cx="2409430" cy="1903583"/>
          </a:xfrm>
          <a:prstGeom prst="rect">
            <a:avLst/>
          </a:prstGeom>
        </p:spPr>
      </p:pic>
      <p:pic>
        <p:nvPicPr>
          <p:cNvPr id="5" name="Picture 4"/>
          <p:cNvPicPr>
            <a:picLocks noChangeAspect="1"/>
          </p:cNvPicPr>
          <p:nvPr/>
        </p:nvPicPr>
        <p:blipFill>
          <a:blip r:embed="rId4"/>
          <a:stretch>
            <a:fillRect/>
          </a:stretch>
        </p:blipFill>
        <p:spPr>
          <a:xfrm>
            <a:off x="3174273" y="2798384"/>
            <a:ext cx="1284775" cy="450660"/>
          </a:xfrm>
          <a:prstGeom prst="rect">
            <a:avLst/>
          </a:prstGeom>
        </p:spPr>
      </p:pic>
      <p:pic>
        <p:nvPicPr>
          <p:cNvPr id="6" name="Picture 5"/>
          <p:cNvPicPr>
            <a:picLocks noChangeAspect="1"/>
          </p:cNvPicPr>
          <p:nvPr/>
        </p:nvPicPr>
        <p:blipFill>
          <a:blip r:embed="rId5"/>
          <a:stretch>
            <a:fillRect/>
          </a:stretch>
        </p:blipFill>
        <p:spPr>
          <a:xfrm>
            <a:off x="348684" y="4325137"/>
            <a:ext cx="2652556" cy="2002560"/>
          </a:xfrm>
          <a:prstGeom prst="rect">
            <a:avLst/>
          </a:prstGeom>
        </p:spPr>
      </p:pic>
      <p:pic>
        <p:nvPicPr>
          <p:cNvPr id="8" name="Picture 7"/>
          <p:cNvPicPr>
            <a:picLocks noChangeAspect="1"/>
          </p:cNvPicPr>
          <p:nvPr/>
        </p:nvPicPr>
        <p:blipFill>
          <a:blip r:embed="rId6"/>
          <a:stretch>
            <a:fillRect/>
          </a:stretch>
        </p:blipFill>
        <p:spPr>
          <a:xfrm>
            <a:off x="3321748" y="5326417"/>
            <a:ext cx="1220244" cy="470606"/>
          </a:xfrm>
          <a:prstGeom prst="rect">
            <a:avLst/>
          </a:prstGeom>
        </p:spPr>
      </p:pic>
      <p:pic>
        <p:nvPicPr>
          <p:cNvPr id="10" name="Picture 9"/>
          <p:cNvPicPr>
            <a:picLocks noChangeAspect="1"/>
          </p:cNvPicPr>
          <p:nvPr/>
        </p:nvPicPr>
        <p:blipFill>
          <a:blip r:embed="rId7"/>
          <a:stretch>
            <a:fillRect/>
          </a:stretch>
        </p:blipFill>
        <p:spPr>
          <a:xfrm>
            <a:off x="6002964" y="208825"/>
            <a:ext cx="2045607" cy="1576431"/>
          </a:xfrm>
          <a:prstGeom prst="rect">
            <a:avLst/>
          </a:prstGeom>
        </p:spPr>
      </p:pic>
      <p:pic>
        <p:nvPicPr>
          <p:cNvPr id="11" name="Picture 10"/>
          <p:cNvPicPr>
            <a:picLocks noChangeAspect="1"/>
          </p:cNvPicPr>
          <p:nvPr/>
        </p:nvPicPr>
        <p:blipFill>
          <a:blip r:embed="rId8"/>
          <a:stretch>
            <a:fillRect/>
          </a:stretch>
        </p:blipFill>
        <p:spPr>
          <a:xfrm>
            <a:off x="8491976" y="732171"/>
            <a:ext cx="1771329" cy="464185"/>
          </a:xfrm>
          <a:prstGeom prst="rect">
            <a:avLst/>
          </a:prstGeom>
        </p:spPr>
      </p:pic>
      <p:pic>
        <p:nvPicPr>
          <p:cNvPr id="14" name="Picture 13"/>
          <p:cNvPicPr>
            <a:picLocks noChangeAspect="1"/>
          </p:cNvPicPr>
          <p:nvPr/>
        </p:nvPicPr>
        <p:blipFill>
          <a:blip r:embed="rId9"/>
          <a:stretch>
            <a:fillRect/>
          </a:stretch>
        </p:blipFill>
        <p:spPr>
          <a:xfrm>
            <a:off x="5946614" y="2730463"/>
            <a:ext cx="609600" cy="431800"/>
          </a:xfrm>
          <a:prstGeom prst="rect">
            <a:avLst/>
          </a:prstGeom>
        </p:spPr>
      </p:pic>
      <p:pic>
        <p:nvPicPr>
          <p:cNvPr id="15" name="Picture 14"/>
          <p:cNvPicPr>
            <a:picLocks noChangeAspect="1"/>
          </p:cNvPicPr>
          <p:nvPr/>
        </p:nvPicPr>
        <p:blipFill>
          <a:blip r:embed="rId10"/>
          <a:stretch>
            <a:fillRect/>
          </a:stretch>
        </p:blipFill>
        <p:spPr>
          <a:xfrm>
            <a:off x="6002964" y="2157877"/>
            <a:ext cx="2185440" cy="1699787"/>
          </a:xfrm>
          <a:prstGeom prst="rect">
            <a:avLst/>
          </a:prstGeom>
        </p:spPr>
      </p:pic>
      <p:pic>
        <p:nvPicPr>
          <p:cNvPr id="17" name="Picture 16"/>
          <p:cNvPicPr>
            <a:picLocks noChangeAspect="1"/>
          </p:cNvPicPr>
          <p:nvPr/>
        </p:nvPicPr>
        <p:blipFill>
          <a:blip r:embed="rId11"/>
          <a:stretch>
            <a:fillRect/>
          </a:stretch>
        </p:blipFill>
        <p:spPr>
          <a:xfrm>
            <a:off x="8491976" y="2569784"/>
            <a:ext cx="2210402" cy="457200"/>
          </a:xfrm>
          <a:prstGeom prst="rect">
            <a:avLst/>
          </a:prstGeom>
        </p:spPr>
      </p:pic>
      <p:pic>
        <p:nvPicPr>
          <p:cNvPr id="20" name="Picture 19"/>
          <p:cNvPicPr>
            <a:picLocks noChangeAspect="1"/>
          </p:cNvPicPr>
          <p:nvPr/>
        </p:nvPicPr>
        <p:blipFill>
          <a:blip r:embed="rId12"/>
          <a:stretch>
            <a:fillRect/>
          </a:stretch>
        </p:blipFill>
        <p:spPr>
          <a:xfrm>
            <a:off x="6082745" y="4355006"/>
            <a:ext cx="2105659" cy="1686875"/>
          </a:xfrm>
          <a:prstGeom prst="rect">
            <a:avLst/>
          </a:prstGeom>
        </p:spPr>
      </p:pic>
      <p:pic>
        <p:nvPicPr>
          <p:cNvPr id="21" name="Picture 20"/>
          <p:cNvPicPr>
            <a:picLocks noChangeAspect="1"/>
          </p:cNvPicPr>
          <p:nvPr/>
        </p:nvPicPr>
        <p:blipFill>
          <a:blip r:embed="rId13"/>
          <a:stretch>
            <a:fillRect/>
          </a:stretch>
        </p:blipFill>
        <p:spPr>
          <a:xfrm>
            <a:off x="8637018" y="4896887"/>
            <a:ext cx="2184277" cy="429530"/>
          </a:xfrm>
          <a:prstGeom prst="rect">
            <a:avLst/>
          </a:prstGeom>
        </p:spPr>
      </p:pic>
      <p:sp>
        <p:nvSpPr>
          <p:cNvPr id="23" name="Rectangle 22"/>
          <p:cNvSpPr/>
          <p:nvPr/>
        </p:nvSpPr>
        <p:spPr>
          <a:xfrm>
            <a:off x="2815001" y="426915"/>
            <a:ext cx="3288093" cy="769441"/>
          </a:xfrm>
          <a:prstGeom prst="rect">
            <a:avLst/>
          </a:prstGeom>
        </p:spPr>
        <p:txBody>
          <a:bodyPr wrap="square">
            <a:spAutoFit/>
          </a:bodyPr>
          <a:lstStyle/>
          <a:p>
            <a:pPr marL="171450" indent="-171450">
              <a:buFont typeface="Arial" charset="0"/>
              <a:buChar char="•"/>
            </a:pPr>
            <a:r>
              <a:rPr lang="en-US" sz="1100" b="1" dirty="0" smtClean="0">
                <a:solidFill>
                  <a:srgbClr val="00B0F0"/>
                </a:solidFill>
              </a:rPr>
              <a:t>Breadth-First</a:t>
            </a:r>
            <a:r>
              <a:rPr lang="en-US" sz="1100" dirty="0" smtClean="0">
                <a:solidFill>
                  <a:srgbClr val="00B0F0"/>
                </a:solidFill>
              </a:rPr>
              <a:t> </a:t>
            </a:r>
            <a:r>
              <a:rPr lang="en-US" sz="1100" dirty="0" smtClean="0">
                <a:solidFill>
                  <a:schemeClr val="accent6"/>
                </a:solidFill>
              </a:rPr>
              <a:t>Traversal</a:t>
            </a:r>
          </a:p>
          <a:p>
            <a:pPr marL="628650" lvl="1" indent="-171450">
              <a:buFont typeface="Arial" charset="0"/>
              <a:buChar char="•"/>
            </a:pPr>
            <a:r>
              <a:rPr lang="en-US" sz="1100" dirty="0" smtClean="0">
                <a:solidFill>
                  <a:schemeClr val="accent6"/>
                </a:solidFill>
              </a:rPr>
              <a:t>Also </a:t>
            </a:r>
            <a:r>
              <a:rPr lang="en-US" sz="1100" dirty="0">
                <a:solidFill>
                  <a:schemeClr val="accent6"/>
                </a:solidFill>
              </a:rPr>
              <a:t>called </a:t>
            </a:r>
            <a:r>
              <a:rPr lang="en-US" sz="1100" dirty="0" smtClean="0">
                <a:solidFill>
                  <a:srgbClr val="00B0F0"/>
                </a:solidFill>
              </a:rPr>
              <a:t>Level-Order</a:t>
            </a:r>
            <a:r>
              <a:rPr lang="en-US" sz="1100" dirty="0" smtClean="0">
                <a:solidFill>
                  <a:schemeClr val="accent6"/>
                </a:solidFill>
              </a:rPr>
              <a:t> Traversal </a:t>
            </a:r>
          </a:p>
          <a:p>
            <a:pPr marL="171450" indent="-171450">
              <a:buFont typeface="Arial" charset="0"/>
              <a:buChar char="•"/>
            </a:pPr>
            <a:r>
              <a:rPr lang="en-US" sz="1100" dirty="0">
                <a:solidFill>
                  <a:schemeClr val="accent6"/>
                </a:solidFill>
              </a:rPr>
              <a:t>T</a:t>
            </a:r>
            <a:r>
              <a:rPr lang="en-US" sz="1100" dirty="0" smtClean="0">
                <a:solidFill>
                  <a:schemeClr val="accent6"/>
                </a:solidFill>
              </a:rPr>
              <a:t>his </a:t>
            </a:r>
            <a:r>
              <a:rPr lang="en-US" sz="1100" dirty="0">
                <a:solidFill>
                  <a:schemeClr val="accent6"/>
                </a:solidFill>
              </a:rPr>
              <a:t>is the order in which we would visit the </a:t>
            </a:r>
            <a:r>
              <a:rPr lang="en-US" sz="1100" dirty="0" smtClean="0">
                <a:solidFill>
                  <a:schemeClr val="accent6"/>
                </a:solidFill>
              </a:rPr>
              <a:t>nodes</a:t>
            </a:r>
          </a:p>
          <a:p>
            <a:pPr marL="171450" indent="-171450">
              <a:buFont typeface="Arial" charset="0"/>
              <a:buChar char="•"/>
            </a:pPr>
            <a:r>
              <a:rPr lang="en-US" sz="1100" dirty="0" smtClean="0">
                <a:solidFill>
                  <a:schemeClr val="accent6"/>
                </a:solidFill>
              </a:rPr>
              <a:t>we </a:t>
            </a:r>
            <a:r>
              <a:rPr lang="en-US" sz="1100" dirty="0">
                <a:solidFill>
                  <a:schemeClr val="accent6"/>
                </a:solidFill>
              </a:rPr>
              <a:t>would go </a:t>
            </a:r>
            <a:r>
              <a:rPr lang="en-US" sz="1100" dirty="0">
                <a:solidFill>
                  <a:srgbClr val="00B0F0"/>
                </a:solidFill>
              </a:rPr>
              <a:t>level by level </a:t>
            </a:r>
            <a:r>
              <a:rPr lang="en-US" sz="1100" dirty="0">
                <a:solidFill>
                  <a:schemeClr val="accent6"/>
                </a:solidFill>
              </a:rPr>
              <a:t>from </a:t>
            </a:r>
            <a:r>
              <a:rPr lang="en-US" sz="1100" dirty="0">
                <a:solidFill>
                  <a:srgbClr val="00B0F0"/>
                </a:solidFill>
              </a:rPr>
              <a:t>left</a:t>
            </a:r>
            <a:r>
              <a:rPr lang="en-US" sz="1100" dirty="0">
                <a:solidFill>
                  <a:schemeClr val="accent6"/>
                </a:solidFill>
              </a:rPr>
              <a:t> to </a:t>
            </a:r>
            <a:r>
              <a:rPr lang="en-US" sz="1100" dirty="0">
                <a:solidFill>
                  <a:srgbClr val="00B0F0"/>
                </a:solidFill>
              </a:rPr>
              <a:t>right</a:t>
            </a:r>
            <a:endParaRPr lang="en-US" sz="1100" dirty="0" smtClean="0">
              <a:solidFill>
                <a:srgbClr val="00B0F0"/>
              </a:solidFill>
            </a:endParaRPr>
          </a:p>
        </p:txBody>
      </p:sp>
    </p:spTree>
    <p:extLst>
      <p:ext uri="{BB962C8B-B14F-4D97-AF65-F5344CB8AC3E}">
        <p14:creationId xmlns:p14="http://schemas.microsoft.com/office/powerpoint/2010/main" val="1711225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3114" y="4864570"/>
            <a:ext cx="4979306" cy="1440467"/>
          </a:xfrm>
          <a:prstGeom prst="rect">
            <a:avLst/>
          </a:prstGeom>
          <a:ln>
            <a:solidFill>
              <a:srgbClr val="00B0F0"/>
            </a:solidFill>
          </a:ln>
        </p:spPr>
      </p:pic>
      <p:pic>
        <p:nvPicPr>
          <p:cNvPr id="4" name="Picture 3"/>
          <p:cNvPicPr>
            <a:picLocks noChangeAspect="1"/>
          </p:cNvPicPr>
          <p:nvPr/>
        </p:nvPicPr>
        <p:blipFill>
          <a:blip r:embed="rId3"/>
          <a:stretch>
            <a:fillRect/>
          </a:stretch>
        </p:blipFill>
        <p:spPr>
          <a:xfrm>
            <a:off x="376303" y="225338"/>
            <a:ext cx="1671953" cy="1243320"/>
          </a:xfrm>
          <a:prstGeom prst="rect">
            <a:avLst/>
          </a:prstGeom>
        </p:spPr>
      </p:pic>
      <p:pic>
        <p:nvPicPr>
          <p:cNvPr id="5" name="Picture 4"/>
          <p:cNvPicPr>
            <a:picLocks noChangeAspect="1"/>
          </p:cNvPicPr>
          <p:nvPr/>
        </p:nvPicPr>
        <p:blipFill>
          <a:blip r:embed="rId4"/>
          <a:stretch>
            <a:fillRect/>
          </a:stretch>
        </p:blipFill>
        <p:spPr>
          <a:xfrm>
            <a:off x="2508281" y="292152"/>
            <a:ext cx="1511890" cy="1176506"/>
          </a:xfrm>
          <a:prstGeom prst="rect">
            <a:avLst/>
          </a:prstGeom>
        </p:spPr>
      </p:pic>
      <p:sp>
        <p:nvSpPr>
          <p:cNvPr id="6" name="Rectangle 5"/>
          <p:cNvSpPr/>
          <p:nvPr/>
        </p:nvSpPr>
        <p:spPr>
          <a:xfrm>
            <a:off x="154846" y="1955750"/>
            <a:ext cx="4408759" cy="2123658"/>
          </a:xfrm>
          <a:prstGeom prst="rect">
            <a:avLst/>
          </a:prstGeom>
        </p:spPr>
        <p:txBody>
          <a:bodyPr wrap="square">
            <a:spAutoFit/>
          </a:bodyPr>
          <a:lstStyle/>
          <a:p>
            <a:pPr marL="171450" indent="-171450">
              <a:buFont typeface="Arial" charset="0"/>
              <a:buChar char="•"/>
            </a:pPr>
            <a:r>
              <a:rPr lang="en-US" sz="1100" dirty="0">
                <a:solidFill>
                  <a:schemeClr val="accent6"/>
                </a:solidFill>
              </a:rPr>
              <a:t>In</a:t>
            </a:r>
            <a:r>
              <a:rPr lang="en-US" sz="1100" b="1" dirty="0" smtClean="0">
                <a:solidFill>
                  <a:srgbClr val="00B0F0"/>
                </a:solidFill>
              </a:rPr>
              <a:t> Depth-First</a:t>
            </a:r>
            <a:r>
              <a:rPr lang="en-US" sz="1100" dirty="0" smtClean="0">
                <a:solidFill>
                  <a:schemeClr val="accent6"/>
                </a:solidFill>
              </a:rPr>
              <a:t> approach</a:t>
            </a:r>
          </a:p>
          <a:p>
            <a:pPr marL="171450" indent="-171450">
              <a:buFont typeface="Arial" charset="0"/>
              <a:buChar char="•"/>
            </a:pPr>
            <a:r>
              <a:rPr lang="en-US" sz="1100" dirty="0" smtClean="0">
                <a:solidFill>
                  <a:schemeClr val="accent6"/>
                </a:solidFill>
              </a:rPr>
              <a:t>we </a:t>
            </a:r>
            <a:r>
              <a:rPr lang="en-US" sz="1100" dirty="0">
                <a:solidFill>
                  <a:schemeClr val="accent6"/>
                </a:solidFill>
              </a:rPr>
              <a:t>would go to a child,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would complete the whole subtree of the </a:t>
            </a:r>
            <a:r>
              <a:rPr lang="en-US" sz="1100" dirty="0" smtClean="0">
                <a:solidFill>
                  <a:schemeClr val="accent6"/>
                </a:solidFill>
              </a:rPr>
              <a:t>child</a:t>
            </a:r>
          </a:p>
          <a:p>
            <a:pPr marL="628650" lvl="1" indent="-171450">
              <a:buFont typeface="Arial" charset="0"/>
              <a:buChar char="•"/>
            </a:pPr>
            <a:r>
              <a:rPr lang="en-US" sz="1100" dirty="0" smtClean="0">
                <a:solidFill>
                  <a:schemeClr val="accent6"/>
                </a:solidFill>
              </a:rPr>
              <a:t> </a:t>
            </a:r>
            <a:r>
              <a:rPr lang="en-US" sz="1100" dirty="0">
                <a:solidFill>
                  <a:schemeClr val="accent6"/>
                </a:solidFill>
              </a:rPr>
              <a:t>before going to the next </a:t>
            </a:r>
            <a:r>
              <a:rPr lang="en-US" sz="1100" dirty="0" smtClean="0">
                <a:solidFill>
                  <a:schemeClr val="accent6"/>
                </a:solidFill>
              </a:rPr>
              <a:t>child</a:t>
            </a:r>
          </a:p>
          <a:p>
            <a:pPr marL="628650" lvl="1" indent="-171450">
              <a:buFont typeface="Arial" charset="0"/>
              <a:buChar char="•"/>
            </a:pPr>
            <a:endParaRPr lang="en-US" sz="1100" dirty="0">
              <a:solidFill>
                <a:schemeClr val="accent6"/>
              </a:solidFill>
            </a:endParaRPr>
          </a:p>
          <a:p>
            <a:pPr marL="171450" indent="-171450">
              <a:buFont typeface="Arial" charset="0"/>
              <a:buChar char="•"/>
            </a:pPr>
            <a:r>
              <a:rPr lang="en-US" sz="1100" dirty="0">
                <a:solidFill>
                  <a:schemeClr val="accent6"/>
                </a:solidFill>
              </a:rPr>
              <a:t>from root-node 'F',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we are going left to 'D'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we should visit all the node in this left </a:t>
            </a:r>
            <a:r>
              <a:rPr lang="en-US" sz="1100" dirty="0" smtClean="0">
                <a:solidFill>
                  <a:schemeClr val="accent6"/>
                </a:solidFill>
              </a:rPr>
              <a:t>subtree</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from </a:t>
            </a:r>
            <a:r>
              <a:rPr lang="en-US" sz="1100" dirty="0">
                <a:solidFill>
                  <a:schemeClr val="accent6"/>
                </a:solidFill>
              </a:rPr>
              <a:t>root-node 'F',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we are going left to 'D'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we should visit all the node in this right subtree</a:t>
            </a:r>
            <a:endParaRPr lang="en-US" sz="1100" dirty="0" smtClean="0">
              <a:solidFill>
                <a:schemeClr val="accent6"/>
              </a:solidFill>
            </a:endParaRPr>
          </a:p>
        </p:txBody>
      </p:sp>
      <p:sp>
        <p:nvSpPr>
          <p:cNvPr id="7" name="Rectangle 6"/>
          <p:cNvSpPr/>
          <p:nvPr/>
        </p:nvSpPr>
        <p:spPr>
          <a:xfrm>
            <a:off x="6208681" y="2614760"/>
            <a:ext cx="4408759" cy="2970044"/>
          </a:xfrm>
          <a:prstGeom prst="rect">
            <a:avLst/>
          </a:prstGeom>
        </p:spPr>
        <p:txBody>
          <a:bodyPr wrap="square">
            <a:spAutoFit/>
          </a:bodyPr>
          <a:lstStyle/>
          <a:p>
            <a:pPr marL="171450" indent="-171450">
              <a:buFont typeface="Arial" charset="0"/>
              <a:buChar char="•"/>
            </a:pPr>
            <a:r>
              <a:rPr lang="en-US" sz="1100" dirty="0">
                <a:solidFill>
                  <a:schemeClr val="accent6"/>
                </a:solidFill>
              </a:rPr>
              <a:t>In depth first approach the</a:t>
            </a:r>
            <a:r>
              <a:rPr lang="en-US" sz="1100" dirty="0">
                <a:solidFill>
                  <a:srgbClr val="00B0F0"/>
                </a:solidFill>
              </a:rPr>
              <a:t> </a:t>
            </a:r>
            <a:r>
              <a:rPr lang="en-US" sz="1100" dirty="0" smtClean="0">
                <a:solidFill>
                  <a:srgbClr val="00B0F0"/>
                </a:solidFill>
              </a:rPr>
              <a:t>“order </a:t>
            </a:r>
            <a:r>
              <a:rPr lang="en-US" sz="1100" dirty="0">
                <a:solidFill>
                  <a:srgbClr val="00B0F0"/>
                </a:solidFill>
              </a:rPr>
              <a:t>of visiting </a:t>
            </a:r>
            <a:r>
              <a:rPr lang="en-US" sz="1100" dirty="0" smtClean="0">
                <a:solidFill>
                  <a:srgbClr val="00B0F0"/>
                </a:solidFill>
              </a:rPr>
              <a:t>”</a:t>
            </a:r>
            <a:endParaRPr lang="en-US" sz="1100" dirty="0">
              <a:solidFill>
                <a:srgbClr val="00B0F0"/>
              </a:solidFill>
            </a:endParaRPr>
          </a:p>
          <a:p>
            <a:pPr marL="171450" indent="-171450">
              <a:buFont typeface="Arial" charset="0"/>
              <a:buChar char="•"/>
            </a:pPr>
            <a:r>
              <a:rPr lang="en-US" sz="1100" dirty="0">
                <a:solidFill>
                  <a:schemeClr val="accent6"/>
                </a:solidFill>
              </a:rPr>
              <a:t>the left subtree, the right subtree and the root node </a:t>
            </a:r>
            <a:r>
              <a:rPr lang="en-US" sz="1100" dirty="0">
                <a:solidFill>
                  <a:srgbClr val="00B0F0"/>
                </a:solidFill>
              </a:rPr>
              <a:t>--can be different </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a:solidFill>
                  <a:schemeClr val="accent6"/>
                </a:solidFill>
              </a:rPr>
              <a:t>for example </a:t>
            </a:r>
          </a:p>
          <a:p>
            <a:pPr marL="628650" lvl="1" indent="-171450">
              <a:buFont typeface="Arial" charset="0"/>
              <a:buChar char="•"/>
            </a:pPr>
            <a:r>
              <a:rPr lang="en-US" sz="1100" dirty="0">
                <a:solidFill>
                  <a:schemeClr val="accent6"/>
                </a:solidFill>
              </a:rPr>
              <a:t>we can first visit the root </a:t>
            </a:r>
          </a:p>
          <a:p>
            <a:pPr marL="628650" lvl="1" indent="-171450">
              <a:buFont typeface="Arial" charset="0"/>
              <a:buChar char="•"/>
            </a:pPr>
            <a:r>
              <a:rPr lang="en-US" sz="1100" dirty="0">
                <a:solidFill>
                  <a:schemeClr val="accent6"/>
                </a:solidFill>
              </a:rPr>
              <a:t>and then the left subtree </a:t>
            </a:r>
          </a:p>
          <a:p>
            <a:pPr marL="628650" lvl="1" indent="-171450">
              <a:buFont typeface="Arial" charset="0"/>
              <a:buChar char="•"/>
            </a:pPr>
            <a:r>
              <a:rPr lang="en-US" sz="1100" dirty="0">
                <a:solidFill>
                  <a:schemeClr val="accent6"/>
                </a:solidFill>
              </a:rPr>
              <a:t>and then the right subtree</a:t>
            </a:r>
          </a:p>
          <a:p>
            <a:pPr marL="628650" lvl="1" indent="-171450">
              <a:buFont typeface="Arial" charset="0"/>
              <a:buChar char="•"/>
            </a:pPr>
            <a:r>
              <a:rPr lang="en-US" sz="1100" dirty="0">
                <a:solidFill>
                  <a:schemeClr val="accent6"/>
                </a:solidFill>
              </a:rPr>
              <a:t/>
            </a:r>
            <a:br>
              <a:rPr lang="en-US" sz="1100" dirty="0">
                <a:solidFill>
                  <a:schemeClr val="accent6"/>
                </a:solidFill>
              </a:rPr>
            </a:br>
            <a:endParaRPr lang="en-US" sz="1100" dirty="0">
              <a:solidFill>
                <a:schemeClr val="accent6"/>
              </a:solidFill>
            </a:endParaRPr>
          </a:p>
          <a:p>
            <a:pPr marL="628650" lvl="1" indent="-171450">
              <a:buFont typeface="Arial" charset="0"/>
              <a:buChar char="•"/>
            </a:pPr>
            <a:r>
              <a:rPr lang="en-US" sz="1100" dirty="0">
                <a:solidFill>
                  <a:schemeClr val="accent6"/>
                </a:solidFill>
              </a:rPr>
              <a:t>or we can first visit the left subtree </a:t>
            </a:r>
          </a:p>
          <a:p>
            <a:pPr marL="628650" lvl="1" indent="-171450">
              <a:buFont typeface="Arial" charset="0"/>
              <a:buChar char="•"/>
            </a:pPr>
            <a:r>
              <a:rPr lang="en-US" sz="1100" dirty="0">
                <a:solidFill>
                  <a:schemeClr val="accent6"/>
                </a:solidFill>
              </a:rPr>
              <a:t>and then the root node </a:t>
            </a:r>
          </a:p>
          <a:p>
            <a:pPr marL="628650" lvl="1" indent="-171450">
              <a:buFont typeface="Arial" charset="0"/>
              <a:buChar char="•"/>
            </a:pPr>
            <a:r>
              <a:rPr lang="en-US" sz="1100" dirty="0">
                <a:solidFill>
                  <a:schemeClr val="accent6"/>
                </a:solidFill>
              </a:rPr>
              <a:t>and then the right subtree</a:t>
            </a:r>
          </a:p>
          <a:p>
            <a:pPr marL="628650" lvl="1" indent="-171450">
              <a:buFont typeface="Arial" charset="0"/>
              <a:buChar char="•"/>
            </a:pPr>
            <a:r>
              <a:rPr lang="en-US" sz="1100" dirty="0">
                <a:solidFill>
                  <a:schemeClr val="accent6"/>
                </a:solidFill>
              </a:rPr>
              <a:t/>
            </a:r>
            <a:br>
              <a:rPr lang="en-US" sz="1100" dirty="0">
                <a:solidFill>
                  <a:schemeClr val="accent6"/>
                </a:solidFill>
              </a:rPr>
            </a:br>
            <a:endParaRPr lang="en-US" sz="1100" dirty="0">
              <a:solidFill>
                <a:schemeClr val="accent6"/>
              </a:solidFill>
            </a:endParaRPr>
          </a:p>
          <a:p>
            <a:pPr marL="628650" lvl="1" indent="-171450">
              <a:buFont typeface="Arial" charset="0"/>
              <a:buChar char="•"/>
            </a:pPr>
            <a:r>
              <a:rPr lang="en-US" sz="1100" dirty="0">
                <a:solidFill>
                  <a:schemeClr val="accent6"/>
                </a:solidFill>
              </a:rPr>
              <a:t>or we can first visit the left subtree </a:t>
            </a:r>
          </a:p>
          <a:p>
            <a:pPr marL="628650" lvl="1" indent="-171450">
              <a:buFont typeface="Arial" charset="0"/>
              <a:buChar char="•"/>
            </a:pPr>
            <a:r>
              <a:rPr lang="en-US" sz="1100" dirty="0">
                <a:solidFill>
                  <a:schemeClr val="accent6"/>
                </a:solidFill>
              </a:rPr>
              <a:t>and then the right subtree</a:t>
            </a:r>
          </a:p>
          <a:p>
            <a:pPr marL="628650" lvl="1" indent="-171450">
              <a:buFont typeface="Arial" charset="0"/>
              <a:buChar char="•"/>
            </a:pPr>
            <a:r>
              <a:rPr lang="en-US" sz="1100" dirty="0">
                <a:solidFill>
                  <a:schemeClr val="accent6"/>
                </a:solidFill>
              </a:rPr>
              <a:t>and then the root node </a:t>
            </a:r>
          </a:p>
        </p:txBody>
      </p:sp>
      <p:cxnSp>
        <p:nvCxnSpPr>
          <p:cNvPr id="24" name="Straight Connector 23"/>
          <p:cNvCxnSpPr/>
          <p:nvPr/>
        </p:nvCxnSpPr>
        <p:spPr>
          <a:xfrm flipH="1">
            <a:off x="4480196" y="272269"/>
            <a:ext cx="18494" cy="3947034"/>
          </a:xfrm>
          <a:prstGeom prst="line">
            <a:avLst/>
          </a:prstGeom>
          <a:ln>
            <a:solidFill>
              <a:schemeClr val="bg2"/>
            </a:solidFill>
          </a:ln>
        </p:spPr>
        <p:style>
          <a:lnRef idx="1">
            <a:schemeClr val="accent6"/>
          </a:lnRef>
          <a:fillRef idx="0">
            <a:schemeClr val="accent6"/>
          </a:fillRef>
          <a:effectRef idx="0">
            <a:schemeClr val="accent6"/>
          </a:effectRef>
          <a:fontRef idx="minor">
            <a:schemeClr val="tx1"/>
          </a:fontRef>
        </p:style>
      </p:cxnSp>
      <p:grpSp>
        <p:nvGrpSpPr>
          <p:cNvPr id="29" name="Group 28"/>
          <p:cNvGrpSpPr/>
          <p:nvPr/>
        </p:nvGrpSpPr>
        <p:grpSpPr>
          <a:xfrm>
            <a:off x="5189778" y="289344"/>
            <a:ext cx="2226795" cy="1944357"/>
            <a:chOff x="5189778" y="289344"/>
            <a:chExt cx="2226795" cy="1944357"/>
          </a:xfrm>
        </p:grpSpPr>
        <p:grpSp>
          <p:nvGrpSpPr>
            <p:cNvPr id="12" name="Group 11"/>
            <p:cNvGrpSpPr/>
            <p:nvPr/>
          </p:nvGrpSpPr>
          <p:grpSpPr>
            <a:xfrm>
              <a:off x="5189778" y="289344"/>
              <a:ext cx="2226795" cy="1762728"/>
              <a:chOff x="8301023" y="1334371"/>
              <a:chExt cx="2226795" cy="1762728"/>
            </a:xfrm>
          </p:grpSpPr>
          <p:pic>
            <p:nvPicPr>
              <p:cNvPr id="8" name="Picture 7"/>
              <p:cNvPicPr>
                <a:picLocks noChangeAspect="1"/>
              </p:cNvPicPr>
              <p:nvPr/>
            </p:nvPicPr>
            <p:blipFill>
              <a:blip r:embed="rId5"/>
              <a:stretch>
                <a:fillRect/>
              </a:stretch>
            </p:blipFill>
            <p:spPr>
              <a:xfrm>
                <a:off x="8686800" y="1414352"/>
                <a:ext cx="1841018" cy="1421137"/>
              </a:xfrm>
              <a:prstGeom prst="rect">
                <a:avLst/>
              </a:prstGeom>
            </p:spPr>
          </p:pic>
          <p:sp>
            <p:nvSpPr>
              <p:cNvPr id="9" name="TextBox 8"/>
              <p:cNvSpPr txBox="1"/>
              <p:nvPr/>
            </p:nvSpPr>
            <p:spPr>
              <a:xfrm>
                <a:off x="9319926" y="1334371"/>
                <a:ext cx="49027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1</a:t>
                </a:r>
                <a:r>
                  <a:rPr lang="en-US" sz="1100" baseline="30000" dirty="0" smtClean="0">
                    <a:solidFill>
                      <a:srgbClr val="C00000"/>
                    </a:solidFill>
                    <a:latin typeface="Chalkduster" charset="0"/>
                    <a:ea typeface="Chalkduster" charset="0"/>
                    <a:cs typeface="Chalkduster" charset="0"/>
                  </a:rPr>
                  <a:t>st</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10" name="TextBox 9"/>
              <p:cNvSpPr txBox="1"/>
              <p:nvPr/>
            </p:nvSpPr>
            <p:spPr>
              <a:xfrm>
                <a:off x="8301023" y="1994115"/>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2</a:t>
                </a:r>
                <a:r>
                  <a:rPr lang="en-US" sz="1100" baseline="30000" dirty="0" smtClean="0">
                    <a:solidFill>
                      <a:srgbClr val="C00000"/>
                    </a:solidFill>
                    <a:latin typeface="Chalkduster" charset="0"/>
                    <a:ea typeface="Chalkduster" charset="0"/>
                    <a:cs typeface="Chalkduster" charset="0"/>
                  </a:rPr>
                  <a:t>nd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11" name="TextBox 10"/>
              <p:cNvSpPr txBox="1"/>
              <p:nvPr/>
            </p:nvSpPr>
            <p:spPr>
              <a:xfrm>
                <a:off x="9810205" y="2835489"/>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3</a:t>
                </a:r>
                <a:r>
                  <a:rPr lang="en-US" sz="1100" baseline="30000" dirty="0" smtClean="0">
                    <a:solidFill>
                      <a:srgbClr val="C00000"/>
                    </a:solidFill>
                    <a:latin typeface="Chalkduster" charset="0"/>
                    <a:ea typeface="Chalkduster" charset="0"/>
                    <a:cs typeface="Chalkduster" charset="0"/>
                  </a:rPr>
                  <a:t>rd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grpSp>
        <p:sp>
          <p:nvSpPr>
            <p:cNvPr id="28" name="TextBox 27"/>
            <p:cNvSpPr txBox="1"/>
            <p:nvPr/>
          </p:nvSpPr>
          <p:spPr>
            <a:xfrm>
              <a:off x="5790834" y="1972091"/>
              <a:ext cx="1111784" cy="261610"/>
            </a:xfrm>
            <a:prstGeom prst="rect">
              <a:avLst/>
            </a:prstGeom>
            <a:noFill/>
          </p:spPr>
          <p:txBody>
            <a:bodyPr wrap="square" rtlCol="0">
              <a:spAutoFit/>
            </a:bodyPr>
            <a:lstStyle/>
            <a:p>
              <a:r>
                <a:rPr lang="en-US" sz="1100" smtClean="0">
                  <a:solidFill>
                    <a:srgbClr val="C00000"/>
                  </a:solidFill>
                  <a:latin typeface="Chalkduster" charset="0"/>
                  <a:ea typeface="Chalkduster" charset="0"/>
                  <a:cs typeface="Chalkduster" charset="0"/>
                </a:rPr>
                <a:t>Pre-Order</a:t>
              </a:r>
              <a:endParaRPr lang="en-US" sz="1100" dirty="0">
                <a:solidFill>
                  <a:srgbClr val="C00000"/>
                </a:solidFill>
                <a:latin typeface="Chalkduster" charset="0"/>
                <a:ea typeface="Chalkduster" charset="0"/>
                <a:cs typeface="Chalkduster" charset="0"/>
              </a:endParaRPr>
            </a:p>
          </p:txBody>
        </p:sp>
      </p:grpSp>
      <p:grpSp>
        <p:nvGrpSpPr>
          <p:cNvPr id="33" name="Group 32"/>
          <p:cNvGrpSpPr/>
          <p:nvPr/>
        </p:nvGrpSpPr>
        <p:grpSpPr>
          <a:xfrm>
            <a:off x="7416573" y="323827"/>
            <a:ext cx="2226795" cy="1983602"/>
            <a:chOff x="7416573" y="323827"/>
            <a:chExt cx="2226795" cy="1983602"/>
          </a:xfrm>
        </p:grpSpPr>
        <p:grpSp>
          <p:nvGrpSpPr>
            <p:cNvPr id="13" name="Group 12"/>
            <p:cNvGrpSpPr/>
            <p:nvPr/>
          </p:nvGrpSpPr>
          <p:grpSpPr>
            <a:xfrm>
              <a:off x="7416573" y="323827"/>
              <a:ext cx="2226795" cy="1762728"/>
              <a:chOff x="8301023" y="1334371"/>
              <a:chExt cx="2226795" cy="1762728"/>
            </a:xfrm>
          </p:grpSpPr>
          <p:pic>
            <p:nvPicPr>
              <p:cNvPr id="14" name="Picture 13"/>
              <p:cNvPicPr>
                <a:picLocks noChangeAspect="1"/>
              </p:cNvPicPr>
              <p:nvPr/>
            </p:nvPicPr>
            <p:blipFill>
              <a:blip r:embed="rId5"/>
              <a:stretch>
                <a:fillRect/>
              </a:stretch>
            </p:blipFill>
            <p:spPr>
              <a:xfrm>
                <a:off x="8686800" y="1414352"/>
                <a:ext cx="1841018" cy="1421137"/>
              </a:xfrm>
              <a:prstGeom prst="rect">
                <a:avLst/>
              </a:prstGeom>
            </p:spPr>
          </p:pic>
          <p:sp>
            <p:nvSpPr>
              <p:cNvPr id="15" name="TextBox 14"/>
              <p:cNvSpPr txBox="1"/>
              <p:nvPr/>
            </p:nvSpPr>
            <p:spPr>
              <a:xfrm>
                <a:off x="9319926" y="1334371"/>
                <a:ext cx="49027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2</a:t>
                </a:r>
                <a:r>
                  <a:rPr lang="en-US" sz="1100" baseline="30000" dirty="0" smtClean="0">
                    <a:solidFill>
                      <a:srgbClr val="C00000"/>
                    </a:solidFill>
                    <a:latin typeface="Chalkduster" charset="0"/>
                    <a:ea typeface="Chalkduster" charset="0"/>
                    <a:cs typeface="Chalkduster" charset="0"/>
                  </a:rPr>
                  <a:t>nd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16" name="TextBox 15"/>
              <p:cNvSpPr txBox="1"/>
              <p:nvPr/>
            </p:nvSpPr>
            <p:spPr>
              <a:xfrm>
                <a:off x="8301023" y="1994115"/>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1</a:t>
                </a:r>
                <a:r>
                  <a:rPr lang="en-US" sz="1100" baseline="30000" dirty="0" smtClean="0">
                    <a:solidFill>
                      <a:srgbClr val="C00000"/>
                    </a:solidFill>
                    <a:latin typeface="Chalkduster" charset="0"/>
                    <a:ea typeface="Chalkduster" charset="0"/>
                    <a:cs typeface="Chalkduster" charset="0"/>
                  </a:rPr>
                  <a:t>st</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17" name="TextBox 16"/>
              <p:cNvSpPr txBox="1"/>
              <p:nvPr/>
            </p:nvSpPr>
            <p:spPr>
              <a:xfrm>
                <a:off x="9810205" y="2835489"/>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3</a:t>
                </a:r>
                <a:r>
                  <a:rPr lang="en-US" sz="1100" baseline="30000" dirty="0" smtClean="0">
                    <a:solidFill>
                      <a:srgbClr val="C00000"/>
                    </a:solidFill>
                    <a:latin typeface="Chalkduster" charset="0"/>
                    <a:ea typeface="Chalkduster" charset="0"/>
                    <a:cs typeface="Chalkduster" charset="0"/>
                  </a:rPr>
                  <a:t>rd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grpSp>
        <p:sp>
          <p:nvSpPr>
            <p:cNvPr id="30" name="TextBox 29"/>
            <p:cNvSpPr txBox="1"/>
            <p:nvPr/>
          </p:nvSpPr>
          <p:spPr>
            <a:xfrm>
              <a:off x="8104830" y="2045819"/>
              <a:ext cx="1111784"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In-Order</a:t>
              </a:r>
              <a:endParaRPr lang="en-US" sz="1100" dirty="0">
                <a:solidFill>
                  <a:srgbClr val="C00000"/>
                </a:solidFill>
                <a:latin typeface="Chalkduster" charset="0"/>
                <a:ea typeface="Chalkduster" charset="0"/>
                <a:cs typeface="Chalkduster" charset="0"/>
              </a:endParaRPr>
            </a:p>
          </p:txBody>
        </p:sp>
      </p:grpSp>
      <p:grpSp>
        <p:nvGrpSpPr>
          <p:cNvPr id="32" name="Group 31"/>
          <p:cNvGrpSpPr/>
          <p:nvPr/>
        </p:nvGrpSpPr>
        <p:grpSpPr>
          <a:xfrm>
            <a:off x="9679770" y="272269"/>
            <a:ext cx="2226795" cy="2021157"/>
            <a:chOff x="9679770" y="272269"/>
            <a:chExt cx="2226795" cy="2021157"/>
          </a:xfrm>
        </p:grpSpPr>
        <p:grpSp>
          <p:nvGrpSpPr>
            <p:cNvPr id="18" name="Group 17"/>
            <p:cNvGrpSpPr/>
            <p:nvPr/>
          </p:nvGrpSpPr>
          <p:grpSpPr>
            <a:xfrm>
              <a:off x="9679770" y="272269"/>
              <a:ext cx="2226795" cy="1762728"/>
              <a:chOff x="8301023" y="1334371"/>
              <a:chExt cx="2226795" cy="1762728"/>
            </a:xfrm>
          </p:grpSpPr>
          <p:pic>
            <p:nvPicPr>
              <p:cNvPr id="19" name="Picture 18"/>
              <p:cNvPicPr>
                <a:picLocks noChangeAspect="1"/>
              </p:cNvPicPr>
              <p:nvPr/>
            </p:nvPicPr>
            <p:blipFill>
              <a:blip r:embed="rId5"/>
              <a:stretch>
                <a:fillRect/>
              </a:stretch>
            </p:blipFill>
            <p:spPr>
              <a:xfrm>
                <a:off x="8686800" y="1414352"/>
                <a:ext cx="1841018" cy="1421137"/>
              </a:xfrm>
              <a:prstGeom prst="rect">
                <a:avLst/>
              </a:prstGeom>
            </p:spPr>
          </p:pic>
          <p:sp>
            <p:nvSpPr>
              <p:cNvPr id="20" name="TextBox 19"/>
              <p:cNvSpPr txBox="1"/>
              <p:nvPr/>
            </p:nvSpPr>
            <p:spPr>
              <a:xfrm>
                <a:off x="9319926" y="1334371"/>
                <a:ext cx="49027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3</a:t>
                </a:r>
                <a:r>
                  <a:rPr lang="en-US" sz="1100" baseline="30000" dirty="0" smtClean="0">
                    <a:solidFill>
                      <a:srgbClr val="C00000"/>
                    </a:solidFill>
                    <a:latin typeface="Chalkduster" charset="0"/>
                    <a:ea typeface="Chalkduster" charset="0"/>
                    <a:cs typeface="Chalkduster" charset="0"/>
                  </a:rPr>
                  <a:t>rd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21" name="TextBox 20"/>
              <p:cNvSpPr txBox="1"/>
              <p:nvPr/>
            </p:nvSpPr>
            <p:spPr>
              <a:xfrm>
                <a:off x="8301023" y="1994115"/>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1</a:t>
                </a:r>
                <a:r>
                  <a:rPr lang="en-US" sz="1100" baseline="30000" dirty="0" smtClean="0">
                    <a:solidFill>
                      <a:srgbClr val="C00000"/>
                    </a:solidFill>
                    <a:latin typeface="Chalkduster" charset="0"/>
                    <a:ea typeface="Chalkduster" charset="0"/>
                    <a:cs typeface="Chalkduster" charset="0"/>
                  </a:rPr>
                  <a:t>st</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sp>
            <p:nvSpPr>
              <p:cNvPr id="22" name="TextBox 21"/>
              <p:cNvSpPr txBox="1"/>
              <p:nvPr/>
            </p:nvSpPr>
            <p:spPr>
              <a:xfrm>
                <a:off x="9810205" y="2835489"/>
                <a:ext cx="581719" cy="261610"/>
              </a:xfrm>
              <a:prstGeom prst="rect">
                <a:avLst/>
              </a:prstGeom>
              <a:noFill/>
            </p:spPr>
            <p:txBody>
              <a:bodyPr wrap="square" rtlCol="0">
                <a:spAutoFit/>
              </a:bodyPr>
              <a:lstStyle/>
              <a:p>
                <a:r>
                  <a:rPr lang="en-US" sz="1100" dirty="0" smtClean="0">
                    <a:solidFill>
                      <a:srgbClr val="C00000"/>
                    </a:solidFill>
                    <a:latin typeface="Chalkduster" charset="0"/>
                    <a:ea typeface="Chalkduster" charset="0"/>
                    <a:cs typeface="Chalkduster" charset="0"/>
                  </a:rPr>
                  <a:t>2</a:t>
                </a:r>
                <a:r>
                  <a:rPr lang="en-US" sz="1100" baseline="30000" dirty="0" smtClean="0">
                    <a:solidFill>
                      <a:srgbClr val="C00000"/>
                    </a:solidFill>
                    <a:latin typeface="Chalkduster" charset="0"/>
                    <a:ea typeface="Chalkduster" charset="0"/>
                    <a:cs typeface="Chalkduster" charset="0"/>
                  </a:rPr>
                  <a:t>nd</a:t>
                </a:r>
                <a:r>
                  <a:rPr lang="en-US" sz="1100" dirty="0" smtClean="0">
                    <a:solidFill>
                      <a:srgbClr val="C00000"/>
                    </a:solidFill>
                    <a:latin typeface="Chalkduster" charset="0"/>
                    <a:ea typeface="Chalkduster" charset="0"/>
                    <a:cs typeface="Chalkduster" charset="0"/>
                  </a:rPr>
                  <a:t> </a:t>
                </a:r>
                <a:endParaRPr lang="en-US" sz="1100" dirty="0">
                  <a:solidFill>
                    <a:srgbClr val="C00000"/>
                  </a:solidFill>
                  <a:latin typeface="Chalkduster" charset="0"/>
                  <a:ea typeface="Chalkduster" charset="0"/>
                  <a:cs typeface="Chalkduster" charset="0"/>
                </a:endParaRPr>
              </a:p>
            </p:txBody>
          </p:sp>
        </p:grpSp>
        <p:sp>
          <p:nvSpPr>
            <p:cNvPr id="31" name="TextBox 30"/>
            <p:cNvSpPr txBox="1"/>
            <p:nvPr/>
          </p:nvSpPr>
          <p:spPr>
            <a:xfrm>
              <a:off x="10266012" y="2031816"/>
              <a:ext cx="1111784" cy="261610"/>
            </a:xfrm>
            <a:prstGeom prst="rect">
              <a:avLst/>
            </a:prstGeom>
            <a:noFill/>
          </p:spPr>
          <p:txBody>
            <a:bodyPr wrap="square" rtlCol="0">
              <a:spAutoFit/>
            </a:bodyPr>
            <a:lstStyle/>
            <a:p>
              <a:r>
                <a:rPr lang="en-US" sz="1100" smtClean="0">
                  <a:solidFill>
                    <a:srgbClr val="C00000"/>
                  </a:solidFill>
                  <a:latin typeface="Chalkduster" charset="0"/>
                  <a:ea typeface="Chalkduster" charset="0"/>
                  <a:cs typeface="Chalkduster" charset="0"/>
                </a:rPr>
                <a:t>Post-Order</a:t>
              </a:r>
              <a:endParaRPr lang="en-US" sz="1100" dirty="0">
                <a:solidFill>
                  <a:srgbClr val="C00000"/>
                </a:solidFill>
                <a:latin typeface="Chalkduster" charset="0"/>
                <a:ea typeface="Chalkduster" charset="0"/>
                <a:cs typeface="Chalkduster" charset="0"/>
              </a:endParaRPr>
            </a:p>
          </p:txBody>
        </p:sp>
      </p:grpSp>
    </p:spTree>
    <p:extLst>
      <p:ext uri="{BB962C8B-B14F-4D97-AF65-F5344CB8AC3E}">
        <p14:creationId xmlns:p14="http://schemas.microsoft.com/office/powerpoint/2010/main" val="1458918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471" y="1814739"/>
            <a:ext cx="1834926" cy="1347722"/>
          </a:xfrm>
          <a:prstGeom prst="rect">
            <a:avLst/>
          </a:prstGeom>
        </p:spPr>
      </p:pic>
      <p:pic>
        <p:nvPicPr>
          <p:cNvPr id="4" name="Picture 3"/>
          <p:cNvPicPr>
            <a:picLocks noChangeAspect="1"/>
          </p:cNvPicPr>
          <p:nvPr/>
        </p:nvPicPr>
        <p:blipFill>
          <a:blip r:embed="rId3"/>
          <a:stretch>
            <a:fillRect/>
          </a:stretch>
        </p:blipFill>
        <p:spPr>
          <a:xfrm>
            <a:off x="2389541" y="836620"/>
            <a:ext cx="380681" cy="263548"/>
          </a:xfrm>
          <a:prstGeom prst="rect">
            <a:avLst/>
          </a:prstGeom>
        </p:spPr>
      </p:pic>
      <p:pic>
        <p:nvPicPr>
          <p:cNvPr id="5" name="Picture 4"/>
          <p:cNvPicPr>
            <a:picLocks noChangeAspect="1"/>
          </p:cNvPicPr>
          <p:nvPr/>
        </p:nvPicPr>
        <p:blipFill>
          <a:blip r:embed="rId4"/>
          <a:stretch>
            <a:fillRect/>
          </a:stretch>
        </p:blipFill>
        <p:spPr>
          <a:xfrm>
            <a:off x="367095" y="241983"/>
            <a:ext cx="1832972" cy="1378784"/>
          </a:xfrm>
          <a:prstGeom prst="rect">
            <a:avLst/>
          </a:prstGeom>
        </p:spPr>
      </p:pic>
      <p:pic>
        <p:nvPicPr>
          <p:cNvPr id="7" name="Picture 6"/>
          <p:cNvPicPr>
            <a:picLocks noChangeAspect="1"/>
          </p:cNvPicPr>
          <p:nvPr/>
        </p:nvPicPr>
        <p:blipFill>
          <a:blip r:embed="rId5"/>
          <a:stretch>
            <a:fillRect/>
          </a:stretch>
        </p:blipFill>
        <p:spPr>
          <a:xfrm>
            <a:off x="268514" y="3356433"/>
            <a:ext cx="1931553" cy="1446982"/>
          </a:xfrm>
          <a:prstGeom prst="rect">
            <a:avLst/>
          </a:prstGeom>
        </p:spPr>
      </p:pic>
      <p:pic>
        <p:nvPicPr>
          <p:cNvPr id="10" name="Picture 9"/>
          <p:cNvPicPr>
            <a:picLocks noChangeAspect="1"/>
          </p:cNvPicPr>
          <p:nvPr/>
        </p:nvPicPr>
        <p:blipFill>
          <a:blip r:embed="rId6"/>
          <a:stretch>
            <a:fillRect/>
          </a:stretch>
        </p:blipFill>
        <p:spPr>
          <a:xfrm>
            <a:off x="273671" y="5146766"/>
            <a:ext cx="1972726" cy="1392315"/>
          </a:xfrm>
          <a:prstGeom prst="rect">
            <a:avLst/>
          </a:prstGeom>
        </p:spPr>
      </p:pic>
      <p:pic>
        <p:nvPicPr>
          <p:cNvPr id="11" name="Picture 10"/>
          <p:cNvPicPr>
            <a:picLocks noChangeAspect="1"/>
          </p:cNvPicPr>
          <p:nvPr/>
        </p:nvPicPr>
        <p:blipFill>
          <a:blip r:embed="rId7"/>
          <a:stretch>
            <a:fillRect/>
          </a:stretch>
        </p:blipFill>
        <p:spPr>
          <a:xfrm>
            <a:off x="2325670" y="4172880"/>
            <a:ext cx="737507" cy="311792"/>
          </a:xfrm>
          <a:prstGeom prst="rect">
            <a:avLst/>
          </a:prstGeom>
        </p:spPr>
      </p:pic>
      <p:pic>
        <p:nvPicPr>
          <p:cNvPr id="12" name="Picture 11"/>
          <p:cNvPicPr>
            <a:picLocks noChangeAspect="1"/>
          </p:cNvPicPr>
          <p:nvPr/>
        </p:nvPicPr>
        <p:blipFill>
          <a:blip r:embed="rId8"/>
          <a:stretch>
            <a:fillRect/>
          </a:stretch>
        </p:blipFill>
        <p:spPr>
          <a:xfrm>
            <a:off x="3523452" y="241983"/>
            <a:ext cx="2026810" cy="1435515"/>
          </a:xfrm>
          <a:prstGeom prst="rect">
            <a:avLst/>
          </a:prstGeom>
        </p:spPr>
      </p:pic>
      <p:grpSp>
        <p:nvGrpSpPr>
          <p:cNvPr id="16" name="Group 15"/>
          <p:cNvGrpSpPr/>
          <p:nvPr/>
        </p:nvGrpSpPr>
        <p:grpSpPr>
          <a:xfrm>
            <a:off x="3644536" y="1951177"/>
            <a:ext cx="1905726" cy="1425891"/>
            <a:chOff x="3644536" y="1951177"/>
            <a:chExt cx="1905726" cy="1425891"/>
          </a:xfrm>
        </p:grpSpPr>
        <p:pic>
          <p:nvPicPr>
            <p:cNvPr id="13" name="Picture 12"/>
            <p:cNvPicPr>
              <a:picLocks noChangeAspect="1"/>
            </p:cNvPicPr>
            <p:nvPr/>
          </p:nvPicPr>
          <p:blipFill>
            <a:blip r:embed="rId9"/>
            <a:stretch>
              <a:fillRect/>
            </a:stretch>
          </p:blipFill>
          <p:spPr>
            <a:xfrm>
              <a:off x="3644536" y="1951177"/>
              <a:ext cx="1905726" cy="1425891"/>
            </a:xfrm>
            <a:prstGeom prst="rect">
              <a:avLst/>
            </a:prstGeom>
          </p:spPr>
        </p:pic>
        <p:sp>
          <p:nvSpPr>
            <p:cNvPr id="14" name="Rectangle 13"/>
            <p:cNvSpPr/>
            <p:nvPr/>
          </p:nvSpPr>
          <p:spPr>
            <a:xfrm>
              <a:off x="3677803" y="2865841"/>
              <a:ext cx="313509" cy="270494"/>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pic>
        <p:nvPicPr>
          <p:cNvPr id="15" name="Picture 14"/>
          <p:cNvPicPr>
            <a:picLocks noChangeAspect="1"/>
          </p:cNvPicPr>
          <p:nvPr/>
        </p:nvPicPr>
        <p:blipFill>
          <a:blip r:embed="rId10"/>
          <a:stretch>
            <a:fillRect/>
          </a:stretch>
        </p:blipFill>
        <p:spPr>
          <a:xfrm>
            <a:off x="5829784" y="1065791"/>
            <a:ext cx="947415" cy="319414"/>
          </a:xfrm>
          <a:prstGeom prst="rect">
            <a:avLst/>
          </a:prstGeom>
        </p:spPr>
      </p:pic>
      <p:pic>
        <p:nvPicPr>
          <p:cNvPr id="17" name="Picture 16"/>
          <p:cNvPicPr>
            <a:picLocks noChangeAspect="1"/>
          </p:cNvPicPr>
          <p:nvPr/>
        </p:nvPicPr>
        <p:blipFill>
          <a:blip r:embed="rId11"/>
          <a:stretch>
            <a:fillRect/>
          </a:stretch>
        </p:blipFill>
        <p:spPr>
          <a:xfrm>
            <a:off x="3595188" y="3650747"/>
            <a:ext cx="1955074" cy="1449334"/>
          </a:xfrm>
          <a:prstGeom prst="rect">
            <a:avLst/>
          </a:prstGeom>
        </p:spPr>
      </p:pic>
      <p:pic>
        <p:nvPicPr>
          <p:cNvPr id="18" name="Picture 17"/>
          <p:cNvPicPr>
            <a:picLocks noChangeAspect="1"/>
          </p:cNvPicPr>
          <p:nvPr/>
        </p:nvPicPr>
        <p:blipFill>
          <a:blip r:embed="rId12"/>
          <a:stretch>
            <a:fillRect/>
          </a:stretch>
        </p:blipFill>
        <p:spPr>
          <a:xfrm>
            <a:off x="5829784" y="4335640"/>
            <a:ext cx="1170940" cy="300792"/>
          </a:xfrm>
          <a:prstGeom prst="rect">
            <a:avLst/>
          </a:prstGeom>
        </p:spPr>
      </p:pic>
      <p:pic>
        <p:nvPicPr>
          <p:cNvPr id="19" name="Picture 18"/>
          <p:cNvPicPr>
            <a:picLocks noChangeAspect="1"/>
          </p:cNvPicPr>
          <p:nvPr/>
        </p:nvPicPr>
        <p:blipFill>
          <a:blip r:embed="rId13"/>
          <a:stretch>
            <a:fillRect/>
          </a:stretch>
        </p:blipFill>
        <p:spPr>
          <a:xfrm>
            <a:off x="3410905" y="5192770"/>
            <a:ext cx="2331720" cy="1689307"/>
          </a:xfrm>
          <a:prstGeom prst="rect">
            <a:avLst/>
          </a:prstGeom>
        </p:spPr>
      </p:pic>
      <p:sp>
        <p:nvSpPr>
          <p:cNvPr id="21" name="Rectangle 20"/>
          <p:cNvSpPr/>
          <p:nvPr/>
        </p:nvSpPr>
        <p:spPr>
          <a:xfrm>
            <a:off x="5742625" y="3989599"/>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 node </a:t>
            </a:r>
            <a:r>
              <a:rPr lang="en-US" sz="1000" smtClean="0">
                <a:solidFill>
                  <a:srgbClr val="7030A0"/>
                </a:solidFill>
              </a:rPr>
              <a:t>(Data is </a:t>
            </a:r>
            <a:r>
              <a:rPr lang="en-US" sz="1000" dirty="0">
                <a:solidFill>
                  <a:srgbClr val="7030A0"/>
                </a:solidFill>
              </a:rPr>
              <a:t>done)</a:t>
            </a:r>
          </a:p>
        </p:txBody>
      </p:sp>
      <p:sp>
        <p:nvSpPr>
          <p:cNvPr id="22" name="Rectangle 21"/>
          <p:cNvSpPr/>
          <p:nvPr/>
        </p:nvSpPr>
        <p:spPr>
          <a:xfrm>
            <a:off x="5742624" y="5803210"/>
            <a:ext cx="1820769" cy="246221"/>
          </a:xfrm>
          <a:prstGeom prst="rect">
            <a:avLst/>
          </a:prstGeom>
        </p:spPr>
        <p:txBody>
          <a:bodyPr wrap="square">
            <a:spAutoFit/>
          </a:bodyPr>
          <a:lstStyle/>
          <a:p>
            <a:pPr marL="171450" indent="-171450">
              <a:buFont typeface="Arial" charset="0"/>
              <a:buChar char="•"/>
            </a:pPr>
            <a:r>
              <a:rPr lang="en-US" sz="1000">
                <a:solidFill>
                  <a:srgbClr val="7030A0"/>
                </a:solidFill>
              </a:rPr>
              <a:t>For ‘A’ node (Left is done)</a:t>
            </a:r>
            <a:endParaRPr lang="en-US" sz="1000" dirty="0">
              <a:solidFill>
                <a:srgbClr val="7030A0"/>
              </a:solidFill>
            </a:endParaRPr>
          </a:p>
        </p:txBody>
      </p:sp>
      <p:sp>
        <p:nvSpPr>
          <p:cNvPr id="23" name="Rectangle 22"/>
          <p:cNvSpPr/>
          <p:nvPr/>
        </p:nvSpPr>
        <p:spPr>
          <a:xfrm>
            <a:off x="5627600" y="2217762"/>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in process)</a:t>
            </a:r>
            <a:endParaRPr lang="en-US" sz="1000" dirty="0">
              <a:solidFill>
                <a:srgbClr val="7030A0"/>
              </a:solidFill>
            </a:endParaRPr>
          </a:p>
        </p:txBody>
      </p:sp>
      <p:sp>
        <p:nvSpPr>
          <p:cNvPr id="24" name="Rectangle 23"/>
          <p:cNvSpPr/>
          <p:nvPr/>
        </p:nvSpPr>
        <p:spPr>
          <a:xfrm>
            <a:off x="5707014" y="706465"/>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r>
              <a:rPr lang="en-US" sz="1000" dirty="0" smtClean="0">
                <a:solidFill>
                  <a:srgbClr val="7030A0"/>
                </a:solidFill>
              </a:rPr>
              <a:t>(Data is </a:t>
            </a:r>
            <a:r>
              <a:rPr lang="en-US" sz="1000" dirty="0">
                <a:solidFill>
                  <a:srgbClr val="7030A0"/>
                </a:solidFill>
              </a:rPr>
              <a:t>done)</a:t>
            </a:r>
          </a:p>
        </p:txBody>
      </p:sp>
      <p:sp>
        <p:nvSpPr>
          <p:cNvPr id="25" name="Rectangle 24"/>
          <p:cNvSpPr/>
          <p:nvPr/>
        </p:nvSpPr>
        <p:spPr>
          <a:xfrm>
            <a:off x="2141895" y="2217762"/>
            <a:ext cx="1698585"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‘F’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node is in process)</a:t>
            </a:r>
            <a:endParaRPr lang="en-US" sz="1000" dirty="0">
              <a:solidFill>
                <a:srgbClr val="7030A0"/>
              </a:solidFill>
            </a:endParaRPr>
          </a:p>
        </p:txBody>
      </p:sp>
      <p:sp>
        <p:nvSpPr>
          <p:cNvPr id="26" name="Rectangle 25"/>
          <p:cNvSpPr/>
          <p:nvPr/>
        </p:nvSpPr>
        <p:spPr>
          <a:xfrm>
            <a:off x="2170543" y="482078"/>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‘F’ </a:t>
            </a:r>
            <a:r>
              <a:rPr lang="en-US" sz="1000" dirty="0">
                <a:solidFill>
                  <a:srgbClr val="7030A0"/>
                </a:solidFill>
              </a:rPr>
              <a:t>node </a:t>
            </a:r>
            <a:r>
              <a:rPr lang="en-US" sz="1000" dirty="0" smtClean="0">
                <a:solidFill>
                  <a:srgbClr val="7030A0"/>
                </a:solidFill>
              </a:rPr>
              <a:t>(Data is </a:t>
            </a:r>
            <a:r>
              <a:rPr lang="en-US" sz="1000" dirty="0">
                <a:solidFill>
                  <a:srgbClr val="7030A0"/>
                </a:solidFill>
              </a:rPr>
              <a:t>done)</a:t>
            </a:r>
          </a:p>
        </p:txBody>
      </p:sp>
      <p:sp>
        <p:nvSpPr>
          <p:cNvPr id="27" name="Rectangle 26"/>
          <p:cNvSpPr/>
          <p:nvPr/>
        </p:nvSpPr>
        <p:spPr>
          <a:xfrm>
            <a:off x="2080802" y="3770395"/>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‘D’ </a:t>
            </a:r>
            <a:r>
              <a:rPr lang="en-US" sz="1000" dirty="0">
                <a:solidFill>
                  <a:srgbClr val="7030A0"/>
                </a:solidFill>
              </a:rPr>
              <a:t>node </a:t>
            </a:r>
            <a:r>
              <a:rPr lang="en-US" sz="1000" dirty="0" smtClean="0">
                <a:solidFill>
                  <a:srgbClr val="7030A0"/>
                </a:solidFill>
              </a:rPr>
              <a:t>(Data is </a:t>
            </a:r>
            <a:r>
              <a:rPr lang="en-US" sz="1000" dirty="0">
                <a:solidFill>
                  <a:srgbClr val="7030A0"/>
                </a:solidFill>
              </a:rPr>
              <a:t>done)</a:t>
            </a:r>
          </a:p>
        </p:txBody>
      </p:sp>
      <p:sp>
        <p:nvSpPr>
          <p:cNvPr id="28" name="Rectangle 27"/>
          <p:cNvSpPr/>
          <p:nvPr/>
        </p:nvSpPr>
        <p:spPr>
          <a:xfrm>
            <a:off x="2176793" y="5660826"/>
            <a:ext cx="1698585"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‘D’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node is in process)</a:t>
            </a:r>
            <a:endParaRPr lang="en-US" sz="1000" dirty="0">
              <a:solidFill>
                <a:srgbClr val="7030A0"/>
              </a:solidFill>
            </a:endParaRPr>
          </a:p>
        </p:txBody>
      </p:sp>
      <p:pic>
        <p:nvPicPr>
          <p:cNvPr id="29" name="Picture 28"/>
          <p:cNvPicPr>
            <a:picLocks noChangeAspect="1"/>
          </p:cNvPicPr>
          <p:nvPr/>
        </p:nvPicPr>
        <p:blipFill>
          <a:blip r:embed="rId14"/>
          <a:stretch>
            <a:fillRect/>
          </a:stretch>
        </p:blipFill>
        <p:spPr>
          <a:xfrm>
            <a:off x="8145126" y="67904"/>
            <a:ext cx="1938161" cy="1471379"/>
          </a:xfrm>
          <a:prstGeom prst="rect">
            <a:avLst/>
          </a:prstGeom>
        </p:spPr>
      </p:pic>
      <p:pic>
        <p:nvPicPr>
          <p:cNvPr id="3" name="Picture 2"/>
          <p:cNvPicPr>
            <a:picLocks noChangeAspect="1"/>
          </p:cNvPicPr>
          <p:nvPr/>
        </p:nvPicPr>
        <p:blipFill>
          <a:blip r:embed="rId15"/>
          <a:stretch>
            <a:fillRect/>
          </a:stretch>
        </p:blipFill>
        <p:spPr>
          <a:xfrm>
            <a:off x="5089967" y="23268"/>
            <a:ext cx="3014617" cy="705031"/>
          </a:xfrm>
          <a:prstGeom prst="rect">
            <a:avLst/>
          </a:prstGeom>
          <a:ln>
            <a:solidFill>
              <a:srgbClr val="00B0F0"/>
            </a:solidFill>
          </a:ln>
        </p:spPr>
      </p:pic>
      <p:sp>
        <p:nvSpPr>
          <p:cNvPr id="30" name="Rectangle 29"/>
          <p:cNvSpPr/>
          <p:nvPr/>
        </p:nvSpPr>
        <p:spPr>
          <a:xfrm>
            <a:off x="10123829" y="706464"/>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 node </a:t>
            </a:r>
            <a:r>
              <a:rPr lang="en-US" sz="1000" dirty="0" smtClean="0">
                <a:solidFill>
                  <a:srgbClr val="7030A0"/>
                </a:solidFill>
              </a:rPr>
              <a:t>(Right is </a:t>
            </a:r>
            <a:r>
              <a:rPr lang="en-US" sz="1000" dirty="0">
                <a:solidFill>
                  <a:srgbClr val="7030A0"/>
                </a:solidFill>
              </a:rPr>
              <a:t>done)</a:t>
            </a:r>
          </a:p>
        </p:txBody>
      </p:sp>
      <p:pic>
        <p:nvPicPr>
          <p:cNvPr id="31" name="Picture 30"/>
          <p:cNvPicPr>
            <a:picLocks noChangeAspect="1"/>
          </p:cNvPicPr>
          <p:nvPr/>
        </p:nvPicPr>
        <p:blipFill>
          <a:blip r:embed="rId16"/>
          <a:stretch>
            <a:fillRect/>
          </a:stretch>
        </p:blipFill>
        <p:spPr>
          <a:xfrm>
            <a:off x="8104584" y="1788856"/>
            <a:ext cx="1854044" cy="1373605"/>
          </a:xfrm>
          <a:prstGeom prst="rect">
            <a:avLst/>
          </a:prstGeom>
        </p:spPr>
      </p:pic>
      <p:sp>
        <p:nvSpPr>
          <p:cNvPr id="32" name="Rectangle 31"/>
          <p:cNvSpPr/>
          <p:nvPr/>
        </p:nvSpPr>
        <p:spPr>
          <a:xfrm>
            <a:off x="10123829" y="2088490"/>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(Right is in process)</a:t>
            </a:r>
            <a:endParaRPr lang="en-US" sz="1000" dirty="0">
              <a:solidFill>
                <a:srgbClr val="7030A0"/>
              </a:solidFill>
            </a:endParaRPr>
          </a:p>
        </p:txBody>
      </p:sp>
      <p:pic>
        <p:nvPicPr>
          <p:cNvPr id="33" name="Picture 32"/>
          <p:cNvPicPr>
            <a:picLocks noChangeAspect="1"/>
          </p:cNvPicPr>
          <p:nvPr/>
        </p:nvPicPr>
        <p:blipFill>
          <a:blip r:embed="rId17"/>
          <a:stretch>
            <a:fillRect/>
          </a:stretch>
        </p:blipFill>
        <p:spPr>
          <a:xfrm>
            <a:off x="8178921" y="3378842"/>
            <a:ext cx="1705369" cy="1327087"/>
          </a:xfrm>
          <a:prstGeom prst="rect">
            <a:avLst/>
          </a:prstGeom>
        </p:spPr>
      </p:pic>
      <p:sp>
        <p:nvSpPr>
          <p:cNvPr id="35" name="Rectangle 34"/>
          <p:cNvSpPr/>
          <p:nvPr/>
        </p:nvSpPr>
        <p:spPr>
          <a:xfrm>
            <a:off x="10083287" y="3782458"/>
            <a:ext cx="1820769" cy="24622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‘C’ </a:t>
            </a:r>
            <a:r>
              <a:rPr lang="en-US" sz="1000" dirty="0">
                <a:solidFill>
                  <a:srgbClr val="7030A0"/>
                </a:solidFill>
              </a:rPr>
              <a:t>node </a:t>
            </a:r>
            <a:r>
              <a:rPr lang="en-US" sz="1000" dirty="0" smtClean="0">
                <a:solidFill>
                  <a:srgbClr val="7030A0"/>
                </a:solidFill>
              </a:rPr>
              <a:t>(Data is </a:t>
            </a:r>
            <a:r>
              <a:rPr lang="en-US" sz="1000" dirty="0">
                <a:solidFill>
                  <a:srgbClr val="7030A0"/>
                </a:solidFill>
              </a:rPr>
              <a:t>done)</a:t>
            </a:r>
          </a:p>
        </p:txBody>
      </p:sp>
      <p:pic>
        <p:nvPicPr>
          <p:cNvPr id="37" name="Picture 36"/>
          <p:cNvPicPr>
            <a:picLocks noChangeAspect="1"/>
          </p:cNvPicPr>
          <p:nvPr/>
        </p:nvPicPr>
        <p:blipFill>
          <a:blip r:embed="rId18"/>
          <a:stretch>
            <a:fillRect/>
          </a:stretch>
        </p:blipFill>
        <p:spPr>
          <a:xfrm>
            <a:off x="8105619" y="5052882"/>
            <a:ext cx="2018210" cy="1486199"/>
          </a:xfrm>
          <a:prstGeom prst="rect">
            <a:avLst/>
          </a:prstGeom>
        </p:spPr>
      </p:pic>
      <p:sp>
        <p:nvSpPr>
          <p:cNvPr id="38" name="Rectangle 37"/>
          <p:cNvSpPr/>
          <p:nvPr/>
        </p:nvSpPr>
        <p:spPr>
          <a:xfrm>
            <a:off x="10118750" y="5565924"/>
            <a:ext cx="1820769" cy="553998"/>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‘C’ </a:t>
            </a:r>
            <a:r>
              <a:rPr lang="en-US" sz="1000" dirty="0">
                <a:solidFill>
                  <a:srgbClr val="7030A0"/>
                </a:solidFill>
              </a:rPr>
              <a:t>node </a:t>
            </a:r>
            <a:r>
              <a:rPr lang="en-US" sz="1000" dirty="0" smtClean="0">
                <a:solidFill>
                  <a:srgbClr val="7030A0"/>
                </a:solidFill>
              </a:rPr>
              <a:t>(Left is </a:t>
            </a:r>
            <a:r>
              <a:rPr lang="en-US" sz="1000" dirty="0">
                <a:solidFill>
                  <a:srgbClr val="7030A0"/>
                </a:solidFill>
              </a:rPr>
              <a:t>done</a:t>
            </a:r>
            <a:r>
              <a:rPr lang="en-US" sz="1000" dirty="0" smtClean="0">
                <a:solidFill>
                  <a:srgbClr val="7030A0"/>
                </a:solidFill>
              </a:rPr>
              <a:t>)</a:t>
            </a:r>
          </a:p>
          <a:p>
            <a:pPr marL="171450" indent="-171450">
              <a:buFont typeface="Arial" charset="0"/>
              <a:buChar char="•"/>
            </a:pPr>
            <a:r>
              <a:rPr lang="en-US" sz="1000" dirty="0">
                <a:solidFill>
                  <a:srgbClr val="7030A0"/>
                </a:solidFill>
              </a:rPr>
              <a:t>For ‘C’ node </a:t>
            </a:r>
            <a:r>
              <a:rPr lang="en-US" sz="1000" dirty="0" smtClean="0">
                <a:solidFill>
                  <a:srgbClr val="7030A0"/>
                </a:solidFill>
              </a:rPr>
              <a:t>(Right is </a:t>
            </a:r>
            <a:r>
              <a:rPr lang="en-US" sz="1000" dirty="0">
                <a:solidFill>
                  <a:srgbClr val="7030A0"/>
                </a:solidFill>
              </a:rPr>
              <a:t>done)</a:t>
            </a:r>
          </a:p>
          <a:p>
            <a:pPr marL="171450" indent="-171450">
              <a:buFont typeface="Arial" charset="0"/>
              <a:buChar char="•"/>
            </a:pPr>
            <a:endParaRPr lang="en-US" sz="1000" dirty="0">
              <a:solidFill>
                <a:srgbClr val="7030A0"/>
              </a:solidFill>
            </a:endParaRPr>
          </a:p>
        </p:txBody>
      </p:sp>
      <p:pic>
        <p:nvPicPr>
          <p:cNvPr id="39" name="Picture 38"/>
          <p:cNvPicPr>
            <a:picLocks noChangeAspect="1"/>
          </p:cNvPicPr>
          <p:nvPr/>
        </p:nvPicPr>
        <p:blipFill>
          <a:blip r:embed="rId19"/>
          <a:stretch>
            <a:fillRect/>
          </a:stretch>
        </p:blipFill>
        <p:spPr>
          <a:xfrm>
            <a:off x="10200370" y="4047952"/>
            <a:ext cx="1586602" cy="378621"/>
          </a:xfrm>
          <a:prstGeom prst="rect">
            <a:avLst/>
          </a:prstGeom>
        </p:spPr>
      </p:pic>
    </p:spTree>
    <p:extLst>
      <p:ext uri="{BB962C8B-B14F-4D97-AF65-F5344CB8AC3E}">
        <p14:creationId xmlns:p14="http://schemas.microsoft.com/office/powerpoint/2010/main" val="82275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54723" y="3317221"/>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‘G’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11" name="Picture 10"/>
          <p:cNvPicPr>
            <a:picLocks noChangeAspect="1"/>
          </p:cNvPicPr>
          <p:nvPr/>
        </p:nvPicPr>
        <p:blipFill>
          <a:blip r:embed="rId2"/>
          <a:stretch>
            <a:fillRect/>
          </a:stretch>
        </p:blipFill>
        <p:spPr>
          <a:xfrm>
            <a:off x="4176181" y="181253"/>
            <a:ext cx="1892939" cy="1436727"/>
          </a:xfrm>
          <a:prstGeom prst="rect">
            <a:avLst/>
          </a:prstGeom>
        </p:spPr>
      </p:pic>
      <p:pic>
        <p:nvPicPr>
          <p:cNvPr id="12" name="Picture 11"/>
          <p:cNvPicPr>
            <a:picLocks noChangeAspect="1"/>
          </p:cNvPicPr>
          <p:nvPr/>
        </p:nvPicPr>
        <p:blipFill>
          <a:blip r:embed="rId3"/>
          <a:stretch>
            <a:fillRect/>
          </a:stretch>
        </p:blipFill>
        <p:spPr>
          <a:xfrm>
            <a:off x="4023845" y="1643098"/>
            <a:ext cx="1974159" cy="1442524"/>
          </a:xfrm>
          <a:prstGeom prst="rect">
            <a:avLst/>
          </a:prstGeom>
        </p:spPr>
      </p:pic>
      <p:pic>
        <p:nvPicPr>
          <p:cNvPr id="13" name="Picture 12"/>
          <p:cNvPicPr>
            <a:picLocks noChangeAspect="1"/>
          </p:cNvPicPr>
          <p:nvPr/>
        </p:nvPicPr>
        <p:blipFill>
          <a:blip r:embed="rId4"/>
          <a:stretch>
            <a:fillRect/>
          </a:stretch>
        </p:blipFill>
        <p:spPr>
          <a:xfrm>
            <a:off x="6329033" y="768937"/>
            <a:ext cx="1606006" cy="288136"/>
          </a:xfrm>
          <a:prstGeom prst="rect">
            <a:avLst/>
          </a:prstGeom>
        </p:spPr>
      </p:pic>
      <p:pic>
        <p:nvPicPr>
          <p:cNvPr id="14" name="Picture 13"/>
          <p:cNvPicPr>
            <a:picLocks noChangeAspect="1"/>
          </p:cNvPicPr>
          <p:nvPr/>
        </p:nvPicPr>
        <p:blipFill>
          <a:blip r:embed="rId5"/>
          <a:stretch>
            <a:fillRect/>
          </a:stretch>
        </p:blipFill>
        <p:spPr>
          <a:xfrm>
            <a:off x="3960720" y="3317221"/>
            <a:ext cx="2144052" cy="1552066"/>
          </a:xfrm>
          <a:prstGeom prst="rect">
            <a:avLst/>
          </a:prstGeom>
        </p:spPr>
      </p:pic>
      <p:pic>
        <p:nvPicPr>
          <p:cNvPr id="15" name="Picture 14"/>
          <p:cNvPicPr>
            <a:picLocks noChangeAspect="1"/>
          </p:cNvPicPr>
          <p:nvPr/>
        </p:nvPicPr>
        <p:blipFill>
          <a:blip r:embed="rId6"/>
          <a:stretch>
            <a:fillRect/>
          </a:stretch>
        </p:blipFill>
        <p:spPr>
          <a:xfrm>
            <a:off x="6389067" y="3795494"/>
            <a:ext cx="1545972" cy="275364"/>
          </a:xfrm>
          <a:prstGeom prst="rect">
            <a:avLst/>
          </a:prstGeom>
        </p:spPr>
      </p:pic>
      <p:pic>
        <p:nvPicPr>
          <p:cNvPr id="16" name="Picture 15"/>
          <p:cNvPicPr>
            <a:picLocks noChangeAspect="1"/>
          </p:cNvPicPr>
          <p:nvPr/>
        </p:nvPicPr>
        <p:blipFill>
          <a:blip r:embed="rId7"/>
          <a:stretch>
            <a:fillRect/>
          </a:stretch>
        </p:blipFill>
        <p:spPr>
          <a:xfrm>
            <a:off x="4088807" y="5100886"/>
            <a:ext cx="2067686" cy="1551680"/>
          </a:xfrm>
          <a:prstGeom prst="rect">
            <a:avLst/>
          </a:prstGeom>
        </p:spPr>
      </p:pic>
      <p:sp>
        <p:nvSpPr>
          <p:cNvPr id="17" name="Rectangle 16"/>
          <p:cNvSpPr/>
          <p:nvPr/>
        </p:nvSpPr>
        <p:spPr>
          <a:xfrm>
            <a:off x="6389067" y="5418940"/>
            <a:ext cx="2114602" cy="1015663"/>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‘G’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–node is null, so it is Done)</a:t>
            </a: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ok to process right</a:t>
            </a:r>
          </a:p>
          <a:p>
            <a:pPr marL="171450" indent="-171450">
              <a:buFont typeface="Arial" charset="0"/>
              <a:buChar char="•"/>
            </a:pPr>
            <a:r>
              <a:rPr lang="en-US" sz="1000" dirty="0" smtClean="0">
                <a:solidFill>
                  <a:srgbClr val="7030A0"/>
                </a:solidFill>
              </a:rPr>
              <a:t>(Right -Sub </a:t>
            </a:r>
            <a:r>
              <a:rPr lang="en-US" sz="1000" dirty="0">
                <a:solidFill>
                  <a:srgbClr val="7030A0"/>
                </a:solidFill>
              </a:rPr>
              <a:t>Tree is </a:t>
            </a:r>
            <a:r>
              <a:rPr lang="en-US" sz="1000" dirty="0" smtClean="0">
                <a:solidFill>
                  <a:srgbClr val="7030A0"/>
                </a:solidFill>
              </a:rPr>
              <a:t>in process)</a:t>
            </a:r>
            <a:endParaRPr lang="en-US" sz="1000" dirty="0">
              <a:solidFill>
                <a:srgbClr val="7030A0"/>
              </a:solidFill>
            </a:endParaRPr>
          </a:p>
          <a:p>
            <a:pPr marL="171450" indent="-171450">
              <a:buFont typeface="Arial" charset="0"/>
              <a:buChar char="•"/>
            </a:pPr>
            <a:endParaRPr lang="en-US" sz="1000" dirty="0">
              <a:solidFill>
                <a:srgbClr val="7030A0"/>
              </a:solidFill>
            </a:endParaRPr>
          </a:p>
        </p:txBody>
      </p:sp>
      <p:grpSp>
        <p:nvGrpSpPr>
          <p:cNvPr id="21" name="Group 20"/>
          <p:cNvGrpSpPr/>
          <p:nvPr/>
        </p:nvGrpSpPr>
        <p:grpSpPr>
          <a:xfrm>
            <a:off x="130267" y="278850"/>
            <a:ext cx="4018112" cy="6078975"/>
            <a:chOff x="130267" y="278850"/>
            <a:chExt cx="4018112" cy="6078975"/>
          </a:xfrm>
        </p:grpSpPr>
        <p:pic>
          <p:nvPicPr>
            <p:cNvPr id="2" name="Picture 1"/>
            <p:cNvPicPr>
              <a:picLocks noChangeAspect="1"/>
            </p:cNvPicPr>
            <p:nvPr/>
          </p:nvPicPr>
          <p:blipFill>
            <a:blip r:embed="rId8"/>
            <a:stretch>
              <a:fillRect/>
            </a:stretch>
          </p:blipFill>
          <p:spPr>
            <a:xfrm>
              <a:off x="130267" y="278850"/>
              <a:ext cx="1917955" cy="1445416"/>
            </a:xfrm>
            <a:prstGeom prst="rect">
              <a:avLst/>
            </a:prstGeom>
          </p:spPr>
        </p:pic>
        <p:sp>
          <p:nvSpPr>
            <p:cNvPr id="3" name="Rectangle 2"/>
            <p:cNvSpPr/>
            <p:nvPr/>
          </p:nvSpPr>
          <p:spPr>
            <a:xfrm>
              <a:off x="2155961" y="463574"/>
              <a:ext cx="1698585"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‘D’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-Sub Tree is Done)</a:t>
              </a:r>
            </a:p>
            <a:p>
              <a:pPr marL="171450" indent="-171450">
                <a:buFont typeface="Arial" charset="0"/>
                <a:buChar char="•"/>
              </a:pPr>
              <a:r>
                <a:rPr lang="en-US" sz="1000" dirty="0" smtClean="0">
                  <a:solidFill>
                    <a:srgbClr val="7030A0"/>
                  </a:solidFill>
                </a:rPr>
                <a:t>(Right -Sub </a:t>
              </a:r>
              <a:r>
                <a:rPr lang="en-US" sz="1000" dirty="0">
                  <a:solidFill>
                    <a:srgbClr val="7030A0"/>
                  </a:solidFill>
                </a:rPr>
                <a:t>Tree is Done)</a:t>
              </a:r>
            </a:p>
            <a:p>
              <a:pPr marL="171450" indent="-171450">
                <a:buFont typeface="Arial" charset="0"/>
                <a:buChar char="•"/>
              </a:pPr>
              <a:endParaRPr lang="en-US" sz="1000" dirty="0">
                <a:solidFill>
                  <a:srgbClr val="7030A0"/>
                </a:solidFill>
              </a:endParaRPr>
            </a:p>
          </p:txBody>
        </p:sp>
        <p:pic>
          <p:nvPicPr>
            <p:cNvPr id="4" name="Picture 3"/>
            <p:cNvPicPr>
              <a:picLocks noChangeAspect="1"/>
            </p:cNvPicPr>
            <p:nvPr/>
          </p:nvPicPr>
          <p:blipFill>
            <a:blip r:embed="rId9"/>
            <a:stretch>
              <a:fillRect/>
            </a:stretch>
          </p:blipFill>
          <p:spPr>
            <a:xfrm>
              <a:off x="130267" y="1974826"/>
              <a:ext cx="1816448" cy="1308486"/>
            </a:xfrm>
            <a:prstGeom prst="rect">
              <a:avLst/>
            </a:prstGeom>
          </p:spPr>
        </p:pic>
        <p:pic>
          <p:nvPicPr>
            <p:cNvPr id="6" name="Picture 5"/>
            <p:cNvPicPr>
              <a:picLocks noChangeAspect="1"/>
            </p:cNvPicPr>
            <p:nvPr/>
          </p:nvPicPr>
          <p:blipFill>
            <a:blip r:embed="rId10"/>
            <a:stretch>
              <a:fillRect/>
            </a:stretch>
          </p:blipFill>
          <p:spPr>
            <a:xfrm>
              <a:off x="2155961" y="2610664"/>
              <a:ext cx="1367309" cy="345022"/>
            </a:xfrm>
            <a:prstGeom prst="rect">
              <a:avLst/>
            </a:prstGeom>
          </p:spPr>
        </p:pic>
        <p:pic>
          <p:nvPicPr>
            <p:cNvPr id="7" name="Picture 6"/>
            <p:cNvPicPr>
              <a:picLocks noChangeAspect="1"/>
            </p:cNvPicPr>
            <p:nvPr/>
          </p:nvPicPr>
          <p:blipFill>
            <a:blip r:embed="rId11"/>
            <a:stretch>
              <a:fillRect/>
            </a:stretch>
          </p:blipFill>
          <p:spPr>
            <a:xfrm>
              <a:off x="244308" y="3533872"/>
              <a:ext cx="1702407" cy="1268460"/>
            </a:xfrm>
            <a:prstGeom prst="rect">
              <a:avLst/>
            </a:prstGeom>
          </p:spPr>
        </p:pic>
        <p:sp>
          <p:nvSpPr>
            <p:cNvPr id="8" name="Rectangle 7"/>
            <p:cNvSpPr/>
            <p:nvPr/>
          </p:nvSpPr>
          <p:spPr>
            <a:xfrm>
              <a:off x="2033777" y="3862570"/>
              <a:ext cx="182076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‘E’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null, so it is </a:t>
              </a:r>
              <a:r>
                <a:rPr lang="en-US" sz="1000" dirty="0">
                  <a:solidFill>
                    <a:srgbClr val="7030A0"/>
                  </a:solidFill>
                </a:rPr>
                <a:t>done</a:t>
              </a:r>
              <a:r>
                <a:rPr lang="en-US" sz="1000" dirty="0" smtClean="0">
                  <a:solidFill>
                    <a:srgbClr val="7030A0"/>
                  </a:solidFill>
                </a:rPr>
                <a:t>)</a:t>
              </a:r>
            </a:p>
            <a:p>
              <a:pPr marL="171450" indent="-171450">
                <a:buFont typeface="Arial" charset="0"/>
                <a:buChar char="•"/>
              </a:pPr>
              <a:r>
                <a:rPr lang="en-US" sz="1000" dirty="0" smtClean="0">
                  <a:solidFill>
                    <a:srgbClr val="7030A0"/>
                  </a:solidFill>
                </a:rPr>
                <a:t>(Right is </a:t>
              </a:r>
              <a:r>
                <a:rPr lang="en-US" sz="1000" dirty="0">
                  <a:solidFill>
                    <a:srgbClr val="7030A0"/>
                  </a:solidFill>
                </a:rPr>
                <a:t>null, so it is done)</a:t>
              </a:r>
            </a:p>
            <a:p>
              <a:pPr marL="171450" indent="-171450">
                <a:buFont typeface="Arial" charset="0"/>
                <a:buChar char="•"/>
              </a:pPr>
              <a:endParaRPr lang="en-US" sz="1000" dirty="0">
                <a:solidFill>
                  <a:srgbClr val="7030A0"/>
                </a:solidFill>
              </a:endParaRPr>
            </a:p>
          </p:txBody>
        </p:sp>
        <p:pic>
          <p:nvPicPr>
            <p:cNvPr id="9" name="Picture 8"/>
            <p:cNvPicPr>
              <a:picLocks noChangeAspect="1"/>
            </p:cNvPicPr>
            <p:nvPr/>
          </p:nvPicPr>
          <p:blipFill>
            <a:blip r:embed="rId12"/>
            <a:stretch>
              <a:fillRect/>
            </a:stretch>
          </p:blipFill>
          <p:spPr>
            <a:xfrm>
              <a:off x="244308" y="5052892"/>
              <a:ext cx="1398080" cy="1302756"/>
            </a:xfrm>
            <a:prstGeom prst="rect">
              <a:avLst/>
            </a:prstGeom>
          </p:spPr>
        </p:pic>
        <p:sp>
          <p:nvSpPr>
            <p:cNvPr id="10" name="Rectangle 9"/>
            <p:cNvSpPr/>
            <p:nvPr/>
          </p:nvSpPr>
          <p:spPr>
            <a:xfrm>
              <a:off x="2033777" y="5342162"/>
              <a:ext cx="2114602" cy="1015663"/>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‘F’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-Sub Tree is fully Done)</a:t>
              </a: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ok to process right</a:t>
              </a:r>
            </a:p>
            <a:p>
              <a:pPr marL="171450" indent="-171450">
                <a:buFont typeface="Arial" charset="0"/>
                <a:buChar char="•"/>
              </a:pPr>
              <a:r>
                <a:rPr lang="en-US" sz="1000" dirty="0" smtClean="0">
                  <a:solidFill>
                    <a:srgbClr val="7030A0"/>
                  </a:solidFill>
                </a:rPr>
                <a:t>(Right -Sub </a:t>
              </a:r>
              <a:r>
                <a:rPr lang="en-US" sz="1000" dirty="0">
                  <a:solidFill>
                    <a:srgbClr val="7030A0"/>
                  </a:solidFill>
                </a:rPr>
                <a:t>Tree is </a:t>
              </a:r>
              <a:r>
                <a:rPr lang="en-US" sz="1000" dirty="0" smtClean="0">
                  <a:solidFill>
                    <a:srgbClr val="7030A0"/>
                  </a:solidFill>
                </a:rPr>
                <a:t>in process)</a:t>
              </a:r>
              <a:endParaRPr lang="en-US" sz="1000" dirty="0">
                <a:solidFill>
                  <a:srgbClr val="7030A0"/>
                </a:solidFill>
              </a:endParaRPr>
            </a:p>
            <a:p>
              <a:pPr marL="171450" indent="-171450">
                <a:buFont typeface="Arial" charset="0"/>
                <a:buChar char="•"/>
              </a:pPr>
              <a:endParaRPr lang="en-US" sz="1000" dirty="0">
                <a:solidFill>
                  <a:srgbClr val="7030A0"/>
                </a:solidFill>
              </a:endParaRPr>
            </a:p>
          </p:txBody>
        </p:sp>
        <p:sp>
          <p:nvSpPr>
            <p:cNvPr id="18" name="Rectangle 17"/>
            <p:cNvSpPr/>
            <p:nvPr/>
          </p:nvSpPr>
          <p:spPr>
            <a:xfrm>
              <a:off x="2165919" y="2210554"/>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‘E’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grpSp>
      <p:sp>
        <p:nvSpPr>
          <p:cNvPr id="19" name="Rectangle 18"/>
          <p:cNvSpPr/>
          <p:nvPr/>
        </p:nvSpPr>
        <p:spPr>
          <a:xfrm>
            <a:off x="6254723" y="290664"/>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‘J’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22" name="Picture 21"/>
          <p:cNvPicPr>
            <a:picLocks noChangeAspect="1"/>
          </p:cNvPicPr>
          <p:nvPr/>
        </p:nvPicPr>
        <p:blipFill>
          <a:blip r:embed="rId13"/>
          <a:stretch>
            <a:fillRect/>
          </a:stretch>
        </p:blipFill>
        <p:spPr>
          <a:xfrm>
            <a:off x="8438492" y="175491"/>
            <a:ext cx="1718140" cy="1284052"/>
          </a:xfrm>
          <a:prstGeom prst="rect">
            <a:avLst/>
          </a:prstGeom>
        </p:spPr>
      </p:pic>
      <p:sp>
        <p:nvSpPr>
          <p:cNvPr id="23" name="Rectangle 22"/>
          <p:cNvSpPr/>
          <p:nvPr/>
        </p:nvSpPr>
        <p:spPr>
          <a:xfrm>
            <a:off x="10304411" y="481000"/>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‘I’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24" name="Picture 23"/>
          <p:cNvPicPr>
            <a:picLocks noChangeAspect="1"/>
          </p:cNvPicPr>
          <p:nvPr/>
        </p:nvPicPr>
        <p:blipFill>
          <a:blip r:embed="rId14"/>
          <a:stretch>
            <a:fillRect/>
          </a:stretch>
        </p:blipFill>
        <p:spPr>
          <a:xfrm>
            <a:off x="8282227" y="1515246"/>
            <a:ext cx="2030669" cy="1440440"/>
          </a:xfrm>
          <a:prstGeom prst="rect">
            <a:avLst/>
          </a:prstGeom>
        </p:spPr>
      </p:pic>
      <p:sp>
        <p:nvSpPr>
          <p:cNvPr id="25" name="Rectangle 24"/>
          <p:cNvSpPr/>
          <p:nvPr/>
        </p:nvSpPr>
        <p:spPr>
          <a:xfrm>
            <a:off x="10411240" y="1974826"/>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‘I’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Tree is in process)</a:t>
            </a:r>
            <a:endParaRPr lang="en-US" sz="1000" dirty="0">
              <a:solidFill>
                <a:srgbClr val="7030A0"/>
              </a:solidFill>
            </a:endParaRPr>
          </a:p>
        </p:txBody>
      </p:sp>
      <p:pic>
        <p:nvPicPr>
          <p:cNvPr id="27" name="Picture 26"/>
          <p:cNvPicPr>
            <a:picLocks noChangeAspect="1"/>
          </p:cNvPicPr>
          <p:nvPr/>
        </p:nvPicPr>
        <p:blipFill>
          <a:blip r:embed="rId15"/>
          <a:stretch>
            <a:fillRect/>
          </a:stretch>
        </p:blipFill>
        <p:spPr>
          <a:xfrm>
            <a:off x="8438492" y="3124727"/>
            <a:ext cx="1904237" cy="1379499"/>
          </a:xfrm>
          <a:prstGeom prst="rect">
            <a:avLst/>
          </a:prstGeom>
        </p:spPr>
      </p:pic>
      <p:sp>
        <p:nvSpPr>
          <p:cNvPr id="28" name="Rectangle 27"/>
          <p:cNvSpPr/>
          <p:nvPr/>
        </p:nvSpPr>
        <p:spPr>
          <a:xfrm>
            <a:off x="10375610" y="3451553"/>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‘H’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29" name="Picture 28"/>
          <p:cNvPicPr>
            <a:picLocks noChangeAspect="1"/>
          </p:cNvPicPr>
          <p:nvPr/>
        </p:nvPicPr>
        <p:blipFill>
          <a:blip r:embed="rId16"/>
          <a:stretch>
            <a:fillRect/>
          </a:stretch>
        </p:blipFill>
        <p:spPr>
          <a:xfrm>
            <a:off x="8503669" y="4945379"/>
            <a:ext cx="2014116" cy="1419505"/>
          </a:xfrm>
          <a:prstGeom prst="rect">
            <a:avLst/>
          </a:prstGeom>
        </p:spPr>
      </p:pic>
      <p:sp>
        <p:nvSpPr>
          <p:cNvPr id="30" name="Rectangle 29"/>
          <p:cNvSpPr/>
          <p:nvPr/>
        </p:nvSpPr>
        <p:spPr>
          <a:xfrm>
            <a:off x="10411239" y="5496050"/>
            <a:ext cx="182076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‘H’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null, so it is </a:t>
            </a:r>
            <a:r>
              <a:rPr lang="en-US" sz="1000" dirty="0">
                <a:solidFill>
                  <a:srgbClr val="7030A0"/>
                </a:solidFill>
              </a:rPr>
              <a:t>done</a:t>
            </a:r>
            <a:r>
              <a:rPr lang="en-US" sz="1000" dirty="0" smtClean="0">
                <a:solidFill>
                  <a:srgbClr val="7030A0"/>
                </a:solidFill>
              </a:rPr>
              <a:t>)</a:t>
            </a:r>
          </a:p>
          <a:p>
            <a:pPr marL="171450" indent="-171450">
              <a:buFont typeface="Arial" charset="0"/>
              <a:buChar char="•"/>
            </a:pPr>
            <a:r>
              <a:rPr lang="en-US" sz="1000" dirty="0" smtClean="0">
                <a:solidFill>
                  <a:srgbClr val="7030A0"/>
                </a:solidFill>
              </a:rPr>
              <a:t>(Right is </a:t>
            </a:r>
            <a:r>
              <a:rPr lang="en-US" sz="1000" dirty="0">
                <a:solidFill>
                  <a:srgbClr val="7030A0"/>
                </a:solidFill>
              </a:rPr>
              <a:t>null, so it is done)</a:t>
            </a:r>
          </a:p>
          <a:p>
            <a:pPr marL="171450" indent="-171450">
              <a:buFont typeface="Arial" charset="0"/>
              <a:buChar char="•"/>
            </a:pPr>
            <a:endParaRPr lang="en-US" sz="1000" dirty="0">
              <a:solidFill>
                <a:srgbClr val="7030A0"/>
              </a:solidFill>
            </a:endParaRPr>
          </a:p>
        </p:txBody>
      </p:sp>
      <p:pic>
        <p:nvPicPr>
          <p:cNvPr id="31" name="Picture 30"/>
          <p:cNvPicPr>
            <a:picLocks noChangeAspect="1"/>
          </p:cNvPicPr>
          <p:nvPr/>
        </p:nvPicPr>
        <p:blipFill>
          <a:blip r:embed="rId17"/>
          <a:stretch>
            <a:fillRect/>
          </a:stretch>
        </p:blipFill>
        <p:spPr>
          <a:xfrm>
            <a:off x="10411239" y="4065220"/>
            <a:ext cx="1461226" cy="205764"/>
          </a:xfrm>
          <a:prstGeom prst="rect">
            <a:avLst/>
          </a:prstGeom>
        </p:spPr>
      </p:pic>
      <p:pic>
        <p:nvPicPr>
          <p:cNvPr id="32" name="Picture 31"/>
          <p:cNvPicPr>
            <a:picLocks noChangeAspect="1"/>
          </p:cNvPicPr>
          <p:nvPr/>
        </p:nvPicPr>
        <p:blipFill rotWithShape="1">
          <a:blip r:embed="rId17"/>
          <a:srcRect r="11455" b="11713"/>
          <a:stretch/>
        </p:blipFill>
        <p:spPr>
          <a:xfrm>
            <a:off x="10449662" y="913005"/>
            <a:ext cx="1293847" cy="181662"/>
          </a:xfrm>
          <a:prstGeom prst="rect">
            <a:avLst/>
          </a:prstGeom>
        </p:spPr>
      </p:pic>
      <p:sp>
        <p:nvSpPr>
          <p:cNvPr id="33" name="Rectangle 32"/>
          <p:cNvSpPr/>
          <p:nvPr/>
        </p:nvSpPr>
        <p:spPr>
          <a:xfrm>
            <a:off x="6251668" y="1930626"/>
            <a:ext cx="203055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‘J’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in process)</a:t>
            </a:r>
          </a:p>
        </p:txBody>
      </p:sp>
    </p:spTree>
    <p:extLst>
      <p:ext uri="{BB962C8B-B14F-4D97-AF65-F5344CB8AC3E}">
        <p14:creationId xmlns:p14="http://schemas.microsoft.com/office/powerpoint/2010/main" val="1979167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822" y="278764"/>
            <a:ext cx="2095319" cy="1615532"/>
          </a:xfrm>
          <a:prstGeom prst="rect">
            <a:avLst/>
          </a:prstGeom>
        </p:spPr>
      </p:pic>
      <p:sp>
        <p:nvSpPr>
          <p:cNvPr id="3" name="Rectangle 2"/>
          <p:cNvSpPr/>
          <p:nvPr/>
        </p:nvSpPr>
        <p:spPr>
          <a:xfrm>
            <a:off x="2678028" y="608225"/>
            <a:ext cx="182076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‘I’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Tree is in Done)</a:t>
            </a:r>
          </a:p>
          <a:p>
            <a:pPr marL="171450" indent="-171450">
              <a:buFont typeface="Arial" charset="0"/>
              <a:buChar char="•"/>
            </a:pPr>
            <a:r>
              <a:rPr lang="en-US" sz="1000" dirty="0">
                <a:solidFill>
                  <a:srgbClr val="7030A0"/>
                </a:solidFill>
              </a:rPr>
              <a:t>(Right is null, so it is done)</a:t>
            </a:r>
          </a:p>
          <a:p>
            <a:pPr marL="171450" indent="-171450">
              <a:buFont typeface="Arial" charset="0"/>
              <a:buChar char="•"/>
            </a:pPr>
            <a:endParaRPr lang="en-US" sz="1000" dirty="0">
              <a:solidFill>
                <a:srgbClr val="7030A0"/>
              </a:solidFill>
            </a:endParaRPr>
          </a:p>
        </p:txBody>
      </p:sp>
      <p:pic>
        <p:nvPicPr>
          <p:cNvPr id="4" name="Picture 3"/>
          <p:cNvPicPr>
            <a:picLocks noChangeAspect="1"/>
          </p:cNvPicPr>
          <p:nvPr/>
        </p:nvPicPr>
        <p:blipFill>
          <a:blip r:embed="rId3"/>
          <a:stretch>
            <a:fillRect/>
          </a:stretch>
        </p:blipFill>
        <p:spPr>
          <a:xfrm>
            <a:off x="344078" y="2188963"/>
            <a:ext cx="2164806" cy="1600897"/>
          </a:xfrm>
          <a:prstGeom prst="rect">
            <a:avLst/>
          </a:prstGeom>
        </p:spPr>
      </p:pic>
      <p:sp>
        <p:nvSpPr>
          <p:cNvPr id="5" name="Rectangle 4"/>
          <p:cNvSpPr/>
          <p:nvPr/>
        </p:nvSpPr>
        <p:spPr>
          <a:xfrm>
            <a:off x="2678028" y="2688272"/>
            <a:ext cx="2030559" cy="1015663"/>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‘J’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a:t>
            </a:r>
            <a:r>
              <a:rPr lang="en-US" sz="1000" dirty="0" smtClean="0">
                <a:solidFill>
                  <a:srgbClr val="7030A0"/>
                </a:solidFill>
              </a:rPr>
              <a:t>done)</a:t>
            </a: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-Sub Tree is in process)</a:t>
            </a:r>
          </a:p>
          <a:p>
            <a:pPr marL="171450" indent="-171450">
              <a:buFont typeface="Arial" charset="0"/>
              <a:buChar char="•"/>
            </a:pPr>
            <a:endParaRPr lang="en-US" sz="1000" dirty="0">
              <a:solidFill>
                <a:srgbClr val="7030A0"/>
              </a:solidFill>
            </a:endParaRPr>
          </a:p>
        </p:txBody>
      </p:sp>
      <p:pic>
        <p:nvPicPr>
          <p:cNvPr id="6" name="Picture 5"/>
          <p:cNvPicPr>
            <a:picLocks noChangeAspect="1"/>
          </p:cNvPicPr>
          <p:nvPr/>
        </p:nvPicPr>
        <p:blipFill>
          <a:blip r:embed="rId4"/>
          <a:stretch>
            <a:fillRect/>
          </a:stretch>
        </p:blipFill>
        <p:spPr>
          <a:xfrm>
            <a:off x="5412466" y="461764"/>
            <a:ext cx="2504695" cy="1708694"/>
          </a:xfrm>
          <a:prstGeom prst="rect">
            <a:avLst/>
          </a:prstGeom>
        </p:spPr>
      </p:pic>
      <p:pic>
        <p:nvPicPr>
          <p:cNvPr id="9" name="Picture 8"/>
          <p:cNvPicPr>
            <a:picLocks noChangeAspect="1"/>
          </p:cNvPicPr>
          <p:nvPr/>
        </p:nvPicPr>
        <p:blipFill>
          <a:blip r:embed="rId5"/>
          <a:stretch>
            <a:fillRect/>
          </a:stretch>
        </p:blipFill>
        <p:spPr>
          <a:xfrm>
            <a:off x="239628" y="4461900"/>
            <a:ext cx="2438400" cy="1905000"/>
          </a:xfrm>
          <a:prstGeom prst="rect">
            <a:avLst/>
          </a:prstGeom>
        </p:spPr>
      </p:pic>
      <p:sp>
        <p:nvSpPr>
          <p:cNvPr id="10" name="Rectangle 9"/>
          <p:cNvSpPr/>
          <p:nvPr/>
        </p:nvSpPr>
        <p:spPr>
          <a:xfrm>
            <a:off x="7920445" y="1096355"/>
            <a:ext cx="182076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‘K’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null, so it is </a:t>
            </a:r>
            <a:r>
              <a:rPr lang="en-US" sz="1000" dirty="0">
                <a:solidFill>
                  <a:srgbClr val="7030A0"/>
                </a:solidFill>
              </a:rPr>
              <a:t>done</a:t>
            </a:r>
            <a:r>
              <a:rPr lang="en-US" sz="1000" dirty="0" smtClean="0">
                <a:solidFill>
                  <a:srgbClr val="7030A0"/>
                </a:solidFill>
              </a:rPr>
              <a:t>)</a:t>
            </a:r>
          </a:p>
          <a:p>
            <a:pPr marL="171450" indent="-171450">
              <a:buFont typeface="Arial" charset="0"/>
              <a:buChar char="•"/>
            </a:pPr>
            <a:r>
              <a:rPr lang="en-US" sz="1000" dirty="0" smtClean="0">
                <a:solidFill>
                  <a:srgbClr val="7030A0"/>
                </a:solidFill>
              </a:rPr>
              <a:t>(Right is </a:t>
            </a:r>
            <a:r>
              <a:rPr lang="en-US" sz="1000" dirty="0">
                <a:solidFill>
                  <a:srgbClr val="7030A0"/>
                </a:solidFill>
              </a:rPr>
              <a:t>null, so it is done)</a:t>
            </a:r>
          </a:p>
          <a:p>
            <a:pPr marL="171450" indent="-171450">
              <a:buFont typeface="Arial" charset="0"/>
              <a:buChar char="•"/>
            </a:pPr>
            <a:endParaRPr lang="en-US" sz="1000" dirty="0">
              <a:solidFill>
                <a:srgbClr val="7030A0"/>
              </a:solidFill>
            </a:endParaRPr>
          </a:p>
        </p:txBody>
      </p:sp>
      <p:sp>
        <p:nvSpPr>
          <p:cNvPr id="12" name="Rectangle 11"/>
          <p:cNvSpPr/>
          <p:nvPr/>
        </p:nvSpPr>
        <p:spPr>
          <a:xfrm>
            <a:off x="2782922" y="5014290"/>
            <a:ext cx="182076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‘K’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a:t>
            </a:r>
            <a:r>
              <a:rPr lang="en-US" sz="1000" dirty="0">
                <a:solidFill>
                  <a:srgbClr val="7030A0"/>
                </a:solidFill>
              </a:rPr>
              <a:t>done)</a:t>
            </a:r>
          </a:p>
        </p:txBody>
      </p:sp>
      <p:pic>
        <p:nvPicPr>
          <p:cNvPr id="13" name="Picture 12"/>
          <p:cNvPicPr>
            <a:picLocks noChangeAspect="1"/>
          </p:cNvPicPr>
          <p:nvPr/>
        </p:nvPicPr>
        <p:blipFill>
          <a:blip r:embed="rId6"/>
          <a:stretch>
            <a:fillRect/>
          </a:stretch>
        </p:blipFill>
        <p:spPr>
          <a:xfrm>
            <a:off x="2804798" y="5615432"/>
            <a:ext cx="1693999" cy="260857"/>
          </a:xfrm>
          <a:prstGeom prst="rect">
            <a:avLst/>
          </a:prstGeom>
        </p:spPr>
      </p:pic>
      <p:sp>
        <p:nvSpPr>
          <p:cNvPr id="14" name="Rectangle 13"/>
          <p:cNvSpPr/>
          <p:nvPr/>
        </p:nvSpPr>
        <p:spPr>
          <a:xfrm>
            <a:off x="6053526" y="3543639"/>
            <a:ext cx="3077411" cy="246221"/>
          </a:xfrm>
          <a:prstGeom prst="rect">
            <a:avLst/>
          </a:prstGeom>
        </p:spPr>
        <p:txBody>
          <a:bodyPr wrap="square">
            <a:spAutoFit/>
          </a:bodyPr>
          <a:lstStyle/>
          <a:p>
            <a:pPr marL="171450" indent="-171450">
              <a:buFont typeface="Arial" charset="0"/>
              <a:buChar char="•"/>
            </a:pPr>
            <a:r>
              <a:rPr lang="en-US" sz="1000" dirty="0" smtClean="0">
                <a:solidFill>
                  <a:srgbClr val="7030A0"/>
                </a:solidFill>
              </a:rPr>
              <a:t>And finally, we are done with all nodes </a:t>
            </a:r>
            <a:endParaRPr lang="en-US" sz="1000" dirty="0">
              <a:solidFill>
                <a:srgbClr val="7030A0"/>
              </a:solidFill>
            </a:endParaRPr>
          </a:p>
        </p:txBody>
      </p:sp>
    </p:spTree>
    <p:extLst>
      <p:ext uri="{BB962C8B-B14F-4D97-AF65-F5344CB8AC3E}">
        <p14:creationId xmlns:p14="http://schemas.microsoft.com/office/powerpoint/2010/main" val="1487594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99808" y="5194004"/>
            <a:ext cx="2030559" cy="1015663"/>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‘A’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a:t>
            </a:r>
            <a:r>
              <a:rPr lang="en-US" sz="1000" dirty="0" smtClean="0">
                <a:solidFill>
                  <a:srgbClr val="7030A0"/>
                </a:solidFill>
              </a:rPr>
              <a:t>Done)</a:t>
            </a:r>
          </a:p>
          <a:p>
            <a:pPr marL="171450" indent="-171450">
              <a:buFont typeface="Arial" charset="0"/>
              <a:buChar char="•"/>
            </a:pPr>
            <a:endParaRPr lang="en-US" sz="1000" dirty="0">
              <a:solidFill>
                <a:srgbClr val="7030A0"/>
              </a:solidFill>
            </a:endParaRPr>
          </a:p>
          <a:p>
            <a:pPr marL="171450" indent="-171450">
              <a:buFont typeface="Arial" charset="0"/>
              <a:buChar char="•"/>
            </a:pPr>
            <a:r>
              <a:rPr lang="en-US" sz="1000" dirty="0" smtClean="0">
                <a:solidFill>
                  <a:srgbClr val="7030A0"/>
                </a:solidFill>
              </a:rPr>
              <a:t>then ok  to read the data</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a:solidFill>
                <a:srgbClr val="7030A0"/>
              </a:solidFill>
            </a:endParaRPr>
          </a:p>
        </p:txBody>
      </p:sp>
      <p:grpSp>
        <p:nvGrpSpPr>
          <p:cNvPr id="38" name="Group 37"/>
          <p:cNvGrpSpPr/>
          <p:nvPr/>
        </p:nvGrpSpPr>
        <p:grpSpPr>
          <a:xfrm>
            <a:off x="223824" y="366714"/>
            <a:ext cx="3877937" cy="5923524"/>
            <a:chOff x="442604" y="82620"/>
            <a:chExt cx="3877937" cy="5923524"/>
          </a:xfrm>
        </p:grpSpPr>
        <p:pic>
          <p:nvPicPr>
            <p:cNvPr id="2" name="Picture 1"/>
            <p:cNvPicPr>
              <a:picLocks noChangeAspect="1"/>
            </p:cNvPicPr>
            <p:nvPr/>
          </p:nvPicPr>
          <p:blipFill>
            <a:blip r:embed="rId2"/>
            <a:stretch>
              <a:fillRect/>
            </a:stretch>
          </p:blipFill>
          <p:spPr>
            <a:xfrm>
              <a:off x="558837" y="82620"/>
              <a:ext cx="1571897" cy="1247396"/>
            </a:xfrm>
            <a:prstGeom prst="rect">
              <a:avLst/>
            </a:prstGeom>
          </p:spPr>
        </p:pic>
        <p:pic>
          <p:nvPicPr>
            <p:cNvPr id="3" name="Picture 2"/>
            <p:cNvPicPr>
              <a:picLocks noChangeAspect="1"/>
            </p:cNvPicPr>
            <p:nvPr/>
          </p:nvPicPr>
          <p:blipFill>
            <a:blip r:embed="rId3"/>
            <a:stretch>
              <a:fillRect/>
            </a:stretch>
          </p:blipFill>
          <p:spPr>
            <a:xfrm>
              <a:off x="558837" y="1436915"/>
              <a:ext cx="1653867" cy="1242604"/>
            </a:xfrm>
            <a:prstGeom prst="rect">
              <a:avLst/>
            </a:prstGeom>
          </p:spPr>
        </p:pic>
        <p:pic>
          <p:nvPicPr>
            <p:cNvPr id="4" name="Picture 3"/>
            <p:cNvPicPr>
              <a:picLocks noChangeAspect="1"/>
            </p:cNvPicPr>
            <p:nvPr/>
          </p:nvPicPr>
          <p:blipFill>
            <a:blip r:embed="rId4"/>
            <a:stretch>
              <a:fillRect/>
            </a:stretch>
          </p:blipFill>
          <p:spPr>
            <a:xfrm>
              <a:off x="453266" y="2786418"/>
              <a:ext cx="1865007" cy="1444533"/>
            </a:xfrm>
            <a:prstGeom prst="rect">
              <a:avLst/>
            </a:prstGeom>
          </p:spPr>
        </p:pic>
        <p:sp>
          <p:nvSpPr>
            <p:cNvPr id="6" name="Rectangle 5"/>
            <p:cNvSpPr/>
            <p:nvPr/>
          </p:nvSpPr>
          <p:spPr>
            <a:xfrm>
              <a:off x="2130734" y="458619"/>
              <a:ext cx="2030559" cy="400110"/>
            </a:xfrm>
            <a:prstGeom prst="rect">
              <a:avLst/>
            </a:prstGeom>
          </p:spPr>
          <p:txBody>
            <a:bodyPr wrap="square">
              <a:spAutoFit/>
            </a:bodyPr>
            <a:lstStyle/>
            <a:p>
              <a:pPr marL="171450" indent="-171450">
                <a:buFont typeface="Arial" charset="0"/>
                <a:buChar char="•"/>
              </a:pPr>
              <a:r>
                <a:rPr lang="en-US" sz="1000">
                  <a:solidFill>
                    <a:srgbClr val="7030A0"/>
                  </a:solidFill>
                </a:rPr>
                <a:t>For </a:t>
              </a:r>
              <a:r>
                <a:rPr lang="en-US" sz="1000" smtClean="0">
                  <a:solidFill>
                    <a:srgbClr val="7030A0"/>
                  </a:solidFill>
                </a:rPr>
                <a:t>‘F’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in process)</a:t>
              </a:r>
            </a:p>
          </p:txBody>
        </p:sp>
        <p:sp>
          <p:nvSpPr>
            <p:cNvPr id="7" name="Rectangle 6"/>
            <p:cNvSpPr/>
            <p:nvPr/>
          </p:nvSpPr>
          <p:spPr>
            <a:xfrm>
              <a:off x="2212704" y="1852943"/>
              <a:ext cx="203055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‘D’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in process)</a:t>
              </a:r>
            </a:p>
          </p:txBody>
        </p:sp>
        <p:sp>
          <p:nvSpPr>
            <p:cNvPr id="8" name="Rectangle 7"/>
            <p:cNvSpPr/>
            <p:nvPr/>
          </p:nvSpPr>
          <p:spPr>
            <a:xfrm>
              <a:off x="2289982" y="3211795"/>
              <a:ext cx="2030559" cy="400110"/>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(Left-Sub </a:t>
              </a:r>
              <a:r>
                <a:rPr lang="en-US" sz="1000" dirty="0">
                  <a:solidFill>
                    <a:srgbClr val="7030A0"/>
                  </a:solidFill>
                </a:rPr>
                <a:t>Tree is in process)</a:t>
              </a:r>
            </a:p>
          </p:txBody>
        </p:sp>
        <p:pic>
          <p:nvPicPr>
            <p:cNvPr id="16" name="Picture 15"/>
            <p:cNvPicPr>
              <a:picLocks noChangeAspect="1"/>
            </p:cNvPicPr>
            <p:nvPr/>
          </p:nvPicPr>
          <p:blipFill>
            <a:blip r:embed="rId5"/>
            <a:stretch>
              <a:fillRect/>
            </a:stretch>
          </p:blipFill>
          <p:spPr>
            <a:xfrm>
              <a:off x="2504775" y="5693931"/>
              <a:ext cx="315823" cy="289134"/>
            </a:xfrm>
            <a:prstGeom prst="rect">
              <a:avLst/>
            </a:prstGeom>
          </p:spPr>
        </p:pic>
        <p:pic>
          <p:nvPicPr>
            <p:cNvPr id="17" name="Picture 16"/>
            <p:cNvPicPr>
              <a:picLocks noChangeAspect="1"/>
            </p:cNvPicPr>
            <p:nvPr/>
          </p:nvPicPr>
          <p:blipFill>
            <a:blip r:embed="rId6"/>
            <a:stretch>
              <a:fillRect/>
            </a:stretch>
          </p:blipFill>
          <p:spPr>
            <a:xfrm>
              <a:off x="442604" y="4859421"/>
              <a:ext cx="1661522" cy="1146723"/>
            </a:xfrm>
            <a:prstGeom prst="rect">
              <a:avLst/>
            </a:prstGeom>
          </p:spPr>
        </p:pic>
      </p:grpSp>
      <p:grpSp>
        <p:nvGrpSpPr>
          <p:cNvPr id="39" name="Group 38"/>
          <p:cNvGrpSpPr/>
          <p:nvPr/>
        </p:nvGrpSpPr>
        <p:grpSpPr>
          <a:xfrm>
            <a:off x="3999743" y="152733"/>
            <a:ext cx="4317855" cy="6333777"/>
            <a:chOff x="4469689" y="95683"/>
            <a:chExt cx="4317855" cy="6333777"/>
          </a:xfrm>
        </p:grpSpPr>
        <p:sp>
          <p:nvSpPr>
            <p:cNvPr id="11" name="Rectangle 10"/>
            <p:cNvSpPr/>
            <p:nvPr/>
          </p:nvSpPr>
          <p:spPr>
            <a:xfrm>
              <a:off x="6546265" y="212967"/>
              <a:ext cx="203055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‘A’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done)</a:t>
              </a: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null, so it is Done</a:t>
              </a:r>
              <a:r>
                <a:rPr lang="en-US" sz="1000" dirty="0" smtClean="0">
                  <a:solidFill>
                    <a:srgbClr val="7030A0"/>
                  </a:solidFill>
                </a:rPr>
                <a:t>)</a:t>
              </a:r>
              <a:endParaRPr lang="en-US" sz="1000" dirty="0">
                <a:solidFill>
                  <a:srgbClr val="7030A0"/>
                </a:solidFill>
              </a:endParaRPr>
            </a:p>
          </p:txBody>
        </p:sp>
        <p:pic>
          <p:nvPicPr>
            <p:cNvPr id="12" name="Picture 11"/>
            <p:cNvPicPr>
              <a:picLocks noChangeAspect="1"/>
            </p:cNvPicPr>
            <p:nvPr/>
          </p:nvPicPr>
          <p:blipFill>
            <a:blip r:embed="rId7"/>
            <a:stretch>
              <a:fillRect/>
            </a:stretch>
          </p:blipFill>
          <p:spPr>
            <a:xfrm>
              <a:off x="4544529" y="95683"/>
              <a:ext cx="1742051" cy="1236856"/>
            </a:xfrm>
            <a:prstGeom prst="rect">
              <a:avLst/>
            </a:prstGeom>
          </p:spPr>
        </p:pic>
        <p:sp>
          <p:nvSpPr>
            <p:cNvPr id="13" name="Rectangle 12"/>
            <p:cNvSpPr/>
            <p:nvPr/>
          </p:nvSpPr>
          <p:spPr>
            <a:xfrm>
              <a:off x="6572390" y="1622111"/>
              <a:ext cx="2030559" cy="861774"/>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a:solidFill>
                    <a:srgbClr val="7030A0"/>
                  </a:solidFill>
                </a:rPr>
                <a:t>(Left-Sub Tree is Done)</a:t>
              </a:r>
            </a:p>
            <a:p>
              <a:pPr marL="171450" indent="-171450">
                <a:buFont typeface="Arial" charset="0"/>
                <a:buChar char="•"/>
              </a:pPr>
              <a:endParaRPr lang="en-US" sz="1000" dirty="0">
                <a:solidFill>
                  <a:srgbClr val="7030A0"/>
                </a:solidFill>
              </a:endParaRPr>
            </a:p>
            <a:p>
              <a:pPr marL="171450" indent="-171450">
                <a:buFont typeface="Arial" charset="0"/>
                <a:buChar char="•"/>
              </a:pPr>
              <a:r>
                <a:rPr lang="en-US" sz="1000" dirty="0">
                  <a:solidFill>
                    <a:srgbClr val="7030A0"/>
                  </a:solidFill>
                </a:rPr>
                <a:t>then ok  to read the data</a:t>
              </a:r>
            </a:p>
            <a:p>
              <a:pPr marL="171450" indent="-171450">
                <a:buFont typeface="Arial" charset="0"/>
                <a:buChar char="•"/>
              </a:pPr>
              <a:endParaRPr lang="en-US" sz="1000" dirty="0">
                <a:solidFill>
                  <a:srgbClr val="7030A0"/>
                </a:solidFill>
              </a:endParaRPr>
            </a:p>
          </p:txBody>
        </p:sp>
        <p:pic>
          <p:nvPicPr>
            <p:cNvPr id="14" name="Picture 13"/>
            <p:cNvPicPr>
              <a:picLocks noChangeAspect="1"/>
            </p:cNvPicPr>
            <p:nvPr/>
          </p:nvPicPr>
          <p:blipFill>
            <a:blip r:embed="rId8"/>
            <a:stretch>
              <a:fillRect/>
            </a:stretch>
          </p:blipFill>
          <p:spPr>
            <a:xfrm>
              <a:off x="4469689" y="1513878"/>
              <a:ext cx="1891730" cy="1294184"/>
            </a:xfrm>
            <a:prstGeom prst="rect">
              <a:avLst/>
            </a:prstGeom>
          </p:spPr>
        </p:pic>
        <p:pic>
          <p:nvPicPr>
            <p:cNvPr id="18" name="Picture 17"/>
            <p:cNvPicPr>
              <a:picLocks noChangeAspect="1"/>
            </p:cNvPicPr>
            <p:nvPr/>
          </p:nvPicPr>
          <p:blipFill>
            <a:blip r:embed="rId9"/>
            <a:stretch>
              <a:fillRect/>
            </a:stretch>
          </p:blipFill>
          <p:spPr>
            <a:xfrm>
              <a:off x="6978603" y="2415178"/>
              <a:ext cx="504371" cy="277404"/>
            </a:xfrm>
            <a:prstGeom prst="rect">
              <a:avLst/>
            </a:prstGeom>
          </p:spPr>
        </p:pic>
        <p:pic>
          <p:nvPicPr>
            <p:cNvPr id="20" name="Picture 19"/>
            <p:cNvPicPr>
              <a:picLocks noChangeAspect="1"/>
            </p:cNvPicPr>
            <p:nvPr/>
          </p:nvPicPr>
          <p:blipFill>
            <a:blip r:embed="rId10"/>
            <a:stretch>
              <a:fillRect/>
            </a:stretch>
          </p:blipFill>
          <p:spPr>
            <a:xfrm>
              <a:off x="4469689" y="3033129"/>
              <a:ext cx="2114187" cy="1475343"/>
            </a:xfrm>
            <a:prstGeom prst="rect">
              <a:avLst/>
            </a:prstGeom>
          </p:spPr>
        </p:pic>
        <p:sp>
          <p:nvSpPr>
            <p:cNvPr id="21" name="Rectangle 20"/>
            <p:cNvSpPr/>
            <p:nvPr/>
          </p:nvSpPr>
          <p:spPr>
            <a:xfrm>
              <a:off x="6756985" y="3263889"/>
              <a:ext cx="2030559" cy="707886"/>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‘B’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(Data is done)</a:t>
              </a: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smtClean="0">
                  <a:solidFill>
                    <a:srgbClr val="7030A0"/>
                  </a:solidFill>
                </a:rPr>
                <a:t>(Right -Sub </a:t>
              </a:r>
              <a:r>
                <a:rPr lang="en-US" sz="1000" dirty="0">
                  <a:solidFill>
                    <a:srgbClr val="7030A0"/>
                  </a:solidFill>
                </a:rPr>
                <a:t>Tree is in process)</a:t>
              </a:r>
            </a:p>
          </p:txBody>
        </p:sp>
        <p:pic>
          <p:nvPicPr>
            <p:cNvPr id="26" name="Picture 25"/>
            <p:cNvPicPr>
              <a:picLocks noChangeAspect="1"/>
            </p:cNvPicPr>
            <p:nvPr/>
          </p:nvPicPr>
          <p:blipFill>
            <a:blip r:embed="rId11"/>
            <a:stretch>
              <a:fillRect/>
            </a:stretch>
          </p:blipFill>
          <p:spPr>
            <a:xfrm>
              <a:off x="4647571" y="4943693"/>
              <a:ext cx="2004719" cy="1485767"/>
            </a:xfrm>
            <a:prstGeom prst="rect">
              <a:avLst/>
            </a:prstGeom>
          </p:spPr>
        </p:pic>
        <p:sp>
          <p:nvSpPr>
            <p:cNvPr id="27" name="Rectangle 26"/>
            <p:cNvSpPr/>
            <p:nvPr/>
          </p:nvSpPr>
          <p:spPr>
            <a:xfrm>
              <a:off x="6756985" y="5085806"/>
              <a:ext cx="2030559" cy="116955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‘C’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a:t>
              </a:r>
              <a:r>
                <a:rPr lang="en-US" sz="1000" dirty="0">
                  <a:solidFill>
                    <a:srgbClr val="7030A0"/>
                  </a:solidFill>
                </a:rPr>
                <a:t>null, so it is Done</a:t>
              </a:r>
              <a:r>
                <a:rPr lang="en-US" sz="1000" dirty="0" smtClean="0">
                  <a:solidFill>
                    <a:srgbClr val="7030A0"/>
                  </a:solidFill>
                </a:rPr>
                <a:t>)</a:t>
              </a:r>
            </a:p>
            <a:p>
              <a:pPr marL="171450" indent="-171450">
                <a:buFont typeface="Arial" charset="0"/>
                <a:buChar char="•"/>
              </a:pPr>
              <a:r>
                <a:rPr lang="en-US" sz="1000" dirty="0" smtClean="0">
                  <a:solidFill>
                    <a:srgbClr val="7030A0"/>
                  </a:solidFill>
                </a:rPr>
                <a:t>(Data is done)</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null, so it is Done)</a:t>
              </a:r>
            </a:p>
          </p:txBody>
        </p:sp>
        <p:pic>
          <p:nvPicPr>
            <p:cNvPr id="28" name="Picture 27"/>
            <p:cNvPicPr>
              <a:picLocks noChangeAspect="1"/>
            </p:cNvPicPr>
            <p:nvPr/>
          </p:nvPicPr>
          <p:blipFill>
            <a:blip r:embed="rId12"/>
            <a:stretch>
              <a:fillRect/>
            </a:stretch>
          </p:blipFill>
          <p:spPr>
            <a:xfrm>
              <a:off x="7020479" y="5610920"/>
              <a:ext cx="530197" cy="185913"/>
            </a:xfrm>
            <a:prstGeom prst="rect">
              <a:avLst/>
            </a:prstGeom>
          </p:spPr>
        </p:pic>
      </p:grpSp>
      <p:sp>
        <p:nvSpPr>
          <p:cNvPr id="30" name="Rectangle 29"/>
          <p:cNvSpPr/>
          <p:nvPr/>
        </p:nvSpPr>
        <p:spPr>
          <a:xfrm>
            <a:off x="10270096" y="239093"/>
            <a:ext cx="2030559" cy="116955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‘C’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Sub Tree </a:t>
            </a:r>
            <a:r>
              <a:rPr lang="en-US" sz="1000" dirty="0">
                <a:solidFill>
                  <a:srgbClr val="7030A0"/>
                </a:solidFill>
              </a:rPr>
              <a:t>is Done</a:t>
            </a:r>
            <a:r>
              <a:rPr lang="en-US" sz="1000" dirty="0" smtClean="0">
                <a:solidFill>
                  <a:srgbClr val="7030A0"/>
                </a:solidFill>
              </a:rPr>
              <a:t>)</a:t>
            </a:r>
          </a:p>
          <a:p>
            <a:pPr marL="171450" indent="-171450">
              <a:buFont typeface="Arial" charset="0"/>
              <a:buChar char="•"/>
            </a:pPr>
            <a:r>
              <a:rPr lang="en-US" sz="1000" dirty="0" smtClean="0">
                <a:solidFill>
                  <a:srgbClr val="7030A0"/>
                </a:solidFill>
              </a:rPr>
              <a:t>(Data can be visited)</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a:t>
            </a:r>
            <a:r>
              <a:rPr lang="en-US" sz="1000" dirty="0" smtClean="0">
                <a:solidFill>
                  <a:srgbClr val="7030A0"/>
                </a:solidFill>
              </a:rPr>
              <a:t>Sub Tree is in process)</a:t>
            </a:r>
            <a:endParaRPr lang="en-US" sz="1000" dirty="0">
              <a:solidFill>
                <a:srgbClr val="7030A0"/>
              </a:solidFill>
            </a:endParaRPr>
          </a:p>
        </p:txBody>
      </p:sp>
      <p:pic>
        <p:nvPicPr>
          <p:cNvPr id="31" name="Picture 30"/>
          <p:cNvPicPr>
            <a:picLocks noChangeAspect="1"/>
          </p:cNvPicPr>
          <p:nvPr/>
        </p:nvPicPr>
        <p:blipFill>
          <a:blip r:embed="rId13"/>
          <a:stretch>
            <a:fillRect/>
          </a:stretch>
        </p:blipFill>
        <p:spPr>
          <a:xfrm>
            <a:off x="8275401" y="156301"/>
            <a:ext cx="1994695" cy="1335133"/>
          </a:xfrm>
          <a:prstGeom prst="rect">
            <a:avLst/>
          </a:prstGeom>
        </p:spPr>
      </p:pic>
      <p:pic>
        <p:nvPicPr>
          <p:cNvPr id="32" name="Picture 31"/>
          <p:cNvPicPr>
            <a:picLocks noChangeAspect="1"/>
          </p:cNvPicPr>
          <p:nvPr/>
        </p:nvPicPr>
        <p:blipFill>
          <a:blip r:embed="rId14"/>
          <a:stretch>
            <a:fillRect/>
          </a:stretch>
        </p:blipFill>
        <p:spPr>
          <a:xfrm>
            <a:off x="10711542" y="755819"/>
            <a:ext cx="879778" cy="205820"/>
          </a:xfrm>
          <a:prstGeom prst="rect">
            <a:avLst/>
          </a:prstGeom>
        </p:spPr>
      </p:pic>
      <p:pic>
        <p:nvPicPr>
          <p:cNvPr id="33" name="Picture 32"/>
          <p:cNvPicPr>
            <a:picLocks noChangeAspect="1"/>
          </p:cNvPicPr>
          <p:nvPr/>
        </p:nvPicPr>
        <p:blipFill>
          <a:blip r:embed="rId15"/>
          <a:stretch>
            <a:fillRect/>
          </a:stretch>
        </p:blipFill>
        <p:spPr>
          <a:xfrm>
            <a:off x="8275401" y="1626928"/>
            <a:ext cx="1682352" cy="1149607"/>
          </a:xfrm>
          <a:prstGeom prst="rect">
            <a:avLst/>
          </a:prstGeom>
        </p:spPr>
      </p:pic>
      <p:sp>
        <p:nvSpPr>
          <p:cNvPr id="34" name="Rectangle 33"/>
          <p:cNvSpPr/>
          <p:nvPr/>
        </p:nvSpPr>
        <p:spPr>
          <a:xfrm>
            <a:off x="10305960" y="1668277"/>
            <a:ext cx="2030559" cy="116955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‘E’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a:t>
            </a:r>
            <a:r>
              <a:rPr lang="en-US" sz="1000" dirty="0">
                <a:solidFill>
                  <a:srgbClr val="7030A0"/>
                </a:solidFill>
              </a:rPr>
              <a:t>null, so it is Done</a:t>
            </a:r>
            <a:r>
              <a:rPr lang="en-US" sz="1000" dirty="0" smtClean="0">
                <a:solidFill>
                  <a:srgbClr val="7030A0"/>
                </a:solidFill>
              </a:rPr>
              <a:t>)</a:t>
            </a:r>
          </a:p>
          <a:p>
            <a:pPr marL="171450" indent="-171450">
              <a:buFont typeface="Arial" charset="0"/>
              <a:buChar char="•"/>
            </a:pPr>
            <a:r>
              <a:rPr lang="en-US" sz="1000" dirty="0" smtClean="0">
                <a:solidFill>
                  <a:srgbClr val="7030A0"/>
                </a:solidFill>
              </a:rPr>
              <a:t>(Data is done)</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null, so it is Done)</a:t>
            </a:r>
          </a:p>
        </p:txBody>
      </p:sp>
      <p:pic>
        <p:nvPicPr>
          <p:cNvPr id="36" name="Picture 35"/>
          <p:cNvPicPr>
            <a:picLocks noChangeAspect="1"/>
          </p:cNvPicPr>
          <p:nvPr/>
        </p:nvPicPr>
        <p:blipFill>
          <a:blip r:embed="rId16"/>
          <a:stretch>
            <a:fillRect/>
          </a:stretch>
        </p:blipFill>
        <p:spPr>
          <a:xfrm>
            <a:off x="10653648" y="2190992"/>
            <a:ext cx="1191961" cy="211123"/>
          </a:xfrm>
          <a:prstGeom prst="rect">
            <a:avLst/>
          </a:prstGeom>
        </p:spPr>
      </p:pic>
      <p:pic>
        <p:nvPicPr>
          <p:cNvPr id="37" name="Picture 36"/>
          <p:cNvPicPr>
            <a:picLocks noChangeAspect="1"/>
          </p:cNvPicPr>
          <p:nvPr/>
        </p:nvPicPr>
        <p:blipFill>
          <a:blip r:embed="rId17"/>
          <a:stretch>
            <a:fillRect/>
          </a:stretch>
        </p:blipFill>
        <p:spPr>
          <a:xfrm>
            <a:off x="8275401" y="3090179"/>
            <a:ext cx="1913090" cy="1342902"/>
          </a:xfrm>
          <a:prstGeom prst="rect">
            <a:avLst/>
          </a:prstGeom>
        </p:spPr>
      </p:pic>
      <p:sp>
        <p:nvSpPr>
          <p:cNvPr id="40" name="Rectangle 39"/>
          <p:cNvSpPr/>
          <p:nvPr/>
        </p:nvSpPr>
        <p:spPr>
          <a:xfrm>
            <a:off x="10188491" y="3176854"/>
            <a:ext cx="2030559" cy="1169551"/>
          </a:xfrm>
          <a:prstGeom prst="rect">
            <a:avLst/>
          </a:prstGeom>
        </p:spPr>
        <p:txBody>
          <a:bodyPr wrap="square">
            <a:spAutoFit/>
          </a:bodyPr>
          <a:lstStyle/>
          <a:p>
            <a:pPr marL="171450" indent="-171450">
              <a:buFont typeface="Arial" charset="0"/>
              <a:buChar char="•"/>
            </a:pPr>
            <a:r>
              <a:rPr lang="en-US" sz="1000" dirty="0">
                <a:solidFill>
                  <a:srgbClr val="7030A0"/>
                </a:solidFill>
              </a:rPr>
              <a:t>For </a:t>
            </a:r>
            <a:r>
              <a:rPr lang="en-US" sz="1000" dirty="0" smtClean="0">
                <a:solidFill>
                  <a:srgbClr val="7030A0"/>
                </a:solidFill>
              </a:rPr>
              <a:t>‘F’ </a:t>
            </a:r>
            <a:r>
              <a:rPr lang="en-US" sz="1000" dirty="0">
                <a:solidFill>
                  <a:srgbClr val="7030A0"/>
                </a:solidFill>
              </a:rPr>
              <a:t>node </a:t>
            </a:r>
            <a:endParaRPr lang="en-US" sz="1000" dirty="0" smtClean="0">
              <a:solidFill>
                <a:srgbClr val="7030A0"/>
              </a:solidFill>
            </a:endParaRPr>
          </a:p>
          <a:p>
            <a:pPr marL="171450" indent="-171450">
              <a:buFont typeface="Arial" charset="0"/>
              <a:buChar char="•"/>
            </a:pPr>
            <a:r>
              <a:rPr lang="en-US" sz="1000" dirty="0" smtClean="0">
                <a:solidFill>
                  <a:srgbClr val="7030A0"/>
                </a:solidFill>
              </a:rPr>
              <a:t>(Left is Sub Tree </a:t>
            </a:r>
            <a:r>
              <a:rPr lang="en-US" sz="1000" dirty="0">
                <a:solidFill>
                  <a:srgbClr val="7030A0"/>
                </a:solidFill>
              </a:rPr>
              <a:t>is Done</a:t>
            </a:r>
            <a:r>
              <a:rPr lang="en-US" sz="1000" dirty="0" smtClean="0">
                <a:solidFill>
                  <a:srgbClr val="7030A0"/>
                </a:solidFill>
              </a:rPr>
              <a:t>)</a:t>
            </a:r>
          </a:p>
          <a:p>
            <a:pPr marL="171450" indent="-171450">
              <a:buFont typeface="Arial" charset="0"/>
              <a:buChar char="•"/>
            </a:pPr>
            <a:r>
              <a:rPr lang="en-US" sz="1000" dirty="0" smtClean="0">
                <a:solidFill>
                  <a:srgbClr val="7030A0"/>
                </a:solidFill>
              </a:rPr>
              <a:t>(Data can be visited)</a:t>
            </a:r>
          </a:p>
          <a:p>
            <a:pPr marL="171450" indent="-171450">
              <a:buFont typeface="Arial" charset="0"/>
              <a:buChar char="•"/>
            </a:pPr>
            <a:endParaRPr lang="en-US" sz="1000" dirty="0">
              <a:solidFill>
                <a:srgbClr val="7030A0"/>
              </a:solidFill>
            </a:endParaRPr>
          </a:p>
          <a:p>
            <a:pPr marL="171450" indent="-171450">
              <a:buFont typeface="Arial" charset="0"/>
              <a:buChar char="•"/>
            </a:pPr>
            <a:endParaRPr lang="en-US" sz="1000" dirty="0" smtClean="0">
              <a:solidFill>
                <a:srgbClr val="7030A0"/>
              </a:solidFill>
            </a:endParaRPr>
          </a:p>
          <a:p>
            <a:pPr marL="171450" indent="-171450">
              <a:buFont typeface="Arial" charset="0"/>
              <a:buChar char="•"/>
            </a:pPr>
            <a:r>
              <a:rPr lang="en-US" sz="1000" dirty="0" smtClean="0">
                <a:solidFill>
                  <a:srgbClr val="7030A0"/>
                </a:solidFill>
              </a:rPr>
              <a:t>then </a:t>
            </a:r>
            <a:r>
              <a:rPr lang="en-US" sz="1000" dirty="0">
                <a:solidFill>
                  <a:srgbClr val="7030A0"/>
                </a:solidFill>
              </a:rPr>
              <a:t>ok to process right</a:t>
            </a:r>
          </a:p>
          <a:p>
            <a:pPr marL="171450" indent="-171450">
              <a:buFont typeface="Arial" charset="0"/>
              <a:buChar char="•"/>
            </a:pPr>
            <a:r>
              <a:rPr lang="en-US" sz="1000" dirty="0">
                <a:solidFill>
                  <a:srgbClr val="7030A0"/>
                </a:solidFill>
              </a:rPr>
              <a:t>(Right is </a:t>
            </a:r>
            <a:r>
              <a:rPr lang="en-US" sz="1000" dirty="0" smtClean="0">
                <a:solidFill>
                  <a:srgbClr val="7030A0"/>
                </a:solidFill>
              </a:rPr>
              <a:t>Sub Tree is in process)</a:t>
            </a:r>
            <a:endParaRPr lang="en-US" sz="1000" dirty="0">
              <a:solidFill>
                <a:srgbClr val="7030A0"/>
              </a:solidFill>
            </a:endParaRPr>
          </a:p>
        </p:txBody>
      </p:sp>
      <p:pic>
        <p:nvPicPr>
          <p:cNvPr id="41" name="Picture 40"/>
          <p:cNvPicPr>
            <a:picLocks noChangeAspect="1"/>
          </p:cNvPicPr>
          <p:nvPr/>
        </p:nvPicPr>
        <p:blipFill>
          <a:blip r:embed="rId18"/>
          <a:stretch>
            <a:fillRect/>
          </a:stretch>
        </p:blipFill>
        <p:spPr>
          <a:xfrm>
            <a:off x="10653648" y="3751325"/>
            <a:ext cx="1141844" cy="200193"/>
          </a:xfrm>
          <a:prstGeom prst="rect">
            <a:avLst/>
          </a:prstGeom>
        </p:spPr>
      </p:pic>
      <p:pic>
        <p:nvPicPr>
          <p:cNvPr id="42" name="Picture 41"/>
          <p:cNvPicPr>
            <a:picLocks noChangeAspect="1"/>
          </p:cNvPicPr>
          <p:nvPr/>
        </p:nvPicPr>
        <p:blipFill>
          <a:blip r:embed="rId19"/>
          <a:stretch>
            <a:fillRect/>
          </a:stretch>
        </p:blipFill>
        <p:spPr>
          <a:xfrm>
            <a:off x="8332361" y="5349121"/>
            <a:ext cx="1503354" cy="1131444"/>
          </a:xfrm>
          <a:prstGeom prst="rect">
            <a:avLst/>
          </a:prstGeom>
        </p:spPr>
      </p:pic>
      <p:cxnSp>
        <p:nvCxnSpPr>
          <p:cNvPr id="44" name="Straight Arrow Connector 43"/>
          <p:cNvCxnSpPr/>
          <p:nvPr/>
        </p:nvCxnSpPr>
        <p:spPr>
          <a:xfrm flipH="1">
            <a:off x="9213754" y="4746725"/>
            <a:ext cx="18192" cy="532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20"/>
          <a:stretch>
            <a:fillRect/>
          </a:stretch>
        </p:blipFill>
        <p:spPr>
          <a:xfrm>
            <a:off x="2304467" y="65907"/>
            <a:ext cx="1873158" cy="451739"/>
          </a:xfrm>
          <a:prstGeom prst="rect">
            <a:avLst/>
          </a:prstGeom>
          <a:ln>
            <a:solidFill>
              <a:srgbClr val="00B0F0"/>
            </a:solidFill>
          </a:ln>
        </p:spPr>
      </p:pic>
      <p:pic>
        <p:nvPicPr>
          <p:cNvPr id="46" name="Picture 45"/>
          <p:cNvPicPr>
            <a:picLocks noChangeAspect="1"/>
          </p:cNvPicPr>
          <p:nvPr/>
        </p:nvPicPr>
        <p:blipFill>
          <a:blip r:embed="rId21"/>
          <a:stretch>
            <a:fillRect/>
          </a:stretch>
        </p:blipFill>
        <p:spPr>
          <a:xfrm>
            <a:off x="10226572" y="6044501"/>
            <a:ext cx="1759160" cy="217659"/>
          </a:xfrm>
          <a:prstGeom prst="rect">
            <a:avLst/>
          </a:prstGeom>
        </p:spPr>
      </p:pic>
      <p:sp>
        <p:nvSpPr>
          <p:cNvPr id="47" name="TextBox 46"/>
          <p:cNvSpPr txBox="1"/>
          <p:nvPr/>
        </p:nvSpPr>
        <p:spPr>
          <a:xfrm>
            <a:off x="10174018" y="5328128"/>
            <a:ext cx="1811714" cy="415498"/>
          </a:xfrm>
          <a:prstGeom prst="rect">
            <a:avLst/>
          </a:prstGeom>
          <a:noFill/>
          <a:ln>
            <a:solidFill>
              <a:srgbClr val="00B0F0"/>
            </a:solidFill>
          </a:ln>
        </p:spPr>
        <p:txBody>
          <a:bodyPr wrap="none" rtlCol="0">
            <a:spAutoFit/>
          </a:bodyPr>
          <a:lstStyle/>
          <a:p>
            <a:r>
              <a:rPr lang="en-US" sz="1050" dirty="0" smtClean="0">
                <a:solidFill>
                  <a:srgbClr val="00B0F0"/>
                </a:solidFill>
              </a:rPr>
              <a:t>Result is always Sorted Order </a:t>
            </a:r>
          </a:p>
          <a:p>
            <a:r>
              <a:rPr lang="en-US" sz="1050" dirty="0" smtClean="0">
                <a:solidFill>
                  <a:srgbClr val="00B0F0"/>
                </a:solidFill>
              </a:rPr>
              <a:t>in In-</a:t>
            </a:r>
            <a:r>
              <a:rPr lang="en-US" sz="1050" dirty="0">
                <a:solidFill>
                  <a:srgbClr val="00B0F0"/>
                </a:solidFill>
              </a:rPr>
              <a:t>O</a:t>
            </a:r>
            <a:r>
              <a:rPr lang="en-US" sz="1050" dirty="0" smtClean="0">
                <a:solidFill>
                  <a:srgbClr val="00B0F0"/>
                </a:solidFill>
              </a:rPr>
              <a:t>rder Traversal</a:t>
            </a:r>
            <a:endParaRPr lang="en-US" sz="1050" dirty="0">
              <a:solidFill>
                <a:srgbClr val="00B0F0"/>
              </a:solidFill>
            </a:endParaRPr>
          </a:p>
        </p:txBody>
      </p:sp>
      <p:sp>
        <p:nvSpPr>
          <p:cNvPr id="50" name="TextBox 49"/>
          <p:cNvSpPr txBox="1"/>
          <p:nvPr/>
        </p:nvSpPr>
        <p:spPr>
          <a:xfrm rot="5400000">
            <a:off x="9078818" y="4439576"/>
            <a:ext cx="447530" cy="369332"/>
          </a:xfrm>
          <a:prstGeom prst="rect">
            <a:avLst/>
          </a:prstGeom>
          <a:noFill/>
        </p:spPr>
        <p:txBody>
          <a:bodyPr wrap="square" rtlCol="0">
            <a:spAutoFit/>
          </a:bodyPr>
          <a:lstStyle/>
          <a:p>
            <a:r>
              <a:rPr lang="is-IS" dirty="0" smtClean="0"/>
              <a:t>….</a:t>
            </a:r>
            <a:endParaRPr lang="en-US" dirty="0"/>
          </a:p>
        </p:txBody>
      </p:sp>
    </p:spTree>
    <p:extLst>
      <p:ext uri="{BB962C8B-B14F-4D97-AF65-F5344CB8AC3E}">
        <p14:creationId xmlns:p14="http://schemas.microsoft.com/office/powerpoint/2010/main" val="992176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92687" y="4730244"/>
            <a:ext cx="5203370" cy="1798132"/>
          </a:xfrm>
          <a:prstGeom prst="rect">
            <a:avLst/>
          </a:prstGeom>
          <a:ln>
            <a:solidFill>
              <a:srgbClr val="00B0F0"/>
            </a:solidFill>
          </a:ln>
        </p:spPr>
      </p:pic>
      <p:pic>
        <p:nvPicPr>
          <p:cNvPr id="3" name="Picture 2"/>
          <p:cNvPicPr>
            <a:picLocks noChangeAspect="1"/>
          </p:cNvPicPr>
          <p:nvPr/>
        </p:nvPicPr>
        <p:blipFill>
          <a:blip r:embed="rId3"/>
          <a:stretch>
            <a:fillRect/>
          </a:stretch>
        </p:blipFill>
        <p:spPr>
          <a:xfrm>
            <a:off x="3056710" y="2371789"/>
            <a:ext cx="5103222" cy="1779801"/>
          </a:xfrm>
          <a:prstGeom prst="rect">
            <a:avLst/>
          </a:prstGeom>
          <a:ln>
            <a:solidFill>
              <a:srgbClr val="00B0F0"/>
            </a:solidFill>
          </a:ln>
        </p:spPr>
      </p:pic>
      <p:pic>
        <p:nvPicPr>
          <p:cNvPr id="4" name="Picture 3"/>
          <p:cNvPicPr>
            <a:picLocks noChangeAspect="1"/>
          </p:cNvPicPr>
          <p:nvPr/>
        </p:nvPicPr>
        <p:blipFill>
          <a:blip r:embed="rId4"/>
          <a:stretch>
            <a:fillRect/>
          </a:stretch>
        </p:blipFill>
        <p:spPr>
          <a:xfrm>
            <a:off x="352697" y="477618"/>
            <a:ext cx="4667793" cy="1629003"/>
          </a:xfrm>
          <a:prstGeom prst="rect">
            <a:avLst/>
          </a:prstGeom>
          <a:ln>
            <a:solidFill>
              <a:srgbClr val="00B0F0"/>
            </a:solidFill>
          </a:ln>
        </p:spPr>
      </p:pic>
      <p:sp>
        <p:nvSpPr>
          <p:cNvPr id="5" name="TextBox 4"/>
          <p:cNvSpPr txBox="1"/>
          <p:nvPr/>
        </p:nvSpPr>
        <p:spPr>
          <a:xfrm>
            <a:off x="1184364" y="4418072"/>
            <a:ext cx="3004458" cy="253916"/>
          </a:xfrm>
          <a:prstGeom prst="rect">
            <a:avLst/>
          </a:prstGeom>
          <a:noFill/>
          <a:ln>
            <a:noFill/>
          </a:ln>
        </p:spPr>
        <p:txBody>
          <a:bodyPr wrap="square" rtlCol="0">
            <a:spAutoFit/>
          </a:bodyPr>
          <a:lstStyle/>
          <a:p>
            <a:r>
              <a:rPr lang="en-US" sz="1050" dirty="0" smtClean="0">
                <a:solidFill>
                  <a:srgbClr val="00B0F0"/>
                </a:solidFill>
              </a:rPr>
              <a:t>Result is always Sorted </a:t>
            </a:r>
            <a:r>
              <a:rPr lang="en-US" sz="1050" smtClean="0">
                <a:solidFill>
                  <a:srgbClr val="00B0F0"/>
                </a:solidFill>
              </a:rPr>
              <a:t>Order in </a:t>
            </a:r>
            <a:r>
              <a:rPr lang="en-US" sz="1050" dirty="0" smtClean="0">
                <a:solidFill>
                  <a:srgbClr val="00B0F0"/>
                </a:solidFill>
              </a:rPr>
              <a:t>In-</a:t>
            </a:r>
            <a:r>
              <a:rPr lang="en-US" sz="1050" dirty="0">
                <a:solidFill>
                  <a:srgbClr val="00B0F0"/>
                </a:solidFill>
              </a:rPr>
              <a:t>O</a:t>
            </a:r>
            <a:r>
              <a:rPr lang="en-US" sz="1050" dirty="0" smtClean="0">
                <a:solidFill>
                  <a:srgbClr val="00B0F0"/>
                </a:solidFill>
              </a:rPr>
              <a:t>rder Traversal</a:t>
            </a:r>
            <a:endParaRPr lang="en-US" sz="1050" dirty="0">
              <a:solidFill>
                <a:srgbClr val="00B0F0"/>
              </a:solidFill>
            </a:endParaRPr>
          </a:p>
        </p:txBody>
      </p:sp>
      <p:cxnSp>
        <p:nvCxnSpPr>
          <p:cNvPr id="7" name="Straight Arrow Connector 6"/>
          <p:cNvCxnSpPr>
            <a:stCxn id="5" idx="0"/>
          </p:cNvCxnSpPr>
          <p:nvPr/>
        </p:nvCxnSpPr>
        <p:spPr>
          <a:xfrm flipV="1">
            <a:off x="2686593" y="3331030"/>
            <a:ext cx="1454333" cy="108704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40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solidFill>
                  <a:srgbClr val="00B0F0"/>
                </a:solidFill>
              </a:rPr>
              <a:t>Check if a binary tree is </a:t>
            </a:r>
            <a:r>
              <a:rPr lang="en-US" sz="4000" dirty="0" smtClean="0">
                <a:solidFill>
                  <a:srgbClr val="00B0F0"/>
                </a:solidFill>
              </a:rPr>
              <a:t/>
            </a:r>
            <a:br>
              <a:rPr lang="en-US" sz="4000" dirty="0" smtClean="0">
                <a:solidFill>
                  <a:srgbClr val="00B0F0"/>
                </a:solidFill>
              </a:rPr>
            </a:br>
            <a:r>
              <a:rPr lang="en-US" sz="4000" b="1" dirty="0" smtClean="0">
                <a:solidFill>
                  <a:srgbClr val="00B0F0"/>
                </a:solidFill>
              </a:rPr>
              <a:t>Binary Search Tree</a:t>
            </a:r>
            <a:r>
              <a:rPr lang="en-US" sz="4000" dirty="0" smtClean="0">
                <a:solidFill>
                  <a:srgbClr val="00B0F0"/>
                </a:solidFill>
              </a:rPr>
              <a:t> </a:t>
            </a:r>
            <a:r>
              <a:rPr lang="en-US" sz="4000" dirty="0">
                <a:solidFill>
                  <a:srgbClr val="00B0F0"/>
                </a:solidFill>
              </a:rPr>
              <a:t>or </a:t>
            </a:r>
            <a:r>
              <a:rPr lang="en-US" sz="4000" dirty="0" smtClean="0">
                <a:solidFill>
                  <a:srgbClr val="00B0F0"/>
                </a:solidFill>
              </a:rPr>
              <a:t>not ?</a:t>
            </a:r>
            <a:endParaRPr lang="en-US" sz="4000" dirty="0">
              <a:solidFill>
                <a:srgbClr val="00B0F0"/>
              </a:solidFill>
            </a:endParaRPr>
          </a:p>
        </p:txBody>
      </p:sp>
    </p:spTree>
    <p:extLst>
      <p:ext uri="{BB962C8B-B14F-4D97-AF65-F5344CB8AC3E}">
        <p14:creationId xmlns:p14="http://schemas.microsoft.com/office/powerpoint/2010/main" val="928070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70" y="0"/>
            <a:ext cx="6949104" cy="2390850"/>
          </a:xfrm>
          <a:prstGeom prst="rect">
            <a:avLst/>
          </a:prstGeom>
        </p:spPr>
      </p:pic>
      <p:grpSp>
        <p:nvGrpSpPr>
          <p:cNvPr id="12" name="Group 11"/>
          <p:cNvGrpSpPr/>
          <p:nvPr/>
        </p:nvGrpSpPr>
        <p:grpSpPr>
          <a:xfrm>
            <a:off x="3104708" y="2862297"/>
            <a:ext cx="8324121" cy="3719256"/>
            <a:chOff x="2114550" y="2354812"/>
            <a:chExt cx="7962900" cy="3397916"/>
          </a:xfrm>
        </p:grpSpPr>
        <p:sp>
          <p:nvSpPr>
            <p:cNvPr id="6" name="TextBox 5"/>
            <p:cNvSpPr txBox="1"/>
            <p:nvPr/>
          </p:nvSpPr>
          <p:spPr>
            <a:xfrm>
              <a:off x="3916773" y="5383396"/>
              <a:ext cx="2118529" cy="369332"/>
            </a:xfrm>
            <a:prstGeom prst="rect">
              <a:avLst/>
            </a:prstGeom>
            <a:noFill/>
          </p:spPr>
          <p:txBody>
            <a:bodyPr wrap="none" rtlCol="0">
              <a:spAutoFit/>
            </a:bodyPr>
            <a:lstStyle/>
            <a:p>
              <a:r>
                <a:rPr lang="en-US" b="1" dirty="0" smtClean="0">
                  <a:solidFill>
                    <a:srgbClr val="C00000"/>
                  </a:solidFill>
                </a:rPr>
                <a:t>11</a:t>
              </a:r>
              <a:r>
                <a:rPr lang="en-US" dirty="0" smtClean="0">
                  <a:solidFill>
                    <a:srgbClr val="C00000"/>
                  </a:solidFill>
                </a:rPr>
                <a:t> is greater than 10</a:t>
              </a:r>
              <a:endParaRPr lang="en-US" dirty="0">
                <a:solidFill>
                  <a:srgbClr val="C00000"/>
                </a:solidFill>
              </a:endParaRPr>
            </a:p>
          </p:txBody>
        </p:sp>
        <p:grpSp>
          <p:nvGrpSpPr>
            <p:cNvPr id="10" name="Group 9"/>
            <p:cNvGrpSpPr/>
            <p:nvPr/>
          </p:nvGrpSpPr>
          <p:grpSpPr>
            <a:xfrm>
              <a:off x="2114550" y="2354812"/>
              <a:ext cx="7962900" cy="2870200"/>
              <a:chOff x="2263405" y="3418662"/>
              <a:chExt cx="7962900" cy="2870200"/>
            </a:xfrm>
          </p:grpSpPr>
          <p:pic>
            <p:nvPicPr>
              <p:cNvPr id="3" name="Picture 2"/>
              <p:cNvPicPr>
                <a:picLocks noChangeAspect="1"/>
              </p:cNvPicPr>
              <p:nvPr/>
            </p:nvPicPr>
            <p:blipFill>
              <a:blip r:embed="rId3"/>
              <a:stretch>
                <a:fillRect/>
              </a:stretch>
            </p:blipFill>
            <p:spPr>
              <a:xfrm>
                <a:off x="2263405" y="3418662"/>
                <a:ext cx="7962900" cy="2870200"/>
              </a:xfrm>
              <a:prstGeom prst="rect">
                <a:avLst/>
              </a:prstGeom>
            </p:spPr>
          </p:pic>
          <p:sp>
            <p:nvSpPr>
              <p:cNvPr id="7" name="Rectangle 6"/>
              <p:cNvSpPr/>
              <p:nvPr/>
            </p:nvSpPr>
            <p:spPr>
              <a:xfrm>
                <a:off x="5124893" y="5613992"/>
                <a:ext cx="701749" cy="46783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4614530" y="3891516"/>
                <a:ext cx="510363" cy="29771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8152075" y="5383396"/>
              <a:ext cx="1884490" cy="369332"/>
            </a:xfrm>
            <a:prstGeom prst="rect">
              <a:avLst/>
            </a:prstGeom>
            <a:noFill/>
          </p:spPr>
          <p:txBody>
            <a:bodyPr wrap="none" rtlCol="0">
              <a:spAutoFit/>
            </a:bodyPr>
            <a:lstStyle/>
            <a:p>
              <a:r>
                <a:rPr lang="en-US" b="1" dirty="0" smtClean="0">
                  <a:solidFill>
                    <a:srgbClr val="C00000"/>
                  </a:solidFill>
                </a:rPr>
                <a:t>9</a:t>
              </a:r>
              <a:r>
                <a:rPr lang="en-US" dirty="0" smtClean="0">
                  <a:solidFill>
                    <a:srgbClr val="C00000"/>
                  </a:solidFill>
                </a:rPr>
                <a:t> is greater than 8</a:t>
              </a:r>
              <a:endParaRPr lang="en-US" dirty="0">
                <a:solidFill>
                  <a:srgbClr val="C00000"/>
                </a:solidFill>
              </a:endParaRPr>
            </a:p>
          </p:txBody>
        </p:sp>
      </p:grpSp>
    </p:spTree>
    <p:extLst>
      <p:ext uri="{BB962C8B-B14F-4D97-AF65-F5344CB8AC3E}">
        <p14:creationId xmlns:p14="http://schemas.microsoft.com/office/powerpoint/2010/main" val="311821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solidFill>
                  <a:srgbClr val="00B0F0"/>
                </a:solidFill>
              </a:rPr>
              <a:t>Delete a node from </a:t>
            </a:r>
            <a:r>
              <a:rPr lang="en-US" sz="4000" b="1" dirty="0">
                <a:solidFill>
                  <a:srgbClr val="00B0F0"/>
                </a:solidFill>
              </a:rPr>
              <a:t>Binary Search Tree</a:t>
            </a:r>
          </a:p>
        </p:txBody>
      </p:sp>
      <p:pic>
        <p:nvPicPr>
          <p:cNvPr id="3" name="Picture 2"/>
          <p:cNvPicPr>
            <a:picLocks noChangeAspect="1"/>
          </p:cNvPicPr>
          <p:nvPr/>
        </p:nvPicPr>
        <p:blipFill>
          <a:blip r:embed="rId2"/>
          <a:stretch>
            <a:fillRect/>
          </a:stretch>
        </p:blipFill>
        <p:spPr>
          <a:xfrm>
            <a:off x="4461974" y="4153719"/>
            <a:ext cx="2463800" cy="254000"/>
          </a:xfrm>
          <a:prstGeom prst="rect">
            <a:avLst/>
          </a:prstGeom>
        </p:spPr>
      </p:pic>
      <p:pic>
        <p:nvPicPr>
          <p:cNvPr id="4" name="Picture 3"/>
          <p:cNvPicPr>
            <a:picLocks noChangeAspect="1"/>
          </p:cNvPicPr>
          <p:nvPr/>
        </p:nvPicPr>
        <p:blipFill>
          <a:blip r:embed="rId3"/>
          <a:stretch>
            <a:fillRect/>
          </a:stretch>
        </p:blipFill>
        <p:spPr>
          <a:xfrm>
            <a:off x="4381246" y="4592596"/>
            <a:ext cx="2882900" cy="292100"/>
          </a:xfrm>
          <a:prstGeom prst="rect">
            <a:avLst/>
          </a:prstGeom>
        </p:spPr>
      </p:pic>
      <p:grpSp>
        <p:nvGrpSpPr>
          <p:cNvPr id="5" name="Group 4"/>
          <p:cNvGrpSpPr/>
          <p:nvPr/>
        </p:nvGrpSpPr>
        <p:grpSpPr>
          <a:xfrm>
            <a:off x="4411174" y="3661065"/>
            <a:ext cx="3369652" cy="307777"/>
            <a:chOff x="376428" y="382595"/>
            <a:chExt cx="3369652" cy="307777"/>
          </a:xfrm>
        </p:grpSpPr>
        <p:pic>
          <p:nvPicPr>
            <p:cNvPr id="6" name="Picture 5"/>
            <p:cNvPicPr>
              <a:picLocks noChangeAspect="1"/>
            </p:cNvPicPr>
            <p:nvPr/>
          </p:nvPicPr>
          <p:blipFill>
            <a:blip r:embed="rId4"/>
            <a:stretch>
              <a:fillRect/>
            </a:stretch>
          </p:blipFill>
          <p:spPr>
            <a:xfrm>
              <a:off x="376428" y="461772"/>
              <a:ext cx="2514600" cy="228600"/>
            </a:xfrm>
            <a:prstGeom prst="rect">
              <a:avLst/>
            </a:prstGeom>
          </p:spPr>
        </p:pic>
        <p:sp>
          <p:nvSpPr>
            <p:cNvPr id="7" name="TextBox 6"/>
            <p:cNvSpPr txBox="1"/>
            <p:nvPr/>
          </p:nvSpPr>
          <p:spPr>
            <a:xfrm>
              <a:off x="2712720" y="382595"/>
              <a:ext cx="1033360" cy="307777"/>
            </a:xfrm>
            <a:prstGeom prst="rect">
              <a:avLst/>
            </a:prstGeom>
            <a:noFill/>
          </p:spPr>
          <p:txBody>
            <a:bodyPr wrap="none" rtlCol="0">
              <a:spAutoFit/>
            </a:bodyPr>
            <a:lstStyle/>
            <a:p>
              <a:r>
                <a:rPr lang="en-US" sz="1400" dirty="0" smtClean="0">
                  <a:solidFill>
                    <a:srgbClr val="00B050"/>
                  </a:solidFill>
                </a:rPr>
                <a:t>(Leaf Node)</a:t>
              </a:r>
              <a:endParaRPr lang="en-US" sz="1400" dirty="0">
                <a:solidFill>
                  <a:srgbClr val="00B050"/>
                </a:solidFill>
              </a:endParaRPr>
            </a:p>
          </p:txBody>
        </p:sp>
      </p:grpSp>
    </p:spTree>
    <p:extLst>
      <p:ext uri="{BB962C8B-B14F-4D97-AF65-F5344CB8AC3E}">
        <p14:creationId xmlns:p14="http://schemas.microsoft.com/office/powerpoint/2010/main" val="181525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3738" y="466838"/>
            <a:ext cx="3426075" cy="1146630"/>
          </a:xfrm>
          <a:prstGeom prst="rect">
            <a:avLst/>
          </a:prstGeom>
        </p:spPr>
      </p:pic>
      <p:pic>
        <p:nvPicPr>
          <p:cNvPr id="3" name="Picture 2"/>
          <p:cNvPicPr>
            <a:picLocks noChangeAspect="1"/>
          </p:cNvPicPr>
          <p:nvPr/>
        </p:nvPicPr>
        <p:blipFill>
          <a:blip r:embed="rId3"/>
          <a:stretch>
            <a:fillRect/>
          </a:stretch>
        </p:blipFill>
        <p:spPr>
          <a:xfrm>
            <a:off x="663738" y="2419655"/>
            <a:ext cx="3931308" cy="1304824"/>
          </a:xfrm>
          <a:prstGeom prst="rect">
            <a:avLst/>
          </a:prstGeom>
        </p:spPr>
      </p:pic>
      <p:pic>
        <p:nvPicPr>
          <p:cNvPr id="4" name="Picture 3"/>
          <p:cNvPicPr>
            <a:picLocks noChangeAspect="1"/>
          </p:cNvPicPr>
          <p:nvPr/>
        </p:nvPicPr>
        <p:blipFill>
          <a:blip r:embed="rId4"/>
          <a:stretch>
            <a:fillRect/>
          </a:stretch>
        </p:blipFill>
        <p:spPr>
          <a:xfrm>
            <a:off x="5028522" y="1825441"/>
            <a:ext cx="6654242" cy="3063268"/>
          </a:xfrm>
          <a:prstGeom prst="rect">
            <a:avLst/>
          </a:prstGeom>
        </p:spPr>
      </p:pic>
      <p:sp>
        <p:nvSpPr>
          <p:cNvPr id="6" name="TextBox 5"/>
          <p:cNvSpPr txBox="1"/>
          <p:nvPr/>
        </p:nvSpPr>
        <p:spPr>
          <a:xfrm>
            <a:off x="5474524" y="3493647"/>
            <a:ext cx="2302233" cy="230832"/>
          </a:xfrm>
          <a:prstGeom prst="rect">
            <a:avLst/>
          </a:prstGeom>
          <a:noFill/>
        </p:spPr>
        <p:txBody>
          <a:bodyPr wrap="none" rtlCol="0">
            <a:spAutoFit/>
          </a:bodyPr>
          <a:lstStyle/>
          <a:p>
            <a:r>
              <a:rPr lang="en-US" sz="900" dirty="0" smtClean="0">
                <a:solidFill>
                  <a:srgbClr val="7030A0"/>
                </a:solidFill>
                <a:latin typeface="Chalkduster" charset="0"/>
                <a:ea typeface="Chalkduster" charset="0"/>
                <a:cs typeface="Chalkduster" charset="0"/>
              </a:rPr>
              <a:t>(Consider insert in middle too)</a:t>
            </a:r>
            <a:endParaRPr lang="en-US" sz="900" dirty="0">
              <a:solidFill>
                <a:srgbClr val="7030A0"/>
              </a:solidFill>
              <a:latin typeface="Chalkduster" charset="0"/>
              <a:ea typeface="Chalkduster" charset="0"/>
              <a:cs typeface="Chalkduster" charset="0"/>
            </a:endParaRPr>
          </a:p>
        </p:txBody>
      </p:sp>
      <p:sp>
        <p:nvSpPr>
          <p:cNvPr id="7" name="TextBox 6"/>
          <p:cNvSpPr txBox="1"/>
          <p:nvPr/>
        </p:nvSpPr>
        <p:spPr>
          <a:xfrm>
            <a:off x="5543797" y="4019721"/>
            <a:ext cx="2406428" cy="230832"/>
          </a:xfrm>
          <a:prstGeom prst="rect">
            <a:avLst/>
          </a:prstGeom>
          <a:noFill/>
        </p:spPr>
        <p:txBody>
          <a:bodyPr wrap="none" rtlCol="0">
            <a:spAutoFit/>
          </a:bodyPr>
          <a:lstStyle/>
          <a:p>
            <a:r>
              <a:rPr lang="en-US" sz="900" dirty="0" smtClean="0">
                <a:solidFill>
                  <a:srgbClr val="7030A0"/>
                </a:solidFill>
                <a:latin typeface="Chalkduster" charset="0"/>
                <a:ea typeface="Chalkduster" charset="0"/>
                <a:cs typeface="Chalkduster" charset="0"/>
              </a:rPr>
              <a:t>(Consider remove in middle too)</a:t>
            </a:r>
            <a:endParaRPr lang="en-US" sz="900" dirty="0">
              <a:solidFill>
                <a:srgbClr val="7030A0"/>
              </a:solidFill>
              <a:latin typeface="Chalkduster" charset="0"/>
              <a:ea typeface="Chalkduster" charset="0"/>
              <a:cs typeface="Chalkduster" charset="0"/>
            </a:endParaRPr>
          </a:p>
        </p:txBody>
      </p:sp>
      <p:sp>
        <p:nvSpPr>
          <p:cNvPr id="8" name="TextBox 7"/>
          <p:cNvSpPr txBox="1"/>
          <p:nvPr/>
        </p:nvSpPr>
        <p:spPr>
          <a:xfrm>
            <a:off x="5648449" y="4659028"/>
            <a:ext cx="1954381" cy="630942"/>
          </a:xfrm>
          <a:prstGeom prst="rect">
            <a:avLst/>
          </a:prstGeom>
          <a:noFill/>
        </p:spPr>
        <p:txBody>
          <a:bodyPr wrap="none" rtlCol="0">
            <a:spAutoFit/>
          </a:bodyPr>
          <a:lstStyle/>
          <a:p>
            <a:pPr algn="ctr"/>
            <a:r>
              <a:rPr lang="en-US" sz="700" dirty="0" smtClean="0">
                <a:solidFill>
                  <a:srgbClr val="7030A0"/>
                </a:solidFill>
                <a:latin typeface="Chalkduster" charset="0"/>
                <a:ea typeface="Chalkduster" charset="0"/>
                <a:cs typeface="Chalkduster" charset="0"/>
              </a:rPr>
              <a:t>(Adding More than array size)</a:t>
            </a:r>
          </a:p>
          <a:p>
            <a:pPr algn="ctr"/>
            <a:r>
              <a:rPr lang="en-US" sz="700" dirty="0" smtClean="0">
                <a:solidFill>
                  <a:srgbClr val="7030A0"/>
                </a:solidFill>
                <a:latin typeface="Chalkduster" charset="0"/>
                <a:ea typeface="Chalkduster" charset="0"/>
                <a:cs typeface="Chalkduster" charset="0"/>
              </a:rPr>
              <a:t>(creating new array)</a:t>
            </a:r>
          </a:p>
          <a:p>
            <a:pPr algn="ctr"/>
            <a:r>
              <a:rPr lang="en-US" sz="700" dirty="0" smtClean="0">
                <a:solidFill>
                  <a:srgbClr val="7030A0"/>
                </a:solidFill>
                <a:latin typeface="Chalkduster" charset="0"/>
                <a:ea typeface="Chalkduster" charset="0"/>
                <a:cs typeface="Chalkduster" charset="0"/>
              </a:rPr>
              <a:t> and </a:t>
            </a:r>
          </a:p>
          <a:p>
            <a:pPr algn="ctr"/>
            <a:r>
              <a:rPr lang="en-US" sz="700" dirty="0" smtClean="0">
                <a:solidFill>
                  <a:srgbClr val="7030A0"/>
                </a:solidFill>
                <a:latin typeface="Chalkduster" charset="0"/>
                <a:ea typeface="Chalkduster" charset="0"/>
                <a:cs typeface="Chalkduster" charset="0"/>
              </a:rPr>
              <a:t>(copying old items to new array) </a:t>
            </a:r>
          </a:p>
          <a:p>
            <a:pPr algn="ctr"/>
            <a:r>
              <a:rPr lang="en-US" sz="700" dirty="0" smtClean="0">
                <a:solidFill>
                  <a:srgbClr val="7030A0"/>
                </a:solidFill>
                <a:latin typeface="Chalkduster" charset="0"/>
                <a:ea typeface="Chalkduster" charset="0"/>
                <a:cs typeface="Chalkduster" charset="0"/>
              </a:rPr>
              <a:t>operations</a:t>
            </a:r>
            <a:endParaRPr lang="en-US" sz="700" dirty="0">
              <a:solidFill>
                <a:srgbClr val="7030A0"/>
              </a:solidFill>
              <a:latin typeface="Chalkduster" charset="0"/>
              <a:ea typeface="Chalkduster" charset="0"/>
              <a:cs typeface="Chalkduster" charset="0"/>
            </a:endParaRPr>
          </a:p>
        </p:txBody>
      </p:sp>
      <p:sp>
        <p:nvSpPr>
          <p:cNvPr id="10" name="TextBox 9"/>
          <p:cNvSpPr txBox="1"/>
          <p:nvPr/>
        </p:nvSpPr>
        <p:spPr>
          <a:xfrm>
            <a:off x="5422425" y="5678103"/>
            <a:ext cx="2254976" cy="307777"/>
          </a:xfrm>
          <a:prstGeom prst="rect">
            <a:avLst/>
          </a:prstGeom>
          <a:noFill/>
        </p:spPr>
        <p:txBody>
          <a:bodyPr wrap="none" rtlCol="0">
            <a:spAutoFit/>
          </a:bodyPr>
          <a:lstStyle/>
          <a:p>
            <a:r>
              <a:rPr lang="en-US" sz="1400" dirty="0" smtClean="0">
                <a:solidFill>
                  <a:srgbClr val="7030A0"/>
                </a:solidFill>
                <a:latin typeface="Chalkduster" charset="0"/>
                <a:ea typeface="Chalkduster" charset="0"/>
                <a:cs typeface="Chalkduster" charset="0"/>
              </a:rPr>
              <a:t>(5) Un used Memory</a:t>
            </a:r>
            <a:endParaRPr lang="en-US" sz="1400" dirty="0">
              <a:solidFill>
                <a:srgbClr val="7030A0"/>
              </a:solidFill>
              <a:latin typeface="Chalkduster" charset="0"/>
              <a:ea typeface="Chalkduster" charset="0"/>
              <a:cs typeface="Chalkduster" charset="0"/>
            </a:endParaRPr>
          </a:p>
        </p:txBody>
      </p:sp>
      <p:sp>
        <p:nvSpPr>
          <p:cNvPr id="11" name="Rounded Rectangle 10"/>
          <p:cNvSpPr/>
          <p:nvPr/>
        </p:nvSpPr>
        <p:spPr>
          <a:xfrm rot="370983">
            <a:off x="5081851" y="1119478"/>
            <a:ext cx="7030192" cy="1864426"/>
          </a:xfrm>
          <a:prstGeom prst="round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p:cNvSpPr/>
          <p:nvPr/>
        </p:nvSpPr>
        <p:spPr>
          <a:xfrm rot="370983">
            <a:off x="4757693" y="3141595"/>
            <a:ext cx="7030192" cy="3402947"/>
          </a:xfrm>
          <a:prstGeom prst="roundRect">
            <a:avLst/>
          </a:prstGeom>
          <a:noFill/>
          <a:ln>
            <a:solidFill>
              <a:schemeClr val="accent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Smiley Face 12"/>
          <p:cNvSpPr/>
          <p:nvPr/>
        </p:nvSpPr>
        <p:spPr>
          <a:xfrm>
            <a:off x="5635513" y="385556"/>
            <a:ext cx="914400" cy="914400"/>
          </a:xfrm>
          <a:prstGeom prst="smileyFac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TextBox 13"/>
          <p:cNvSpPr txBox="1"/>
          <p:nvPr/>
        </p:nvSpPr>
        <p:spPr>
          <a:xfrm>
            <a:off x="6747011" y="581891"/>
            <a:ext cx="696024" cy="369332"/>
          </a:xfrm>
          <a:prstGeom prst="rect">
            <a:avLst/>
          </a:prstGeom>
          <a:noFill/>
        </p:spPr>
        <p:txBody>
          <a:bodyPr wrap="none" rtlCol="0">
            <a:spAutoFit/>
          </a:bodyPr>
          <a:lstStyle/>
          <a:p>
            <a:r>
              <a:rPr lang="en-US" dirty="0" smtClean="0">
                <a:solidFill>
                  <a:schemeClr val="accent6"/>
                </a:solidFill>
              </a:rPr>
              <a:t>Good</a:t>
            </a:r>
            <a:endParaRPr lang="en-US" dirty="0">
              <a:solidFill>
                <a:schemeClr val="accent6"/>
              </a:solidFill>
            </a:endParaRPr>
          </a:p>
        </p:txBody>
      </p:sp>
      <p:sp>
        <p:nvSpPr>
          <p:cNvPr id="15" name="Smiley Face 14"/>
          <p:cNvSpPr/>
          <p:nvPr/>
        </p:nvSpPr>
        <p:spPr>
          <a:xfrm>
            <a:off x="9481139" y="5528680"/>
            <a:ext cx="914400" cy="914400"/>
          </a:xfrm>
          <a:prstGeom prst="smileyFace">
            <a:avLst>
              <a:gd name="adj" fmla="val -465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TextBox 15"/>
          <p:cNvSpPr txBox="1"/>
          <p:nvPr/>
        </p:nvSpPr>
        <p:spPr>
          <a:xfrm>
            <a:off x="10359913" y="5948370"/>
            <a:ext cx="542136" cy="36933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solidFill>
                  <a:schemeClr val="accent2"/>
                </a:solidFill>
              </a:rPr>
              <a:t>Bad</a:t>
            </a:r>
            <a:endParaRPr lang="en-US" dirty="0">
              <a:solidFill>
                <a:schemeClr val="accent2"/>
              </a:solidFill>
            </a:endParaRPr>
          </a:p>
        </p:txBody>
      </p:sp>
    </p:spTree>
    <p:extLst>
      <p:ext uri="{BB962C8B-B14F-4D97-AF65-F5344CB8AC3E}">
        <p14:creationId xmlns:p14="http://schemas.microsoft.com/office/powerpoint/2010/main" val="354280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04953" y="159138"/>
            <a:ext cx="3369652" cy="307777"/>
            <a:chOff x="376428" y="382595"/>
            <a:chExt cx="3369652" cy="307777"/>
          </a:xfrm>
        </p:grpSpPr>
        <p:pic>
          <p:nvPicPr>
            <p:cNvPr id="2" name="Picture 1"/>
            <p:cNvPicPr>
              <a:picLocks noChangeAspect="1"/>
            </p:cNvPicPr>
            <p:nvPr/>
          </p:nvPicPr>
          <p:blipFill>
            <a:blip r:embed="rId2"/>
            <a:stretch>
              <a:fillRect/>
            </a:stretch>
          </p:blipFill>
          <p:spPr>
            <a:xfrm>
              <a:off x="376428" y="461772"/>
              <a:ext cx="2514600" cy="228600"/>
            </a:xfrm>
            <a:prstGeom prst="rect">
              <a:avLst/>
            </a:prstGeom>
          </p:spPr>
        </p:pic>
        <p:sp>
          <p:nvSpPr>
            <p:cNvPr id="5" name="TextBox 4"/>
            <p:cNvSpPr txBox="1"/>
            <p:nvPr/>
          </p:nvSpPr>
          <p:spPr>
            <a:xfrm>
              <a:off x="2712720" y="382595"/>
              <a:ext cx="1033360" cy="307777"/>
            </a:xfrm>
            <a:prstGeom prst="rect">
              <a:avLst/>
            </a:prstGeom>
            <a:noFill/>
          </p:spPr>
          <p:txBody>
            <a:bodyPr wrap="none" rtlCol="0">
              <a:spAutoFit/>
            </a:bodyPr>
            <a:lstStyle/>
            <a:p>
              <a:r>
                <a:rPr lang="en-US" sz="1400" dirty="0" smtClean="0">
                  <a:solidFill>
                    <a:srgbClr val="00B050"/>
                  </a:solidFill>
                </a:rPr>
                <a:t>(Leaf Node)</a:t>
              </a:r>
              <a:endParaRPr lang="en-US" sz="1400" dirty="0">
                <a:solidFill>
                  <a:srgbClr val="00B050"/>
                </a:solidFill>
              </a:endParaRPr>
            </a:p>
          </p:txBody>
        </p:sp>
      </p:grpSp>
      <p:grpSp>
        <p:nvGrpSpPr>
          <p:cNvPr id="14" name="Group 13"/>
          <p:cNvGrpSpPr/>
          <p:nvPr/>
        </p:nvGrpSpPr>
        <p:grpSpPr>
          <a:xfrm>
            <a:off x="2819553" y="960376"/>
            <a:ext cx="8842624" cy="1879346"/>
            <a:chOff x="850016" y="1229614"/>
            <a:chExt cx="10610718" cy="2438400"/>
          </a:xfrm>
        </p:grpSpPr>
        <p:pic>
          <p:nvPicPr>
            <p:cNvPr id="8" name="Picture 7"/>
            <p:cNvPicPr>
              <a:picLocks noChangeAspect="1"/>
            </p:cNvPicPr>
            <p:nvPr/>
          </p:nvPicPr>
          <p:blipFill>
            <a:blip r:embed="rId3"/>
            <a:stretch>
              <a:fillRect/>
            </a:stretch>
          </p:blipFill>
          <p:spPr>
            <a:xfrm>
              <a:off x="850016" y="1229614"/>
              <a:ext cx="3327400" cy="2349500"/>
            </a:xfrm>
            <a:prstGeom prst="rect">
              <a:avLst/>
            </a:prstGeom>
          </p:spPr>
        </p:pic>
        <p:pic>
          <p:nvPicPr>
            <p:cNvPr id="9" name="Picture 8"/>
            <p:cNvPicPr>
              <a:picLocks noChangeAspect="1"/>
            </p:cNvPicPr>
            <p:nvPr/>
          </p:nvPicPr>
          <p:blipFill>
            <a:blip r:embed="rId4"/>
            <a:stretch>
              <a:fillRect/>
            </a:stretch>
          </p:blipFill>
          <p:spPr>
            <a:xfrm>
              <a:off x="4791500" y="1229614"/>
              <a:ext cx="3035300" cy="2247900"/>
            </a:xfrm>
            <a:prstGeom prst="rect">
              <a:avLst/>
            </a:prstGeom>
          </p:spPr>
        </p:pic>
        <p:pic>
          <p:nvPicPr>
            <p:cNvPr id="10" name="Picture 9"/>
            <p:cNvPicPr>
              <a:picLocks noChangeAspect="1"/>
            </p:cNvPicPr>
            <p:nvPr/>
          </p:nvPicPr>
          <p:blipFill>
            <a:blip r:embed="rId5"/>
            <a:stretch>
              <a:fillRect/>
            </a:stretch>
          </p:blipFill>
          <p:spPr>
            <a:xfrm>
              <a:off x="8704834" y="1229614"/>
              <a:ext cx="2755900" cy="2438400"/>
            </a:xfrm>
            <a:prstGeom prst="rect">
              <a:avLst/>
            </a:prstGeom>
          </p:spPr>
        </p:pic>
        <p:cxnSp>
          <p:nvCxnSpPr>
            <p:cNvPr id="12" name="Straight Arrow Connector 11"/>
            <p:cNvCxnSpPr/>
            <p:nvPr/>
          </p:nvCxnSpPr>
          <p:spPr>
            <a:xfrm>
              <a:off x="3746080" y="2157984"/>
              <a:ext cx="825920" cy="1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633340" y="2198116"/>
              <a:ext cx="825920" cy="1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5680585" y="3048099"/>
            <a:ext cx="5583936" cy="1815882"/>
          </a:xfrm>
          <a:prstGeom prst="rect">
            <a:avLst/>
          </a:prstGeom>
        </p:spPr>
        <p:txBody>
          <a:bodyPr wrap="square">
            <a:spAutoFit/>
          </a:bodyPr>
          <a:lstStyle/>
          <a:p>
            <a:pPr marL="285750" indent="-285750">
              <a:buFont typeface="Arial" charset="0"/>
              <a:buChar char="•"/>
            </a:pPr>
            <a:r>
              <a:rPr lang="en-US" sz="1400" dirty="0">
                <a:solidFill>
                  <a:schemeClr val="accent6"/>
                </a:solidFill>
              </a:rPr>
              <a:t>simply </a:t>
            </a:r>
            <a:r>
              <a:rPr lang="en-US" sz="1400" dirty="0">
                <a:solidFill>
                  <a:srgbClr val="C00000"/>
                </a:solidFill>
              </a:rPr>
              <a:t>cutting this link</a:t>
            </a:r>
            <a:r>
              <a:rPr lang="en-US" sz="1400" dirty="0">
                <a:solidFill>
                  <a:schemeClr val="accent6"/>
                </a:solidFill>
              </a:rPr>
              <a:t> that is removing its reference from its </a:t>
            </a:r>
            <a:r>
              <a:rPr lang="en-US" sz="1400" dirty="0" smtClean="0">
                <a:solidFill>
                  <a:schemeClr val="accent6"/>
                </a:solidFill>
              </a:rPr>
              <a:t>parent </a:t>
            </a:r>
          </a:p>
          <a:p>
            <a:pPr marL="285750" indent="-285750">
              <a:buFont typeface="Arial" charset="0"/>
              <a:buChar char="•"/>
            </a:pPr>
            <a:r>
              <a:rPr lang="en-US" sz="1400" dirty="0" smtClean="0">
                <a:solidFill>
                  <a:schemeClr val="accent6"/>
                </a:solidFill>
              </a:rPr>
              <a:t>and </a:t>
            </a:r>
            <a:r>
              <a:rPr lang="en-US" sz="1400" dirty="0">
                <a:solidFill>
                  <a:schemeClr val="accent6"/>
                </a:solidFill>
              </a:rPr>
              <a:t>then </a:t>
            </a:r>
            <a:r>
              <a:rPr lang="en-US" sz="1400" dirty="0">
                <a:solidFill>
                  <a:srgbClr val="C00000"/>
                </a:solidFill>
              </a:rPr>
              <a:t>wiping it off from memory </a:t>
            </a:r>
            <a:endParaRPr lang="en-US" sz="1400" dirty="0" smtClean="0">
              <a:solidFill>
                <a:srgbClr val="C00000"/>
              </a:solidFill>
            </a:endParaRPr>
          </a:p>
          <a:p>
            <a:pPr marL="285750" indent="-285750">
              <a:buFont typeface="Arial" charset="0"/>
              <a:buChar char="•"/>
            </a:pPr>
            <a:endParaRPr lang="en-US" sz="1400" dirty="0" smtClean="0">
              <a:solidFill>
                <a:schemeClr val="accent6"/>
              </a:solidFill>
            </a:endParaRPr>
          </a:p>
          <a:p>
            <a:pPr marL="285750" indent="-285750">
              <a:buFont typeface="Arial" charset="0"/>
              <a:buChar char="•"/>
            </a:pPr>
            <a:r>
              <a:rPr lang="en-US" sz="1400" dirty="0" smtClean="0">
                <a:solidFill>
                  <a:schemeClr val="accent6"/>
                </a:solidFill>
              </a:rPr>
              <a:t>there </a:t>
            </a:r>
            <a:r>
              <a:rPr lang="en-US" sz="1400" dirty="0">
                <a:solidFill>
                  <a:schemeClr val="accent6"/>
                </a:solidFill>
              </a:rPr>
              <a:t>is no problem</a:t>
            </a:r>
            <a:r>
              <a:rPr lang="en-US" sz="1400" dirty="0" smtClean="0">
                <a:solidFill>
                  <a:schemeClr val="accent6"/>
                </a:solidFill>
              </a:rPr>
              <a:t>, property </a:t>
            </a:r>
            <a:r>
              <a:rPr lang="en-US" sz="1400" dirty="0">
                <a:solidFill>
                  <a:schemeClr val="accent6"/>
                </a:solidFill>
              </a:rPr>
              <a:t>of binary search tree </a:t>
            </a:r>
            <a:r>
              <a:rPr lang="en-US" sz="1400" dirty="0" smtClean="0">
                <a:solidFill>
                  <a:schemeClr val="accent6"/>
                </a:solidFill>
              </a:rPr>
              <a:t>is </a:t>
            </a:r>
            <a:r>
              <a:rPr lang="en-US" sz="1400" dirty="0">
                <a:solidFill>
                  <a:schemeClr val="accent6"/>
                </a:solidFill>
              </a:rPr>
              <a:t>conserved</a:t>
            </a:r>
            <a:r>
              <a:rPr lang="en-US" sz="1400" dirty="0" smtClean="0">
                <a:solidFill>
                  <a:schemeClr val="accent6"/>
                </a:solidFill>
              </a:rPr>
              <a:t>.</a:t>
            </a:r>
          </a:p>
          <a:p>
            <a:pPr marL="742950" lvl="1" indent="-285750">
              <a:buFont typeface="Arial" charset="0"/>
              <a:buChar char="•"/>
            </a:pPr>
            <a:r>
              <a:rPr lang="en-US" sz="1400" dirty="0" smtClean="0">
                <a:solidFill>
                  <a:schemeClr val="accent6"/>
                </a:solidFill>
              </a:rPr>
              <a:t>each </a:t>
            </a:r>
            <a:r>
              <a:rPr lang="en-US" sz="1400" dirty="0">
                <a:solidFill>
                  <a:schemeClr val="accent6"/>
                </a:solidFill>
              </a:rPr>
              <a:t>node value of nodes in </a:t>
            </a:r>
            <a:r>
              <a:rPr lang="en-US" sz="1400" dirty="0" smtClean="0">
                <a:solidFill>
                  <a:schemeClr val="accent6"/>
                </a:solidFill>
              </a:rPr>
              <a:t>left should </a:t>
            </a:r>
            <a:r>
              <a:rPr lang="en-US" sz="1400" dirty="0">
                <a:solidFill>
                  <a:schemeClr val="accent6"/>
                </a:solidFill>
              </a:rPr>
              <a:t>be </a:t>
            </a:r>
            <a:r>
              <a:rPr lang="en-US" sz="1400" dirty="0" smtClean="0">
                <a:solidFill>
                  <a:schemeClr val="accent6"/>
                </a:solidFill>
              </a:rPr>
              <a:t>lesser</a:t>
            </a:r>
          </a:p>
          <a:p>
            <a:pPr marL="742950" lvl="1" indent="-285750">
              <a:buFont typeface="Arial" charset="0"/>
              <a:buChar char="•"/>
            </a:pPr>
            <a:r>
              <a:rPr lang="en-US" sz="1400" dirty="0" smtClean="0">
                <a:solidFill>
                  <a:schemeClr val="accent6"/>
                </a:solidFill>
              </a:rPr>
              <a:t>and </a:t>
            </a:r>
            <a:r>
              <a:rPr lang="en-US" sz="1400" dirty="0">
                <a:solidFill>
                  <a:schemeClr val="accent6"/>
                </a:solidFill>
              </a:rPr>
              <a:t>value of nodes in right should be greater</a:t>
            </a:r>
            <a:endParaRPr lang="en-US" sz="1400" dirty="0" smtClean="0">
              <a:solidFill>
                <a:schemeClr val="accent6"/>
              </a:solidFill>
            </a:endParaRPr>
          </a:p>
          <a:p>
            <a:pPr marL="285750" indent="-285750">
              <a:buFont typeface="Arial" charset="0"/>
              <a:buChar char="•"/>
            </a:pPr>
            <a:endParaRPr lang="en-US" sz="1400" dirty="0">
              <a:solidFill>
                <a:schemeClr val="accent6"/>
              </a:solidFill>
            </a:endParaRPr>
          </a:p>
          <a:p>
            <a:pPr marL="285750" indent="-285750">
              <a:buFont typeface="Arial" charset="0"/>
              <a:buChar char="•"/>
            </a:pPr>
            <a:r>
              <a:rPr lang="en-US" sz="1400" dirty="0" smtClean="0">
                <a:solidFill>
                  <a:schemeClr val="accent6"/>
                </a:solidFill>
              </a:rPr>
              <a:t>So </a:t>
            </a:r>
            <a:r>
              <a:rPr lang="en-US" sz="1400" dirty="0">
                <a:solidFill>
                  <a:schemeClr val="accent1"/>
                </a:solidFill>
              </a:rPr>
              <a:t>deleting a leaf </a:t>
            </a:r>
            <a:r>
              <a:rPr lang="en-US" sz="1400" dirty="0" smtClean="0">
                <a:solidFill>
                  <a:schemeClr val="accent1"/>
                </a:solidFill>
              </a:rPr>
              <a:t>node</a:t>
            </a:r>
            <a:r>
              <a:rPr lang="en-US" sz="1400" dirty="0" smtClean="0">
                <a:solidFill>
                  <a:schemeClr val="accent6"/>
                </a:solidFill>
              </a:rPr>
              <a:t> (a </a:t>
            </a:r>
            <a:r>
              <a:rPr lang="en-US" sz="1400" dirty="0">
                <a:solidFill>
                  <a:schemeClr val="accent6"/>
                </a:solidFill>
              </a:rPr>
              <a:t>node with no </a:t>
            </a:r>
            <a:r>
              <a:rPr lang="en-US" sz="1400" dirty="0" smtClean="0">
                <a:solidFill>
                  <a:schemeClr val="accent6"/>
                </a:solidFill>
              </a:rPr>
              <a:t>children) </a:t>
            </a:r>
            <a:r>
              <a:rPr lang="en-US" sz="1400" dirty="0">
                <a:solidFill>
                  <a:schemeClr val="accent1"/>
                </a:solidFill>
              </a:rPr>
              <a:t>is really easy. </a:t>
            </a:r>
          </a:p>
        </p:txBody>
      </p:sp>
      <p:grpSp>
        <p:nvGrpSpPr>
          <p:cNvPr id="17" name="Group 16"/>
          <p:cNvGrpSpPr/>
          <p:nvPr/>
        </p:nvGrpSpPr>
        <p:grpSpPr>
          <a:xfrm>
            <a:off x="304952" y="3395278"/>
            <a:ext cx="7504024" cy="2943799"/>
            <a:chOff x="304952" y="3395278"/>
            <a:chExt cx="7504024" cy="2943799"/>
          </a:xfrm>
        </p:grpSpPr>
        <p:pic>
          <p:nvPicPr>
            <p:cNvPr id="7" name="Picture 6"/>
            <p:cNvPicPr>
              <a:picLocks noChangeAspect="1"/>
            </p:cNvPicPr>
            <p:nvPr/>
          </p:nvPicPr>
          <p:blipFill>
            <a:blip r:embed="rId6"/>
            <a:stretch>
              <a:fillRect/>
            </a:stretch>
          </p:blipFill>
          <p:spPr>
            <a:xfrm>
              <a:off x="745853" y="3395278"/>
              <a:ext cx="2850520" cy="2143684"/>
            </a:xfrm>
            <a:prstGeom prst="rect">
              <a:avLst/>
            </a:prstGeom>
          </p:spPr>
        </p:pic>
        <p:sp>
          <p:nvSpPr>
            <p:cNvPr id="16" name="Rectangle 15"/>
            <p:cNvSpPr/>
            <p:nvPr/>
          </p:nvSpPr>
          <p:spPr>
            <a:xfrm>
              <a:off x="304952" y="5815857"/>
              <a:ext cx="7504024" cy="523220"/>
            </a:xfrm>
            <a:prstGeom prst="rect">
              <a:avLst/>
            </a:prstGeom>
          </p:spPr>
          <p:txBody>
            <a:bodyPr wrap="square">
              <a:spAutoFit/>
            </a:bodyPr>
            <a:lstStyle/>
            <a:p>
              <a:pPr marL="285750" indent="-285750">
                <a:buFont typeface="Arial" charset="0"/>
                <a:buChar char="•"/>
              </a:pPr>
              <a:r>
                <a:rPr lang="en-US" sz="1400" dirty="0">
                  <a:solidFill>
                    <a:schemeClr val="accent6"/>
                  </a:solidFill>
                </a:rPr>
                <a:t>In this tree</a:t>
              </a:r>
              <a:r>
                <a:rPr lang="en-US" sz="1400" dirty="0" smtClean="0">
                  <a:solidFill>
                    <a:schemeClr val="accent6"/>
                  </a:solidFill>
                </a:rPr>
                <a:t>, these </a:t>
              </a:r>
              <a:r>
                <a:rPr lang="en-US" sz="1400" dirty="0">
                  <a:solidFill>
                    <a:schemeClr val="accent6"/>
                  </a:solidFill>
                </a:rPr>
                <a:t>four nodes with values 1, 9, 13 and 19 are leaf nodes</a:t>
              </a:r>
              <a:r>
                <a:rPr lang="en-US" sz="1400" dirty="0" smtClean="0">
                  <a:solidFill>
                    <a:schemeClr val="accent6"/>
                  </a:solidFill>
                </a:rPr>
                <a:t>.</a:t>
              </a:r>
            </a:p>
            <a:p>
              <a:pPr marL="285750" indent="-285750">
                <a:buFont typeface="Arial" charset="0"/>
                <a:buChar char="•"/>
              </a:pPr>
              <a:r>
                <a:rPr lang="en-US" sz="1400" dirty="0">
                  <a:solidFill>
                    <a:schemeClr val="accent6"/>
                  </a:solidFill>
                </a:rPr>
                <a:t>To delete any of these, we just need </a:t>
              </a:r>
              <a:r>
                <a:rPr lang="en-US" sz="1400" dirty="0" smtClean="0">
                  <a:solidFill>
                    <a:schemeClr val="accent6"/>
                  </a:solidFill>
                </a:rPr>
                <a:t>to cut </a:t>
              </a:r>
              <a:r>
                <a:rPr lang="en-US" sz="1400" dirty="0">
                  <a:solidFill>
                    <a:schemeClr val="accent6"/>
                  </a:solidFill>
                </a:rPr>
                <a:t>the link and wipe off the </a:t>
              </a:r>
              <a:r>
                <a:rPr lang="en-US" sz="1400" dirty="0" smtClean="0">
                  <a:solidFill>
                    <a:schemeClr val="accent6"/>
                  </a:solidFill>
                </a:rPr>
                <a:t>node</a:t>
              </a:r>
              <a:endParaRPr lang="en-US" sz="1400" dirty="0">
                <a:solidFill>
                  <a:schemeClr val="accent6"/>
                </a:solidFill>
              </a:endParaRPr>
            </a:p>
          </p:txBody>
        </p:sp>
      </p:grpSp>
      <p:cxnSp>
        <p:nvCxnSpPr>
          <p:cNvPr id="19" name="Straight Connector 18"/>
          <p:cNvCxnSpPr/>
          <p:nvPr/>
        </p:nvCxnSpPr>
        <p:spPr>
          <a:xfrm>
            <a:off x="1664208" y="2212848"/>
            <a:ext cx="5065776" cy="3603009"/>
          </a:xfrm>
          <a:prstGeom prst="line">
            <a:avLst/>
          </a:prstGeom>
          <a:ln>
            <a:solidFill>
              <a:schemeClr val="accent3">
                <a:lumMod val="20000"/>
                <a:lumOff val="8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86264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252" y="252476"/>
            <a:ext cx="2463800" cy="254000"/>
          </a:xfrm>
          <a:prstGeom prst="rect">
            <a:avLst/>
          </a:prstGeom>
        </p:spPr>
      </p:pic>
      <p:pic>
        <p:nvPicPr>
          <p:cNvPr id="6" name="Picture 5"/>
          <p:cNvPicPr>
            <a:picLocks noChangeAspect="1"/>
          </p:cNvPicPr>
          <p:nvPr/>
        </p:nvPicPr>
        <p:blipFill>
          <a:blip r:embed="rId3"/>
          <a:stretch>
            <a:fillRect/>
          </a:stretch>
        </p:blipFill>
        <p:spPr>
          <a:xfrm>
            <a:off x="102796" y="1127518"/>
            <a:ext cx="5452511" cy="2494119"/>
          </a:xfrm>
          <a:prstGeom prst="rect">
            <a:avLst/>
          </a:prstGeom>
        </p:spPr>
      </p:pic>
      <p:sp>
        <p:nvSpPr>
          <p:cNvPr id="7" name="Rectangle 6"/>
          <p:cNvSpPr/>
          <p:nvPr/>
        </p:nvSpPr>
        <p:spPr>
          <a:xfrm>
            <a:off x="5883148" y="1889252"/>
            <a:ext cx="6096000" cy="1384995"/>
          </a:xfrm>
          <a:prstGeom prst="rect">
            <a:avLst/>
          </a:prstGeom>
        </p:spPr>
        <p:txBody>
          <a:bodyPr>
            <a:spAutoFit/>
          </a:bodyPr>
          <a:lstStyle/>
          <a:p>
            <a:pPr marL="285750" indent="-285750">
              <a:buFont typeface="Arial" charset="0"/>
              <a:buChar char="•"/>
            </a:pPr>
            <a:r>
              <a:rPr lang="en-US" sz="1400" dirty="0">
                <a:solidFill>
                  <a:schemeClr val="accent6"/>
                </a:solidFill>
              </a:rPr>
              <a:t>like in this example this node with value </a:t>
            </a:r>
            <a:r>
              <a:rPr lang="en-US" sz="1400" dirty="0">
                <a:solidFill>
                  <a:schemeClr val="accent1"/>
                </a:solidFill>
              </a:rPr>
              <a:t>7</a:t>
            </a:r>
            <a:r>
              <a:rPr lang="en-US" sz="1400" dirty="0">
                <a:solidFill>
                  <a:schemeClr val="accent6"/>
                </a:solidFill>
              </a:rPr>
              <a:t> this guy has </a:t>
            </a:r>
            <a:r>
              <a:rPr lang="en-US" sz="1400" dirty="0">
                <a:solidFill>
                  <a:schemeClr val="accent1"/>
                </a:solidFill>
              </a:rPr>
              <a:t>only one child. </a:t>
            </a:r>
            <a:endParaRPr lang="en-US" sz="1400" dirty="0" smtClean="0">
              <a:solidFill>
                <a:schemeClr val="accent1"/>
              </a:solidFill>
            </a:endParaRPr>
          </a:p>
          <a:p>
            <a:pPr marL="285750" indent="-285750">
              <a:buFont typeface="Arial" charset="0"/>
              <a:buChar char="•"/>
            </a:pPr>
            <a:r>
              <a:rPr lang="en-US" sz="1400" dirty="0" smtClean="0">
                <a:solidFill>
                  <a:schemeClr val="accent6"/>
                </a:solidFill>
              </a:rPr>
              <a:t>For </a:t>
            </a:r>
            <a:r>
              <a:rPr lang="en-US" sz="1400" dirty="0">
                <a:solidFill>
                  <a:schemeClr val="accent6"/>
                </a:solidFill>
              </a:rPr>
              <a:t>such a node what we can do is </a:t>
            </a:r>
            <a:endParaRPr lang="en-US" sz="1400" dirty="0" smtClean="0">
              <a:solidFill>
                <a:schemeClr val="accent6"/>
              </a:solidFill>
            </a:endParaRPr>
          </a:p>
          <a:p>
            <a:pPr marL="742950" lvl="1" indent="-285750">
              <a:buFont typeface="Arial" charset="0"/>
              <a:buChar char="•"/>
            </a:pPr>
            <a:r>
              <a:rPr lang="en-US" sz="1400" dirty="0" smtClean="0">
                <a:solidFill>
                  <a:schemeClr val="accent6"/>
                </a:solidFill>
              </a:rPr>
              <a:t>we </a:t>
            </a:r>
            <a:r>
              <a:rPr lang="en-US" sz="1400" dirty="0">
                <a:solidFill>
                  <a:schemeClr val="accent6"/>
                </a:solidFill>
              </a:rPr>
              <a:t>can </a:t>
            </a:r>
            <a:r>
              <a:rPr lang="en-US" sz="1400" dirty="0">
                <a:solidFill>
                  <a:schemeClr val="accent1"/>
                </a:solidFill>
              </a:rPr>
              <a:t>link its parent</a:t>
            </a:r>
            <a:r>
              <a:rPr lang="en-US" sz="1400" dirty="0">
                <a:solidFill>
                  <a:schemeClr val="accent6"/>
                </a:solidFill>
              </a:rPr>
              <a:t> to this </a:t>
            </a:r>
            <a:r>
              <a:rPr lang="en-US" sz="1400" dirty="0">
                <a:solidFill>
                  <a:schemeClr val="accent1"/>
                </a:solidFill>
              </a:rPr>
              <a:t>only child</a:t>
            </a:r>
            <a:r>
              <a:rPr lang="en-US" sz="1400" dirty="0">
                <a:solidFill>
                  <a:schemeClr val="accent6"/>
                </a:solidFill>
              </a:rPr>
              <a:t>, </a:t>
            </a:r>
            <a:endParaRPr lang="en-US" sz="1400" dirty="0" smtClean="0">
              <a:solidFill>
                <a:schemeClr val="accent6"/>
              </a:solidFill>
            </a:endParaRPr>
          </a:p>
          <a:p>
            <a:pPr marL="285750" indent="-285750">
              <a:buFont typeface="Arial" charset="0"/>
              <a:buChar char="•"/>
            </a:pPr>
            <a:r>
              <a:rPr lang="en-US" sz="1400" dirty="0" smtClean="0">
                <a:solidFill>
                  <a:schemeClr val="accent6"/>
                </a:solidFill>
              </a:rPr>
              <a:t>so </a:t>
            </a:r>
            <a:r>
              <a:rPr lang="en-US" sz="1400" dirty="0">
                <a:solidFill>
                  <a:schemeClr val="accent6"/>
                </a:solidFill>
              </a:rPr>
              <a:t>the child and everything below the child </a:t>
            </a:r>
            <a:r>
              <a:rPr lang="en-US" sz="1400" dirty="0" smtClean="0">
                <a:solidFill>
                  <a:schemeClr val="accent6"/>
                </a:solidFill>
              </a:rPr>
              <a:t>will </a:t>
            </a:r>
            <a:r>
              <a:rPr lang="en-US" sz="1400" dirty="0">
                <a:solidFill>
                  <a:schemeClr val="accent6"/>
                </a:solidFill>
              </a:rPr>
              <a:t>remain attached to the tree </a:t>
            </a:r>
            <a:endParaRPr lang="en-US" sz="1400" dirty="0" smtClean="0">
              <a:solidFill>
                <a:schemeClr val="accent6"/>
              </a:solidFill>
            </a:endParaRPr>
          </a:p>
          <a:p>
            <a:pPr marL="285750" indent="-285750">
              <a:buFont typeface="Arial" charset="0"/>
              <a:buChar char="•"/>
            </a:pPr>
            <a:r>
              <a:rPr lang="en-US" sz="1400" dirty="0" smtClean="0">
                <a:solidFill>
                  <a:schemeClr val="accent6"/>
                </a:solidFill>
              </a:rPr>
              <a:t>and </a:t>
            </a:r>
            <a:r>
              <a:rPr lang="en-US" sz="1400" dirty="0">
                <a:solidFill>
                  <a:schemeClr val="accent6"/>
                </a:solidFill>
              </a:rPr>
              <a:t>only the node being deleted will be detached. </a:t>
            </a:r>
            <a:endParaRPr lang="en-US" sz="1400" dirty="0" smtClean="0">
              <a:solidFill>
                <a:schemeClr val="accent6"/>
              </a:solidFill>
            </a:endParaRPr>
          </a:p>
          <a:p>
            <a:pPr marL="285750" indent="-285750">
              <a:buFont typeface="Arial" charset="0"/>
              <a:buChar char="•"/>
            </a:pPr>
            <a:r>
              <a:rPr lang="en-US" sz="1400" dirty="0" smtClean="0">
                <a:solidFill>
                  <a:schemeClr val="accent6"/>
                </a:solidFill>
              </a:rPr>
              <a:t>Now </a:t>
            </a:r>
            <a:r>
              <a:rPr lang="en-US" sz="1400" dirty="0">
                <a:solidFill>
                  <a:schemeClr val="accent6"/>
                </a:solidFill>
              </a:rPr>
              <a:t>we're not losing any other node than the node with value 7. </a:t>
            </a:r>
          </a:p>
        </p:txBody>
      </p:sp>
      <p:pic>
        <p:nvPicPr>
          <p:cNvPr id="8" name="Picture 7"/>
          <p:cNvPicPr>
            <a:picLocks noChangeAspect="1"/>
          </p:cNvPicPr>
          <p:nvPr/>
        </p:nvPicPr>
        <p:blipFill>
          <a:blip r:embed="rId4"/>
          <a:stretch>
            <a:fillRect/>
          </a:stretch>
        </p:blipFill>
        <p:spPr>
          <a:xfrm>
            <a:off x="850436" y="4400990"/>
            <a:ext cx="3957229" cy="1853692"/>
          </a:xfrm>
          <a:prstGeom prst="rect">
            <a:avLst/>
          </a:prstGeom>
        </p:spPr>
      </p:pic>
    </p:spTree>
    <p:extLst>
      <p:ext uri="{BB962C8B-B14F-4D97-AF65-F5344CB8AC3E}">
        <p14:creationId xmlns:p14="http://schemas.microsoft.com/office/powerpoint/2010/main" val="506160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5760" y="1087458"/>
            <a:ext cx="2510536" cy="2271437"/>
          </a:xfrm>
          <a:prstGeom prst="rect">
            <a:avLst/>
          </a:prstGeom>
        </p:spPr>
      </p:pic>
      <p:pic>
        <p:nvPicPr>
          <p:cNvPr id="7" name="Picture 6"/>
          <p:cNvPicPr>
            <a:picLocks noChangeAspect="1"/>
          </p:cNvPicPr>
          <p:nvPr/>
        </p:nvPicPr>
        <p:blipFill>
          <a:blip r:embed="rId3"/>
          <a:stretch>
            <a:fillRect/>
          </a:stretch>
        </p:blipFill>
        <p:spPr>
          <a:xfrm>
            <a:off x="613918" y="279146"/>
            <a:ext cx="2882900" cy="292100"/>
          </a:xfrm>
          <a:prstGeom prst="rect">
            <a:avLst/>
          </a:prstGeom>
        </p:spPr>
      </p:pic>
      <p:pic>
        <p:nvPicPr>
          <p:cNvPr id="10" name="Picture 9"/>
          <p:cNvPicPr>
            <a:picLocks noChangeAspect="1"/>
          </p:cNvPicPr>
          <p:nvPr/>
        </p:nvPicPr>
        <p:blipFill>
          <a:blip r:embed="rId4"/>
          <a:stretch>
            <a:fillRect/>
          </a:stretch>
        </p:blipFill>
        <p:spPr>
          <a:xfrm>
            <a:off x="3534760" y="1499390"/>
            <a:ext cx="4787900" cy="2108200"/>
          </a:xfrm>
          <a:prstGeom prst="rect">
            <a:avLst/>
          </a:prstGeom>
        </p:spPr>
      </p:pic>
      <p:pic>
        <p:nvPicPr>
          <p:cNvPr id="11" name="Picture 10"/>
          <p:cNvPicPr>
            <a:picLocks noChangeAspect="1"/>
          </p:cNvPicPr>
          <p:nvPr/>
        </p:nvPicPr>
        <p:blipFill>
          <a:blip r:embed="rId5"/>
          <a:stretch>
            <a:fillRect/>
          </a:stretch>
        </p:blipFill>
        <p:spPr>
          <a:xfrm>
            <a:off x="9727094" y="1882539"/>
            <a:ext cx="2128657" cy="1836170"/>
          </a:xfrm>
          <a:prstGeom prst="rect">
            <a:avLst/>
          </a:prstGeom>
        </p:spPr>
      </p:pic>
      <p:pic>
        <p:nvPicPr>
          <p:cNvPr id="12" name="Picture 11"/>
          <p:cNvPicPr>
            <a:picLocks noChangeAspect="1"/>
          </p:cNvPicPr>
          <p:nvPr/>
        </p:nvPicPr>
        <p:blipFill>
          <a:blip r:embed="rId6"/>
          <a:stretch>
            <a:fillRect/>
          </a:stretch>
        </p:blipFill>
        <p:spPr>
          <a:xfrm>
            <a:off x="3723776" y="4598504"/>
            <a:ext cx="2166992" cy="2077447"/>
          </a:xfrm>
          <a:prstGeom prst="rect">
            <a:avLst/>
          </a:prstGeom>
        </p:spPr>
      </p:pic>
      <p:pic>
        <p:nvPicPr>
          <p:cNvPr id="13" name="Picture 12"/>
          <p:cNvPicPr>
            <a:picLocks noChangeAspect="1"/>
          </p:cNvPicPr>
          <p:nvPr/>
        </p:nvPicPr>
        <p:blipFill>
          <a:blip r:embed="rId7"/>
          <a:stretch>
            <a:fillRect/>
          </a:stretch>
        </p:blipFill>
        <p:spPr>
          <a:xfrm>
            <a:off x="613918" y="4598504"/>
            <a:ext cx="2140392" cy="1991267"/>
          </a:xfrm>
          <a:prstGeom prst="rect">
            <a:avLst/>
          </a:prstGeom>
        </p:spPr>
      </p:pic>
      <p:pic>
        <p:nvPicPr>
          <p:cNvPr id="14" name="Picture 13"/>
          <p:cNvPicPr>
            <a:picLocks noChangeAspect="1"/>
          </p:cNvPicPr>
          <p:nvPr/>
        </p:nvPicPr>
        <p:blipFill>
          <a:blip r:embed="rId8"/>
          <a:stretch>
            <a:fillRect/>
          </a:stretch>
        </p:blipFill>
        <p:spPr>
          <a:xfrm>
            <a:off x="7323933" y="4736912"/>
            <a:ext cx="1921570" cy="1939039"/>
          </a:xfrm>
          <a:prstGeom prst="rect">
            <a:avLst/>
          </a:prstGeom>
        </p:spPr>
      </p:pic>
      <p:sp>
        <p:nvSpPr>
          <p:cNvPr id="15" name="Rectangle 14"/>
          <p:cNvSpPr/>
          <p:nvPr/>
        </p:nvSpPr>
        <p:spPr>
          <a:xfrm>
            <a:off x="5150623" y="25629"/>
            <a:ext cx="6888712" cy="2123658"/>
          </a:xfrm>
          <a:prstGeom prst="rect">
            <a:avLst/>
          </a:prstGeom>
        </p:spPr>
        <p:txBody>
          <a:bodyPr wrap="square">
            <a:spAutoFit/>
          </a:bodyPr>
          <a:lstStyle/>
          <a:p>
            <a:pPr marL="285750" indent="-285750">
              <a:buFont typeface="Arial" charset="0"/>
              <a:buChar char="•"/>
            </a:pPr>
            <a:r>
              <a:rPr lang="en-US" sz="1200" dirty="0">
                <a:solidFill>
                  <a:schemeClr val="accent6"/>
                </a:solidFill>
              </a:rPr>
              <a:t>when I'm trying to delete this 15 </a:t>
            </a:r>
            <a:r>
              <a:rPr lang="en-US" sz="1200" dirty="0" smtClean="0">
                <a:solidFill>
                  <a:schemeClr val="accent6"/>
                </a:solidFill>
              </a:rPr>
              <a:t>node</a:t>
            </a:r>
          </a:p>
          <a:p>
            <a:pPr marL="285750" indent="-285750">
              <a:buFont typeface="Arial" charset="0"/>
              <a:buChar char="•"/>
            </a:pPr>
            <a:r>
              <a:rPr lang="en-US" sz="1200" dirty="0" smtClean="0">
                <a:solidFill>
                  <a:schemeClr val="accent6"/>
                </a:solidFill>
              </a:rPr>
              <a:t>my </a:t>
            </a:r>
            <a:r>
              <a:rPr lang="en-US" sz="1200" dirty="0">
                <a:solidFill>
                  <a:schemeClr val="accent6"/>
                </a:solidFill>
              </a:rPr>
              <a:t>intent basically is to remove this value 15 from the </a:t>
            </a:r>
            <a:r>
              <a:rPr lang="en-US" sz="1200" dirty="0" smtClean="0">
                <a:solidFill>
                  <a:schemeClr val="accent6"/>
                </a:solidFill>
              </a:rPr>
              <a:t>tree</a:t>
            </a:r>
          </a:p>
          <a:p>
            <a:pPr marL="285750" indent="-285750">
              <a:buFont typeface="Arial" charset="0"/>
              <a:buChar char="•"/>
            </a:pPr>
            <a:r>
              <a:rPr lang="en-US" sz="1200" dirty="0" smtClean="0">
                <a:solidFill>
                  <a:schemeClr val="accent6"/>
                </a:solidFill>
              </a:rPr>
              <a:t>I'll </a:t>
            </a:r>
            <a:r>
              <a:rPr lang="en-US" sz="1200" dirty="0">
                <a:solidFill>
                  <a:schemeClr val="accent6"/>
                </a:solidFill>
              </a:rPr>
              <a:t>wipe off 15 from this node and I'll fill in some other value </a:t>
            </a:r>
            <a:r>
              <a:rPr lang="en-US" sz="1200" dirty="0" smtClean="0">
                <a:solidFill>
                  <a:schemeClr val="accent6"/>
                </a:solidFill>
              </a:rPr>
              <a:t>in this </a:t>
            </a:r>
            <a:r>
              <a:rPr lang="en-US" sz="1200" dirty="0">
                <a:solidFill>
                  <a:schemeClr val="accent6"/>
                </a:solidFill>
              </a:rPr>
              <a:t>node. </a:t>
            </a:r>
            <a:endParaRPr lang="en-US" sz="1200" dirty="0" smtClean="0">
              <a:solidFill>
                <a:schemeClr val="accent6"/>
              </a:solidFill>
            </a:endParaRPr>
          </a:p>
          <a:p>
            <a:pPr marL="285750" indent="-285750">
              <a:buFont typeface="Arial" charset="0"/>
              <a:buChar char="•"/>
            </a:pPr>
            <a:r>
              <a:rPr lang="en-US" sz="1200" dirty="0" smtClean="0">
                <a:solidFill>
                  <a:schemeClr val="accent6"/>
                </a:solidFill>
              </a:rPr>
              <a:t>Of course </a:t>
            </a:r>
            <a:r>
              <a:rPr lang="en-US" sz="1200" dirty="0">
                <a:solidFill>
                  <a:schemeClr val="accent6"/>
                </a:solidFill>
              </a:rPr>
              <a:t>I can't fill in any random value</a:t>
            </a:r>
            <a:r>
              <a:rPr lang="en-US" sz="1200" dirty="0" smtClean="0">
                <a:solidFill>
                  <a:schemeClr val="accent6"/>
                </a:solidFill>
              </a:rPr>
              <a:t>. </a:t>
            </a:r>
          </a:p>
          <a:p>
            <a:pPr marL="285750" indent="-285750">
              <a:buFont typeface="Arial" charset="0"/>
              <a:buChar char="•"/>
            </a:pPr>
            <a:r>
              <a:rPr lang="en-US" sz="1200" dirty="0" smtClean="0">
                <a:solidFill>
                  <a:schemeClr val="accent6"/>
                </a:solidFill>
              </a:rPr>
              <a:t>What </a:t>
            </a:r>
            <a:r>
              <a:rPr lang="en-US" sz="1200" dirty="0">
                <a:solidFill>
                  <a:schemeClr val="accent6"/>
                </a:solidFill>
              </a:rPr>
              <a:t>I'll do is, I'll look for the minimum in right subtree of this </a:t>
            </a:r>
            <a:r>
              <a:rPr lang="en-US" sz="1200" dirty="0" smtClean="0">
                <a:solidFill>
                  <a:schemeClr val="accent6"/>
                </a:solidFill>
              </a:rPr>
              <a:t>node and </a:t>
            </a:r>
            <a:r>
              <a:rPr lang="en-US" sz="1200" dirty="0">
                <a:solidFill>
                  <a:schemeClr val="accent6"/>
                </a:solidFill>
              </a:rPr>
              <a:t>I'll fill in that value here. </a:t>
            </a:r>
            <a:endParaRPr lang="en-US" sz="1200" dirty="0" smtClean="0">
              <a:solidFill>
                <a:schemeClr val="accent6"/>
              </a:solidFill>
            </a:endParaRPr>
          </a:p>
          <a:p>
            <a:pPr marL="285750" indent="-285750">
              <a:buFont typeface="Arial" charset="0"/>
              <a:buChar char="•"/>
            </a:pPr>
            <a:r>
              <a:rPr lang="en-US" sz="1200" dirty="0" smtClean="0">
                <a:solidFill>
                  <a:schemeClr val="accent6"/>
                </a:solidFill>
              </a:rPr>
              <a:t>Minimum in right subtree of this node is 17.So I have filled 17 here. </a:t>
            </a:r>
          </a:p>
          <a:p>
            <a:pPr marL="285750" indent="-285750">
              <a:buFont typeface="Arial" charset="0"/>
              <a:buChar char="•"/>
            </a:pPr>
            <a:endParaRPr lang="en-US" sz="1200" dirty="0" smtClean="0">
              <a:solidFill>
                <a:schemeClr val="accent6"/>
              </a:solidFill>
            </a:endParaRPr>
          </a:p>
          <a:p>
            <a:pPr marL="285750" indent="-285750">
              <a:buFont typeface="Arial" charset="0"/>
              <a:buChar char="•"/>
            </a:pPr>
            <a:r>
              <a:rPr lang="en-US" sz="1200" b="1" dirty="0" smtClean="0">
                <a:solidFill>
                  <a:srgbClr val="7030A0"/>
                </a:solidFill>
              </a:rPr>
              <a:t>Note</a:t>
            </a:r>
            <a:r>
              <a:rPr lang="en-US" sz="1200" b="1" dirty="0">
                <a:solidFill>
                  <a:srgbClr val="7030A0"/>
                </a:solidFill>
              </a:rPr>
              <a:t>:</a:t>
            </a:r>
            <a:r>
              <a:rPr lang="en-US" sz="1200" dirty="0">
                <a:solidFill>
                  <a:srgbClr val="7030A0"/>
                </a:solidFill>
              </a:rPr>
              <a:t> if we're picking </a:t>
            </a:r>
            <a:r>
              <a:rPr lang="en-US" sz="1200" dirty="0" smtClean="0">
                <a:solidFill>
                  <a:srgbClr val="7030A0"/>
                </a:solidFill>
              </a:rPr>
              <a:t>minimum in </a:t>
            </a:r>
            <a:r>
              <a:rPr lang="en-US" sz="1200" dirty="0">
                <a:solidFill>
                  <a:srgbClr val="7030A0"/>
                </a:solidFill>
              </a:rPr>
              <a:t>a tree or subtree then that node will not have </a:t>
            </a:r>
            <a:r>
              <a:rPr lang="en-US" sz="1200" dirty="0" smtClean="0">
                <a:solidFill>
                  <a:srgbClr val="7030A0"/>
                </a:solidFill>
              </a:rPr>
              <a:t>left child</a:t>
            </a:r>
            <a:endParaRPr lang="en-US" sz="1200" dirty="0">
              <a:solidFill>
                <a:srgbClr val="7030A0"/>
              </a:solidFill>
            </a:endParaRPr>
          </a:p>
          <a:p>
            <a:pPr marL="628650" lvl="1" indent="-171450">
              <a:buFont typeface="Arial" charset="0"/>
              <a:buChar char="•"/>
            </a:pPr>
            <a:r>
              <a:rPr lang="en-US" sz="1200" dirty="0">
                <a:solidFill>
                  <a:srgbClr val="7030A0"/>
                </a:solidFill>
              </a:rPr>
              <a:t>because if we have something in </a:t>
            </a:r>
            <a:r>
              <a:rPr lang="en-US" sz="1200" dirty="0" smtClean="0">
                <a:solidFill>
                  <a:srgbClr val="7030A0"/>
                </a:solidFill>
              </a:rPr>
              <a:t>left we </a:t>
            </a:r>
            <a:r>
              <a:rPr lang="en-US" sz="1200" dirty="0">
                <a:solidFill>
                  <a:srgbClr val="7030A0"/>
                </a:solidFill>
              </a:rPr>
              <a:t>have something </a:t>
            </a:r>
            <a:r>
              <a:rPr lang="en-US" sz="1200" dirty="0" smtClean="0">
                <a:solidFill>
                  <a:srgbClr val="7030A0"/>
                </a:solidFill>
              </a:rPr>
              <a:t>lesser, </a:t>
            </a:r>
            <a:r>
              <a:rPr lang="en-US" sz="1200" dirty="0">
                <a:solidFill>
                  <a:srgbClr val="7030A0"/>
                </a:solidFill>
              </a:rPr>
              <a:t>so the value can't be </a:t>
            </a:r>
            <a:r>
              <a:rPr lang="en-US" sz="1200" dirty="0" smtClean="0">
                <a:solidFill>
                  <a:srgbClr val="7030A0"/>
                </a:solidFill>
              </a:rPr>
              <a:t>minimum. </a:t>
            </a:r>
            <a:endParaRPr lang="en-US" sz="1200" dirty="0">
              <a:solidFill>
                <a:srgbClr val="7030A0"/>
              </a:solidFill>
            </a:endParaRPr>
          </a:p>
          <a:p>
            <a:pPr marL="628650" lvl="1" indent="-171450">
              <a:buFont typeface="Arial" charset="0"/>
              <a:buChar char="•"/>
            </a:pPr>
            <a:r>
              <a:rPr lang="en-US" sz="1200" dirty="0">
                <a:solidFill>
                  <a:schemeClr val="accent1"/>
                </a:solidFill>
              </a:rPr>
              <a:t>This way we can switch the case 3 to case 2</a:t>
            </a:r>
          </a:p>
          <a:p>
            <a:pPr marL="285750" indent="-285750">
              <a:buFont typeface="Arial" charset="0"/>
              <a:buChar char="•"/>
            </a:pPr>
            <a:endParaRPr lang="en-US" sz="1200" dirty="0">
              <a:solidFill>
                <a:schemeClr val="accent6"/>
              </a:solidFill>
            </a:endParaRPr>
          </a:p>
        </p:txBody>
      </p:sp>
      <p:sp>
        <p:nvSpPr>
          <p:cNvPr id="16" name="Rectangle 15"/>
          <p:cNvSpPr/>
          <p:nvPr/>
        </p:nvSpPr>
        <p:spPr>
          <a:xfrm>
            <a:off x="308190" y="3691673"/>
            <a:ext cx="6596193" cy="738664"/>
          </a:xfrm>
          <a:prstGeom prst="rect">
            <a:avLst/>
          </a:prstGeom>
        </p:spPr>
        <p:txBody>
          <a:bodyPr wrap="square">
            <a:spAutoFit/>
          </a:bodyPr>
          <a:lstStyle/>
          <a:p>
            <a:pPr marL="171450" indent="-171450">
              <a:buFont typeface="Arial" charset="0"/>
              <a:buChar char="•"/>
            </a:pPr>
            <a:r>
              <a:rPr lang="en-US" sz="1200" dirty="0">
                <a:solidFill>
                  <a:schemeClr val="accent6"/>
                </a:solidFill>
              </a:rPr>
              <a:t>We now have two nodes with value 17 </a:t>
            </a:r>
            <a:r>
              <a:rPr lang="en-US" sz="1200" dirty="0" smtClean="0">
                <a:solidFill>
                  <a:schemeClr val="accent6"/>
                </a:solidFill>
              </a:rPr>
              <a:t>but </a:t>
            </a:r>
            <a:r>
              <a:rPr lang="en-US" sz="1200" dirty="0">
                <a:solidFill>
                  <a:schemeClr val="accent6"/>
                </a:solidFill>
              </a:rPr>
              <a:t>notice that this node has only one child.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delete this node easily because we know how to delete a node with only one child (</a:t>
            </a:r>
            <a:r>
              <a:rPr lang="en-US" sz="1200" dirty="0" smtClean="0">
                <a:solidFill>
                  <a:schemeClr val="accent6"/>
                </a:solidFill>
              </a:rPr>
              <a:t>case-2)</a:t>
            </a:r>
          </a:p>
          <a:p>
            <a:pPr marL="171450" indent="-171450">
              <a:buFont typeface="Arial" charset="0"/>
              <a:buChar char="•"/>
            </a:pPr>
            <a:r>
              <a:rPr lang="en-US" sz="1200" dirty="0" smtClean="0">
                <a:solidFill>
                  <a:schemeClr val="accent6"/>
                </a:solidFill>
              </a:rPr>
              <a:t>and </a:t>
            </a:r>
            <a:r>
              <a:rPr lang="en-US" sz="1200" dirty="0">
                <a:solidFill>
                  <a:schemeClr val="accent6"/>
                </a:solidFill>
              </a:rPr>
              <a:t>once this node is deleted my tree will be good</a:t>
            </a:r>
            <a:r>
              <a:rPr lang="en-US" dirty="0"/>
              <a:t>.</a:t>
            </a:r>
          </a:p>
        </p:txBody>
      </p:sp>
      <p:cxnSp>
        <p:nvCxnSpPr>
          <p:cNvPr id="17" name="Straight Arrow Connector 16"/>
          <p:cNvCxnSpPr/>
          <p:nvPr/>
        </p:nvCxnSpPr>
        <p:spPr>
          <a:xfrm>
            <a:off x="2808523" y="2293501"/>
            <a:ext cx="688295" cy="1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94979" y="2786529"/>
            <a:ext cx="688295" cy="1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942336" y="5466758"/>
            <a:ext cx="781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381519" y="5452663"/>
            <a:ext cx="681890" cy="13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85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39"/>
          <a:stretch/>
        </p:blipFill>
        <p:spPr>
          <a:xfrm>
            <a:off x="214419" y="437482"/>
            <a:ext cx="3814241" cy="1528076"/>
          </a:xfrm>
          <a:prstGeom prst="rect">
            <a:avLst/>
          </a:prstGeom>
        </p:spPr>
      </p:pic>
      <p:pic>
        <p:nvPicPr>
          <p:cNvPr id="4" name="Picture 3"/>
          <p:cNvPicPr>
            <a:picLocks noChangeAspect="1"/>
          </p:cNvPicPr>
          <p:nvPr/>
        </p:nvPicPr>
        <p:blipFill>
          <a:blip r:embed="rId3"/>
          <a:stretch>
            <a:fillRect/>
          </a:stretch>
        </p:blipFill>
        <p:spPr>
          <a:xfrm>
            <a:off x="1035839" y="3949308"/>
            <a:ext cx="2171400" cy="2117564"/>
          </a:xfrm>
          <a:prstGeom prst="rect">
            <a:avLst/>
          </a:prstGeom>
        </p:spPr>
      </p:pic>
      <p:pic>
        <p:nvPicPr>
          <p:cNvPr id="5" name="Picture 4"/>
          <p:cNvPicPr>
            <a:picLocks noChangeAspect="1"/>
          </p:cNvPicPr>
          <p:nvPr/>
        </p:nvPicPr>
        <p:blipFill>
          <a:blip r:embed="rId4"/>
          <a:stretch>
            <a:fillRect/>
          </a:stretch>
        </p:blipFill>
        <p:spPr>
          <a:xfrm>
            <a:off x="4382241" y="3985199"/>
            <a:ext cx="2171400" cy="2045782"/>
          </a:xfrm>
          <a:prstGeom prst="rect">
            <a:avLst/>
          </a:prstGeom>
        </p:spPr>
      </p:pic>
      <p:pic>
        <p:nvPicPr>
          <p:cNvPr id="6" name="Picture 5"/>
          <p:cNvPicPr>
            <a:picLocks noChangeAspect="1"/>
          </p:cNvPicPr>
          <p:nvPr/>
        </p:nvPicPr>
        <p:blipFill>
          <a:blip r:embed="rId5"/>
          <a:stretch>
            <a:fillRect/>
          </a:stretch>
        </p:blipFill>
        <p:spPr>
          <a:xfrm>
            <a:off x="8134878" y="3949308"/>
            <a:ext cx="2144482" cy="2036809"/>
          </a:xfrm>
          <a:prstGeom prst="rect">
            <a:avLst/>
          </a:prstGeom>
        </p:spPr>
      </p:pic>
      <p:sp>
        <p:nvSpPr>
          <p:cNvPr id="7" name="Rectangle 6"/>
          <p:cNvSpPr/>
          <p:nvPr/>
        </p:nvSpPr>
        <p:spPr>
          <a:xfrm>
            <a:off x="4543538" y="225447"/>
            <a:ext cx="7182679" cy="3231654"/>
          </a:xfrm>
          <a:prstGeom prst="rect">
            <a:avLst/>
          </a:prstGeom>
        </p:spPr>
        <p:txBody>
          <a:bodyPr wrap="square">
            <a:spAutoFit/>
          </a:bodyPr>
          <a:lstStyle/>
          <a:p>
            <a:pPr marL="171450" indent="-171450">
              <a:buFont typeface="Arial" charset="0"/>
              <a:buChar char="•"/>
            </a:pPr>
            <a:r>
              <a:rPr lang="en-US" sz="1200" dirty="0">
                <a:solidFill>
                  <a:schemeClr val="accent6"/>
                </a:solidFill>
              </a:rPr>
              <a:t>Instead of going for minimum in </a:t>
            </a:r>
            <a:r>
              <a:rPr lang="en-US" sz="1200" dirty="0" smtClean="0">
                <a:solidFill>
                  <a:schemeClr val="accent6"/>
                </a:solidFill>
              </a:rPr>
              <a:t>right sub tree, we </a:t>
            </a:r>
            <a:r>
              <a:rPr lang="en-US" sz="1200" dirty="0">
                <a:solidFill>
                  <a:schemeClr val="accent6"/>
                </a:solidFill>
              </a:rPr>
              <a:t>could also go far maximum </a:t>
            </a:r>
            <a:r>
              <a:rPr lang="en-US" sz="1200" dirty="0" smtClean="0">
                <a:solidFill>
                  <a:schemeClr val="accent6"/>
                </a:solidFill>
              </a:rPr>
              <a:t>value from left-subtree.</a:t>
            </a:r>
          </a:p>
          <a:p>
            <a:pPr marL="628650" lvl="1" indent="-171450">
              <a:buFont typeface="Arial" charset="0"/>
              <a:buChar char="•"/>
            </a:pPr>
            <a:r>
              <a:rPr lang="en-US" sz="1200" dirty="0" smtClean="0">
                <a:solidFill>
                  <a:schemeClr val="accent6"/>
                </a:solidFill>
              </a:rPr>
              <a:t>Maximum </a:t>
            </a:r>
            <a:r>
              <a:rPr lang="en-US" sz="1200" dirty="0">
                <a:solidFill>
                  <a:schemeClr val="accent6"/>
                </a:solidFill>
              </a:rPr>
              <a:t>left subtree would </a:t>
            </a:r>
            <a:r>
              <a:rPr lang="en-US" sz="1200" dirty="0" smtClean="0">
                <a:solidFill>
                  <a:schemeClr val="accent6"/>
                </a:solidFill>
              </a:rPr>
              <a:t>of course </a:t>
            </a:r>
            <a:r>
              <a:rPr lang="en-US" sz="1200" dirty="0">
                <a:solidFill>
                  <a:schemeClr val="accent6"/>
                </a:solidFill>
              </a:rPr>
              <a:t>be greater than our equal to all the values in </a:t>
            </a:r>
            <a:r>
              <a:rPr lang="en-US" sz="1200" dirty="0" smtClean="0">
                <a:solidFill>
                  <a:schemeClr val="accent6"/>
                </a:solidFill>
              </a:rPr>
              <a:t>left,</a:t>
            </a:r>
          </a:p>
          <a:p>
            <a:pPr marL="628650" lvl="1" indent="-171450">
              <a:buFont typeface="Arial" charset="0"/>
              <a:buChar char="•"/>
            </a:pPr>
            <a:r>
              <a:rPr lang="en-US" sz="1200" dirty="0" smtClean="0">
                <a:solidFill>
                  <a:schemeClr val="accent6"/>
                </a:solidFill>
              </a:rPr>
              <a:t>maximum </a:t>
            </a:r>
            <a:r>
              <a:rPr lang="en-US" sz="1200" dirty="0">
                <a:solidFill>
                  <a:schemeClr val="accent6"/>
                </a:solidFill>
              </a:rPr>
              <a:t>left subtree of node with value 15 is 14</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I'm </a:t>
            </a:r>
            <a:r>
              <a:rPr lang="en-US" sz="1200" dirty="0">
                <a:solidFill>
                  <a:schemeClr val="accent6"/>
                </a:solidFill>
              </a:rPr>
              <a:t>copying 14 here.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Now </a:t>
            </a:r>
            <a:r>
              <a:rPr lang="en-US" sz="1200" dirty="0">
                <a:solidFill>
                  <a:schemeClr val="accent6"/>
                </a:solidFill>
              </a:rPr>
              <a:t>all the nodes in </a:t>
            </a:r>
            <a:r>
              <a:rPr lang="en-US" sz="1200" dirty="0" smtClean="0">
                <a:solidFill>
                  <a:schemeClr val="accent6"/>
                </a:solidFill>
              </a:rPr>
              <a:t>left-sub-tree is </a:t>
            </a:r>
            <a:r>
              <a:rPr lang="en-US" sz="1200" dirty="0">
                <a:solidFill>
                  <a:schemeClr val="accent6"/>
                </a:solidFill>
              </a:rPr>
              <a:t>lesser than equal to 14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Since we're </a:t>
            </a:r>
            <a:r>
              <a:rPr lang="en-US" sz="1200" dirty="0">
                <a:solidFill>
                  <a:schemeClr val="accent6"/>
                </a:solidFill>
              </a:rPr>
              <a:t>picking </a:t>
            </a:r>
            <a:r>
              <a:rPr lang="en-US" sz="1200" dirty="0" smtClean="0">
                <a:solidFill>
                  <a:schemeClr val="accent6"/>
                </a:solidFill>
              </a:rPr>
              <a:t>something maximum from left </a:t>
            </a:r>
            <a:r>
              <a:rPr lang="en-US" sz="1200" dirty="0">
                <a:solidFill>
                  <a:schemeClr val="accent6"/>
                </a:solidFill>
              </a:rPr>
              <a:t>subtree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 all the nodes </a:t>
            </a:r>
            <a:r>
              <a:rPr lang="en-US" sz="1200" dirty="0" smtClean="0">
                <a:solidFill>
                  <a:schemeClr val="accent6"/>
                </a:solidFill>
              </a:rPr>
              <a:t>in right-subtree is greater than 14</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b="1" dirty="0" smtClean="0">
                <a:solidFill>
                  <a:srgbClr val="7030A0"/>
                </a:solidFill>
              </a:rPr>
              <a:t>Note:</a:t>
            </a:r>
            <a:r>
              <a:rPr lang="en-US" sz="1200" dirty="0" smtClean="0">
                <a:solidFill>
                  <a:srgbClr val="7030A0"/>
                </a:solidFill>
              </a:rPr>
              <a:t> if </a:t>
            </a:r>
            <a:r>
              <a:rPr lang="en-US" sz="1200" dirty="0">
                <a:solidFill>
                  <a:srgbClr val="7030A0"/>
                </a:solidFill>
              </a:rPr>
              <a:t>we're picking maximum in a tree or subtree then that node will not have right </a:t>
            </a:r>
            <a:r>
              <a:rPr lang="en-US" sz="1200" dirty="0" smtClean="0">
                <a:solidFill>
                  <a:srgbClr val="7030A0"/>
                </a:solidFill>
              </a:rPr>
              <a:t>child</a:t>
            </a:r>
          </a:p>
          <a:p>
            <a:pPr marL="628650" lvl="1" indent="-171450">
              <a:buFont typeface="Arial" charset="0"/>
              <a:buChar char="•"/>
            </a:pPr>
            <a:r>
              <a:rPr lang="en-US" sz="1200" dirty="0" smtClean="0">
                <a:solidFill>
                  <a:srgbClr val="7030A0"/>
                </a:solidFill>
              </a:rPr>
              <a:t>because </a:t>
            </a:r>
            <a:r>
              <a:rPr lang="en-US" sz="1200" dirty="0">
                <a:solidFill>
                  <a:srgbClr val="7030A0"/>
                </a:solidFill>
              </a:rPr>
              <a:t>if we have something in right we have something greater, so the value can't be maximum. </a:t>
            </a:r>
            <a:endParaRPr lang="en-US" sz="1200" dirty="0" smtClean="0">
              <a:solidFill>
                <a:srgbClr val="7030A0"/>
              </a:solidFill>
            </a:endParaRPr>
          </a:p>
          <a:p>
            <a:pPr marL="628650" lvl="1" indent="-171450">
              <a:buFont typeface="Arial" charset="0"/>
              <a:buChar char="•"/>
            </a:pPr>
            <a:r>
              <a:rPr lang="en-US" sz="1200" dirty="0" smtClean="0">
                <a:solidFill>
                  <a:schemeClr val="accent1"/>
                </a:solidFill>
              </a:rPr>
              <a:t>This way we can switch the case 3 to case 2</a:t>
            </a:r>
          </a:p>
          <a:p>
            <a:pPr marL="628650" lvl="1" indent="-171450">
              <a:buFont typeface="Arial" charset="0"/>
              <a:buChar char="•"/>
            </a:pPr>
            <a:endParaRPr lang="en-US" sz="1200" dirty="0" smtClean="0">
              <a:solidFill>
                <a:schemeClr val="accent1"/>
              </a:solidFill>
            </a:endParaRPr>
          </a:p>
          <a:p>
            <a:pPr marL="171450" indent="-171450">
              <a:buFont typeface="Arial" charset="0"/>
              <a:buChar char="•"/>
            </a:pPr>
            <a:r>
              <a:rPr lang="en-US" sz="1200" dirty="0" smtClean="0">
                <a:solidFill>
                  <a:schemeClr val="accent6"/>
                </a:solidFill>
              </a:rPr>
              <a:t>The </a:t>
            </a:r>
            <a:r>
              <a:rPr lang="en-US" sz="1200" dirty="0">
                <a:solidFill>
                  <a:schemeClr val="accent6"/>
                </a:solidFill>
              </a:rPr>
              <a:t>node may have left child</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In </a:t>
            </a:r>
            <a:r>
              <a:rPr lang="en-US" sz="1200" dirty="0">
                <a:solidFill>
                  <a:schemeClr val="accent6"/>
                </a:solidFill>
              </a:rPr>
              <a:t>this case a node with value 14 doesn't have a left </a:t>
            </a:r>
            <a:r>
              <a:rPr lang="en-US" sz="1200" dirty="0" smtClean="0">
                <a:solidFill>
                  <a:schemeClr val="accent6"/>
                </a:solidFill>
              </a:rPr>
              <a:t>child</a:t>
            </a:r>
          </a:p>
          <a:p>
            <a:pPr marL="628650" lvl="1" indent="-171450">
              <a:buFont typeface="Arial" charset="0"/>
              <a:buChar char="•"/>
            </a:pPr>
            <a:r>
              <a:rPr lang="en-US" sz="1200" dirty="0" smtClean="0">
                <a:solidFill>
                  <a:schemeClr val="accent6"/>
                </a:solidFill>
              </a:rPr>
              <a:t>so </a:t>
            </a:r>
            <a:r>
              <a:rPr lang="en-US" sz="1200" dirty="0">
                <a:solidFill>
                  <a:schemeClr val="accent6"/>
                </a:solidFill>
              </a:rPr>
              <a:t>we are basically reducing case 3 to case 1</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I'll </a:t>
            </a:r>
            <a:r>
              <a:rPr lang="en-US" sz="1200" dirty="0">
                <a:solidFill>
                  <a:schemeClr val="accent6"/>
                </a:solidFill>
              </a:rPr>
              <a:t>simply get rid of this node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So </a:t>
            </a:r>
            <a:r>
              <a:rPr lang="en-US" sz="1200" dirty="0">
                <a:solidFill>
                  <a:schemeClr val="accent6"/>
                </a:solidFill>
              </a:rPr>
              <a:t>we are looking good even after deletion.</a:t>
            </a:r>
          </a:p>
        </p:txBody>
      </p:sp>
      <p:cxnSp>
        <p:nvCxnSpPr>
          <p:cNvPr id="9" name="Straight Arrow Connector 8"/>
          <p:cNvCxnSpPr/>
          <p:nvPr/>
        </p:nvCxnSpPr>
        <p:spPr>
          <a:xfrm>
            <a:off x="3432313" y="4863548"/>
            <a:ext cx="596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3774" y="4863548"/>
            <a:ext cx="596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726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err="1">
                <a:solidFill>
                  <a:srgbClr val="00B0F0"/>
                </a:solidFill>
              </a:rPr>
              <a:t>Inorder</a:t>
            </a:r>
            <a:r>
              <a:rPr lang="en-US" sz="4000" dirty="0">
                <a:solidFill>
                  <a:srgbClr val="00B0F0"/>
                </a:solidFill>
              </a:rPr>
              <a:t> Successor in a </a:t>
            </a:r>
            <a:r>
              <a:rPr lang="en-US" sz="4000" b="1" dirty="0" smtClean="0">
                <a:solidFill>
                  <a:srgbClr val="00B0F0"/>
                </a:solidFill>
              </a:rPr>
              <a:t>Binary Search Tree</a:t>
            </a:r>
            <a:endParaRPr lang="en-US" sz="4000" b="1" dirty="0">
              <a:solidFill>
                <a:srgbClr val="00B0F0"/>
              </a:solidFill>
            </a:endParaRPr>
          </a:p>
        </p:txBody>
      </p:sp>
    </p:spTree>
    <p:extLst>
      <p:ext uri="{BB962C8B-B14F-4D97-AF65-F5344CB8AC3E}">
        <p14:creationId xmlns:p14="http://schemas.microsoft.com/office/powerpoint/2010/main" val="1864331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2558147" cy="1243402"/>
          </a:xfrm>
          <a:prstGeom prst="rect">
            <a:avLst/>
          </a:prstGeom>
        </p:spPr>
      </p:pic>
      <p:pic>
        <p:nvPicPr>
          <p:cNvPr id="3" name="Picture 2"/>
          <p:cNvPicPr>
            <a:picLocks noChangeAspect="1"/>
          </p:cNvPicPr>
          <p:nvPr/>
        </p:nvPicPr>
        <p:blipFill>
          <a:blip r:embed="rId3"/>
          <a:stretch>
            <a:fillRect/>
          </a:stretch>
        </p:blipFill>
        <p:spPr>
          <a:xfrm>
            <a:off x="5261230" y="312881"/>
            <a:ext cx="6424583" cy="2298142"/>
          </a:xfrm>
          <a:prstGeom prst="rect">
            <a:avLst/>
          </a:prstGeom>
        </p:spPr>
      </p:pic>
      <p:sp>
        <p:nvSpPr>
          <p:cNvPr id="6" name="Rectangle 5"/>
          <p:cNvSpPr/>
          <p:nvPr/>
        </p:nvSpPr>
        <p:spPr>
          <a:xfrm>
            <a:off x="3787222" y="206202"/>
            <a:ext cx="2485793" cy="830997"/>
          </a:xfrm>
          <a:prstGeom prst="rect">
            <a:avLst/>
          </a:prstGeom>
        </p:spPr>
        <p:txBody>
          <a:bodyPr wrap="square">
            <a:spAutoFit/>
          </a:bodyPr>
          <a:lstStyle/>
          <a:p>
            <a:pPr marL="171450" indent="-171450">
              <a:buFont typeface="Arial" charset="0"/>
              <a:buChar char="•"/>
            </a:pPr>
            <a:r>
              <a:rPr lang="en-US" sz="1200" dirty="0" smtClean="0">
                <a:solidFill>
                  <a:schemeClr val="accent6"/>
                </a:solidFill>
              </a:rPr>
              <a:t>In </a:t>
            </a:r>
            <a:r>
              <a:rPr lang="en-US" sz="1200" dirty="0">
                <a:solidFill>
                  <a:schemeClr val="accent6"/>
                </a:solidFill>
              </a:rPr>
              <a:t>order successor of </a:t>
            </a:r>
            <a:r>
              <a:rPr lang="en-US" sz="1200" dirty="0" smtClean="0">
                <a:solidFill>
                  <a:schemeClr val="accent6"/>
                </a:solidFill>
              </a:rPr>
              <a:t>10 </a:t>
            </a:r>
            <a:r>
              <a:rPr lang="en-US" sz="1200" dirty="0">
                <a:solidFill>
                  <a:schemeClr val="accent6"/>
                </a:solidFill>
              </a:rPr>
              <a:t>is </a:t>
            </a:r>
            <a:r>
              <a:rPr lang="en-US" sz="1200" dirty="0" smtClean="0">
                <a:solidFill>
                  <a:schemeClr val="accent6"/>
                </a:solidFill>
              </a:rPr>
              <a:t>11 </a:t>
            </a:r>
          </a:p>
          <a:p>
            <a:pPr marL="171450" indent="-171450">
              <a:buFont typeface="Arial" charset="0"/>
              <a:buChar char="•"/>
            </a:pPr>
            <a:r>
              <a:rPr lang="en-US" sz="1200" dirty="0">
                <a:solidFill>
                  <a:schemeClr val="accent6"/>
                </a:solidFill>
              </a:rPr>
              <a:t>In order successor of </a:t>
            </a:r>
            <a:r>
              <a:rPr lang="en-US" sz="1200" dirty="0" smtClean="0">
                <a:solidFill>
                  <a:schemeClr val="accent6"/>
                </a:solidFill>
              </a:rPr>
              <a:t>11 is 12</a:t>
            </a:r>
            <a:endParaRPr lang="en-US" sz="1200" dirty="0">
              <a:solidFill>
                <a:schemeClr val="accent6"/>
              </a:solidFill>
            </a:endParaRPr>
          </a:p>
          <a:p>
            <a:pPr marL="171450" indent="-171450">
              <a:buFont typeface="Arial" charset="0"/>
              <a:buChar char="•"/>
            </a:pPr>
            <a:r>
              <a:rPr lang="en-US" sz="1200" dirty="0">
                <a:solidFill>
                  <a:schemeClr val="accent6"/>
                </a:solidFill>
              </a:rPr>
              <a:t>In order successor of </a:t>
            </a:r>
            <a:r>
              <a:rPr lang="en-US" sz="1200" dirty="0" smtClean="0">
                <a:solidFill>
                  <a:schemeClr val="accent6"/>
                </a:solidFill>
              </a:rPr>
              <a:t>12 is 15,</a:t>
            </a:r>
            <a:r>
              <a:rPr lang="is-IS" sz="1200" dirty="0" smtClean="0">
                <a:solidFill>
                  <a:schemeClr val="accent6"/>
                </a:solidFill>
              </a:rPr>
              <a:t>….</a:t>
            </a: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p:txBody>
      </p:sp>
      <p:grpSp>
        <p:nvGrpSpPr>
          <p:cNvPr id="7" name="Group 6"/>
          <p:cNvGrpSpPr/>
          <p:nvPr/>
        </p:nvGrpSpPr>
        <p:grpSpPr>
          <a:xfrm>
            <a:off x="197872" y="1727961"/>
            <a:ext cx="4517312" cy="2088916"/>
            <a:chOff x="197872" y="1727961"/>
            <a:chExt cx="4517312" cy="2088916"/>
          </a:xfrm>
        </p:grpSpPr>
        <p:pic>
          <p:nvPicPr>
            <p:cNvPr id="5" name="Picture 4"/>
            <p:cNvPicPr>
              <a:picLocks noChangeAspect="1"/>
            </p:cNvPicPr>
            <p:nvPr/>
          </p:nvPicPr>
          <p:blipFill rotWithShape="1">
            <a:blip r:embed="rId4"/>
            <a:srcRect t="3752"/>
            <a:stretch/>
          </p:blipFill>
          <p:spPr>
            <a:xfrm>
              <a:off x="197872" y="1727961"/>
              <a:ext cx="3971266" cy="2088916"/>
            </a:xfrm>
            <a:prstGeom prst="rect">
              <a:avLst/>
            </a:prstGeom>
          </p:spPr>
        </p:pic>
        <p:sp>
          <p:nvSpPr>
            <p:cNvPr id="4" name="Rectangle 3"/>
            <p:cNvSpPr/>
            <p:nvPr/>
          </p:nvSpPr>
          <p:spPr>
            <a:xfrm>
              <a:off x="2229391" y="2205365"/>
              <a:ext cx="2485793" cy="461665"/>
            </a:xfrm>
            <a:prstGeom prst="rect">
              <a:avLst/>
            </a:prstGeom>
          </p:spPr>
          <p:txBody>
            <a:bodyPr wrap="square">
              <a:spAutoFit/>
            </a:bodyPr>
            <a:lstStyle/>
            <a:p>
              <a:pPr marL="171450" indent="-171450">
                <a:buFont typeface="Arial" charset="0"/>
                <a:buChar char="•"/>
              </a:pPr>
              <a:r>
                <a:rPr lang="en-US" sz="1200" dirty="0" smtClean="0">
                  <a:solidFill>
                    <a:schemeClr val="accent6"/>
                  </a:solidFill>
                </a:rPr>
                <a:t>In order successor of 6 is 8</a:t>
              </a:r>
            </a:p>
            <a:p>
              <a:pPr marL="171450" indent="-171450">
                <a:buFont typeface="Arial" charset="0"/>
                <a:buChar char="•"/>
              </a:pPr>
              <a:r>
                <a:rPr lang="en-US" sz="1200" dirty="0">
                  <a:solidFill>
                    <a:schemeClr val="accent6"/>
                  </a:solidFill>
                </a:rPr>
                <a:t>In order successor of </a:t>
              </a:r>
              <a:r>
                <a:rPr lang="en-US" sz="1200" dirty="0" smtClean="0">
                  <a:solidFill>
                    <a:schemeClr val="accent6"/>
                  </a:solidFill>
                </a:rPr>
                <a:t>8 </a:t>
              </a:r>
              <a:r>
                <a:rPr lang="en-US" sz="1200" dirty="0">
                  <a:solidFill>
                    <a:schemeClr val="accent6"/>
                  </a:solidFill>
                </a:rPr>
                <a:t>is </a:t>
              </a:r>
              <a:r>
                <a:rPr lang="en-US" sz="1200" dirty="0" smtClean="0">
                  <a:solidFill>
                    <a:schemeClr val="accent6"/>
                  </a:solidFill>
                </a:rPr>
                <a:t>10</a:t>
              </a:r>
            </a:p>
          </p:txBody>
        </p:sp>
      </p:grpSp>
      <p:sp>
        <p:nvSpPr>
          <p:cNvPr id="8" name="Rectangle 7"/>
          <p:cNvSpPr/>
          <p:nvPr/>
        </p:nvSpPr>
        <p:spPr>
          <a:xfrm>
            <a:off x="5261230" y="3040528"/>
            <a:ext cx="6166848"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200" dirty="0" err="1">
                <a:solidFill>
                  <a:schemeClr val="accent6"/>
                </a:solidFill>
              </a:rPr>
              <a:t>inorder</a:t>
            </a:r>
            <a:r>
              <a:rPr lang="en-US" sz="1200" dirty="0">
                <a:solidFill>
                  <a:schemeClr val="accent6"/>
                </a:solidFill>
              </a:rPr>
              <a:t> successor. In a binary </a:t>
            </a:r>
            <a:r>
              <a:rPr lang="en-US" sz="1200" dirty="0" smtClean="0">
                <a:solidFill>
                  <a:schemeClr val="accent6"/>
                </a:solidFill>
              </a:rPr>
              <a:t>search tree</a:t>
            </a:r>
            <a:r>
              <a:rPr lang="en-US" sz="1200" dirty="0">
                <a:solidFill>
                  <a:schemeClr val="accent6"/>
                </a:solidFill>
              </a:rPr>
              <a:t>, it would be the next higher value in the </a:t>
            </a:r>
            <a:r>
              <a:rPr lang="en-US" sz="1200" dirty="0" smtClean="0">
                <a:solidFill>
                  <a:schemeClr val="accent6"/>
                </a:solidFill>
              </a:rPr>
              <a:t>tree</a:t>
            </a:r>
          </a:p>
          <a:p>
            <a:pPr marL="628650" lvl="1" indent="-171450">
              <a:buFont typeface="Arial" charset="0"/>
              <a:buChar char="•"/>
            </a:pPr>
            <a:r>
              <a:rPr lang="en-US" sz="1200" dirty="0" smtClean="0">
                <a:solidFill>
                  <a:schemeClr val="accent6"/>
                </a:solidFill>
              </a:rPr>
              <a:t>but </a:t>
            </a:r>
            <a:r>
              <a:rPr lang="en-US" sz="1200" dirty="0">
                <a:solidFill>
                  <a:schemeClr val="accent6"/>
                </a:solidFill>
              </a:rPr>
              <a:t>what's the big deal here.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Can't </a:t>
            </a:r>
            <a:r>
              <a:rPr lang="en-US" sz="1200" dirty="0">
                <a:solidFill>
                  <a:schemeClr val="accent6"/>
                </a:solidFill>
              </a:rPr>
              <a:t>we just perform </a:t>
            </a:r>
            <a:r>
              <a:rPr lang="en-US" sz="1200" dirty="0" err="1">
                <a:solidFill>
                  <a:schemeClr val="accent6"/>
                </a:solidFill>
              </a:rPr>
              <a:t>inorder</a:t>
            </a:r>
            <a:r>
              <a:rPr lang="en-US" sz="1200" dirty="0">
                <a:solidFill>
                  <a:schemeClr val="accent6"/>
                </a:solidFill>
              </a:rPr>
              <a:t> </a:t>
            </a:r>
            <a:r>
              <a:rPr lang="en-US" sz="1200" dirty="0" smtClean="0">
                <a:solidFill>
                  <a:schemeClr val="accent6"/>
                </a:solidFill>
              </a:rPr>
              <a:t>traversal</a:t>
            </a:r>
          </a:p>
          <a:p>
            <a:pPr marL="628650" lvl="1" indent="-171450">
              <a:buFont typeface="Arial" charset="0"/>
              <a:buChar char="•"/>
            </a:pPr>
            <a:r>
              <a:rPr lang="en-US" sz="1200" dirty="0" smtClean="0">
                <a:solidFill>
                  <a:schemeClr val="accent6"/>
                </a:solidFill>
              </a:rPr>
              <a:t>while </a:t>
            </a:r>
            <a:r>
              <a:rPr lang="en-US" sz="1200" dirty="0">
                <a:solidFill>
                  <a:schemeClr val="accent6"/>
                </a:solidFill>
              </a:rPr>
              <a:t>performing the traversal figure out the successor</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Well </a:t>
            </a:r>
            <a:r>
              <a:rPr lang="en-US" sz="1200" dirty="0">
                <a:solidFill>
                  <a:schemeClr val="accent6"/>
                </a:solidFill>
              </a:rPr>
              <a:t>we can do so but it will be expensive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Running </a:t>
            </a:r>
            <a:r>
              <a:rPr lang="en-US" sz="1200" dirty="0">
                <a:solidFill>
                  <a:schemeClr val="accent6"/>
                </a:solidFill>
              </a:rPr>
              <a:t>time of </a:t>
            </a:r>
            <a:r>
              <a:rPr lang="en-US" sz="1200" dirty="0" err="1">
                <a:solidFill>
                  <a:schemeClr val="accent6"/>
                </a:solidFill>
              </a:rPr>
              <a:t>inorder</a:t>
            </a:r>
            <a:r>
              <a:rPr lang="en-US" sz="1200" dirty="0">
                <a:solidFill>
                  <a:schemeClr val="accent6"/>
                </a:solidFill>
              </a:rPr>
              <a:t> is O(N</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and </a:t>
            </a:r>
            <a:r>
              <a:rPr lang="en-US" sz="1200" dirty="0">
                <a:solidFill>
                  <a:schemeClr val="accent6"/>
                </a:solidFill>
              </a:rPr>
              <a:t>we may want to do better</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Finding </a:t>
            </a:r>
            <a:r>
              <a:rPr lang="en-US" sz="1200" dirty="0">
                <a:solidFill>
                  <a:schemeClr val="accent6"/>
                </a:solidFill>
              </a:rPr>
              <a:t>next and previous element in some data could be a frequently </a:t>
            </a:r>
            <a:r>
              <a:rPr lang="en-US" sz="1200" dirty="0" smtClean="0">
                <a:solidFill>
                  <a:schemeClr val="accent6"/>
                </a:solidFill>
              </a:rPr>
              <a:t>performed operation </a:t>
            </a:r>
          </a:p>
          <a:p>
            <a:pPr marL="171450" indent="-171450">
              <a:buFont typeface="Arial" charset="0"/>
              <a:buChar char="•"/>
            </a:pPr>
            <a:r>
              <a:rPr lang="en-US" sz="1200" dirty="0" smtClean="0">
                <a:solidFill>
                  <a:schemeClr val="accent6"/>
                </a:solidFill>
              </a:rPr>
              <a:t>and good </a:t>
            </a:r>
            <a:r>
              <a:rPr lang="en-US" sz="1200" dirty="0">
                <a:solidFill>
                  <a:schemeClr val="accent6"/>
                </a:solidFill>
              </a:rPr>
              <a:t>thing about binary search tree is that frequently </a:t>
            </a:r>
            <a:r>
              <a:rPr lang="en-US" sz="1200" dirty="0" smtClean="0">
                <a:solidFill>
                  <a:schemeClr val="accent6"/>
                </a:solidFill>
              </a:rPr>
              <a:t>performed operations </a:t>
            </a:r>
          </a:p>
          <a:p>
            <a:pPr marL="628650" lvl="1" indent="-171450">
              <a:buFont typeface="Arial" charset="0"/>
              <a:buChar char="•"/>
            </a:pPr>
            <a:r>
              <a:rPr lang="en-US" sz="1200" dirty="0" smtClean="0">
                <a:solidFill>
                  <a:schemeClr val="accent6"/>
                </a:solidFill>
              </a:rPr>
              <a:t>like </a:t>
            </a:r>
            <a:r>
              <a:rPr lang="en-US" sz="1200" dirty="0">
                <a:solidFill>
                  <a:schemeClr val="accent6"/>
                </a:solidFill>
              </a:rPr>
              <a:t>insertion and deletion and search happen in O(H)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where </a:t>
            </a:r>
            <a:r>
              <a:rPr lang="en-US" sz="1200" dirty="0">
                <a:solidFill>
                  <a:schemeClr val="accent6"/>
                </a:solidFill>
              </a:rPr>
              <a:t>H is height of the tree.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So </a:t>
            </a:r>
            <a:r>
              <a:rPr lang="en-US" sz="1200" dirty="0">
                <a:solidFill>
                  <a:schemeClr val="accent6"/>
                </a:solidFill>
              </a:rPr>
              <a:t>it would be good if we are able to find a successor and predecessor in O(H).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always try to keep a tree balanced to minimize its height</a:t>
            </a:r>
            <a:r>
              <a:rPr lang="en-US" sz="1200" dirty="0" smtClean="0">
                <a:solidFill>
                  <a:schemeClr val="accent6"/>
                </a:solidFill>
              </a:rPr>
              <a:t>. </a:t>
            </a:r>
          </a:p>
          <a:p>
            <a:pPr marL="171450" indent="-171450">
              <a:buFont typeface="Arial" charset="0"/>
              <a:buChar char="•"/>
            </a:pPr>
            <a:r>
              <a:rPr lang="en-US" sz="1200" dirty="0" smtClean="0">
                <a:solidFill>
                  <a:schemeClr val="accent6"/>
                </a:solidFill>
              </a:rPr>
              <a:t>Height </a:t>
            </a:r>
            <a:r>
              <a:rPr lang="en-US" sz="1200" dirty="0">
                <a:solidFill>
                  <a:schemeClr val="accent6"/>
                </a:solidFill>
              </a:rPr>
              <a:t>of up balanced binary tree is O(log N</a:t>
            </a:r>
            <a:r>
              <a:rPr lang="en-US" sz="1200" dirty="0" smtClean="0">
                <a:solidFill>
                  <a:schemeClr val="accent6"/>
                </a:solidFill>
              </a:rPr>
              <a:t>) </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running </a:t>
            </a:r>
            <a:r>
              <a:rPr lang="en-US" sz="1200" dirty="0">
                <a:solidFill>
                  <a:schemeClr val="accent6"/>
                </a:solidFill>
              </a:rPr>
              <a:t>time for any operation is almost the best running time that we can </a:t>
            </a:r>
            <a:r>
              <a:rPr lang="en-US" sz="1200" dirty="0" smtClean="0">
                <a:solidFill>
                  <a:schemeClr val="accent6"/>
                </a:solidFill>
              </a:rPr>
              <a:t>have.</a:t>
            </a:r>
          </a:p>
          <a:p>
            <a:pPr marL="171450" indent="-171450">
              <a:buFont typeface="Arial" charset="0"/>
              <a:buChar char="•"/>
            </a:pPr>
            <a:r>
              <a:rPr lang="en-US" sz="1200" dirty="0" smtClean="0">
                <a:solidFill>
                  <a:schemeClr val="accent6"/>
                </a:solidFill>
              </a:rPr>
              <a:t>So </a:t>
            </a:r>
            <a:r>
              <a:rPr lang="en-US" sz="1200" dirty="0">
                <a:solidFill>
                  <a:schemeClr val="accent6"/>
                </a:solidFill>
              </a:rPr>
              <a:t>can we find </a:t>
            </a:r>
            <a:r>
              <a:rPr lang="en-US" sz="1200" dirty="0" err="1">
                <a:solidFill>
                  <a:schemeClr val="accent6"/>
                </a:solidFill>
              </a:rPr>
              <a:t>inorder</a:t>
            </a:r>
            <a:r>
              <a:rPr lang="en-US" sz="1200" dirty="0">
                <a:solidFill>
                  <a:schemeClr val="accent6"/>
                </a:solidFill>
              </a:rPr>
              <a:t> successor in O(H).</a:t>
            </a:r>
          </a:p>
        </p:txBody>
      </p:sp>
    </p:spTree>
    <p:extLst>
      <p:ext uri="{BB962C8B-B14F-4D97-AF65-F5344CB8AC3E}">
        <p14:creationId xmlns:p14="http://schemas.microsoft.com/office/powerpoint/2010/main" val="2028186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534" r="53025"/>
          <a:stretch/>
        </p:blipFill>
        <p:spPr>
          <a:xfrm>
            <a:off x="5061856" y="139055"/>
            <a:ext cx="2922816" cy="2267857"/>
          </a:xfrm>
          <a:prstGeom prst="rect">
            <a:avLst/>
          </a:prstGeom>
        </p:spPr>
      </p:pic>
      <p:pic>
        <p:nvPicPr>
          <p:cNvPr id="3" name="Picture 2"/>
          <p:cNvPicPr>
            <a:picLocks noChangeAspect="1"/>
          </p:cNvPicPr>
          <p:nvPr/>
        </p:nvPicPr>
        <p:blipFill>
          <a:blip r:embed="rId3"/>
          <a:stretch>
            <a:fillRect/>
          </a:stretch>
        </p:blipFill>
        <p:spPr>
          <a:xfrm>
            <a:off x="382815" y="2652486"/>
            <a:ext cx="4241800" cy="1193800"/>
          </a:xfrm>
          <a:prstGeom prst="rect">
            <a:avLst/>
          </a:prstGeom>
        </p:spPr>
      </p:pic>
      <p:pic>
        <p:nvPicPr>
          <p:cNvPr id="4" name="Picture 3"/>
          <p:cNvPicPr>
            <a:picLocks noChangeAspect="1"/>
          </p:cNvPicPr>
          <p:nvPr/>
        </p:nvPicPr>
        <p:blipFill>
          <a:blip r:embed="rId4"/>
          <a:stretch>
            <a:fillRect/>
          </a:stretch>
        </p:blipFill>
        <p:spPr>
          <a:xfrm>
            <a:off x="319315" y="517334"/>
            <a:ext cx="4305300" cy="1511300"/>
          </a:xfrm>
          <a:prstGeom prst="rect">
            <a:avLst/>
          </a:prstGeom>
        </p:spPr>
      </p:pic>
      <p:pic>
        <p:nvPicPr>
          <p:cNvPr id="5" name="Picture 4"/>
          <p:cNvPicPr>
            <a:picLocks noChangeAspect="1"/>
          </p:cNvPicPr>
          <p:nvPr/>
        </p:nvPicPr>
        <p:blipFill>
          <a:blip r:embed="rId5"/>
          <a:stretch>
            <a:fillRect/>
          </a:stretch>
        </p:blipFill>
        <p:spPr>
          <a:xfrm>
            <a:off x="1776177" y="4196442"/>
            <a:ext cx="2718715" cy="2069193"/>
          </a:xfrm>
          <a:prstGeom prst="rect">
            <a:avLst/>
          </a:prstGeom>
        </p:spPr>
      </p:pic>
      <p:pic>
        <p:nvPicPr>
          <p:cNvPr id="6" name="Picture 5"/>
          <p:cNvPicPr>
            <a:picLocks noChangeAspect="1"/>
          </p:cNvPicPr>
          <p:nvPr/>
        </p:nvPicPr>
        <p:blipFill>
          <a:blip r:embed="rId6"/>
          <a:stretch>
            <a:fillRect/>
          </a:stretch>
        </p:blipFill>
        <p:spPr>
          <a:xfrm>
            <a:off x="5900527" y="4196442"/>
            <a:ext cx="2609380" cy="2069193"/>
          </a:xfrm>
          <a:prstGeom prst="rect">
            <a:avLst/>
          </a:prstGeom>
        </p:spPr>
      </p:pic>
    </p:spTree>
    <p:extLst>
      <p:ext uri="{BB962C8B-B14F-4D97-AF65-F5344CB8AC3E}">
        <p14:creationId xmlns:p14="http://schemas.microsoft.com/office/powerpoint/2010/main" val="192116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solidFill>
                  <a:srgbClr val="00B0F0"/>
                </a:solidFill>
              </a:rPr>
              <a:t>Graphs</a:t>
            </a:r>
            <a:endParaRPr lang="en-US" sz="4000" b="1" dirty="0">
              <a:solidFill>
                <a:srgbClr val="00B0F0"/>
              </a:solidFill>
            </a:endParaRPr>
          </a:p>
        </p:txBody>
      </p:sp>
    </p:spTree>
    <p:extLst>
      <p:ext uri="{BB962C8B-B14F-4D97-AF65-F5344CB8AC3E}">
        <p14:creationId xmlns:p14="http://schemas.microsoft.com/office/powerpoint/2010/main" val="1397811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179" y="365351"/>
            <a:ext cx="5477328" cy="2187060"/>
          </a:xfrm>
          <a:prstGeom prst="rect">
            <a:avLst/>
          </a:prstGeom>
        </p:spPr>
      </p:pic>
      <p:pic>
        <p:nvPicPr>
          <p:cNvPr id="3" name="Picture 2"/>
          <p:cNvPicPr>
            <a:picLocks noChangeAspect="1"/>
          </p:cNvPicPr>
          <p:nvPr/>
        </p:nvPicPr>
        <p:blipFill>
          <a:blip r:embed="rId3"/>
          <a:stretch>
            <a:fillRect/>
          </a:stretch>
        </p:blipFill>
        <p:spPr>
          <a:xfrm>
            <a:off x="213179" y="2864757"/>
            <a:ext cx="4483100" cy="279400"/>
          </a:xfrm>
          <a:prstGeom prst="rect">
            <a:avLst/>
          </a:prstGeom>
        </p:spPr>
      </p:pic>
      <p:pic>
        <p:nvPicPr>
          <p:cNvPr id="4" name="Picture 3"/>
          <p:cNvPicPr>
            <a:picLocks noChangeAspect="1"/>
          </p:cNvPicPr>
          <p:nvPr/>
        </p:nvPicPr>
        <p:blipFill>
          <a:blip r:embed="rId4"/>
          <a:stretch>
            <a:fillRect/>
          </a:stretch>
        </p:blipFill>
        <p:spPr>
          <a:xfrm>
            <a:off x="604157" y="3545114"/>
            <a:ext cx="2088302" cy="1863270"/>
          </a:xfrm>
          <a:prstGeom prst="rect">
            <a:avLst/>
          </a:prstGeom>
        </p:spPr>
      </p:pic>
      <p:pic>
        <p:nvPicPr>
          <p:cNvPr id="5" name="Picture 4"/>
          <p:cNvPicPr>
            <a:picLocks noChangeAspect="1"/>
          </p:cNvPicPr>
          <p:nvPr/>
        </p:nvPicPr>
        <p:blipFill>
          <a:blip r:embed="rId5"/>
          <a:stretch>
            <a:fillRect/>
          </a:stretch>
        </p:blipFill>
        <p:spPr>
          <a:xfrm>
            <a:off x="2993105" y="3459467"/>
            <a:ext cx="2755900" cy="2273300"/>
          </a:xfrm>
          <a:prstGeom prst="rect">
            <a:avLst/>
          </a:prstGeom>
        </p:spPr>
      </p:pic>
      <p:sp>
        <p:nvSpPr>
          <p:cNvPr id="6" name="Rectangle 5"/>
          <p:cNvSpPr/>
          <p:nvPr/>
        </p:nvSpPr>
        <p:spPr>
          <a:xfrm>
            <a:off x="5991153" y="1918461"/>
            <a:ext cx="6142348" cy="2677656"/>
          </a:xfrm>
          <a:prstGeom prst="rect">
            <a:avLst/>
          </a:prstGeom>
        </p:spPr>
        <p:txBody>
          <a:bodyPr wrap="square">
            <a:spAutoFit/>
          </a:bodyPr>
          <a:lstStyle/>
          <a:p>
            <a:pPr marL="171450" indent="-171450">
              <a:buFont typeface="Arial" charset="0"/>
              <a:buChar char="•"/>
            </a:pPr>
            <a:r>
              <a:rPr lang="en-US" sz="1200" dirty="0">
                <a:solidFill>
                  <a:schemeClr val="accent6"/>
                </a:solidFill>
              </a:rPr>
              <a:t>we have talked about some of the </a:t>
            </a:r>
            <a:r>
              <a:rPr lang="en-US" sz="1200" dirty="0" smtClean="0">
                <a:solidFill>
                  <a:schemeClr val="accent6"/>
                </a:solidFill>
              </a:rPr>
              <a:t>linear data </a:t>
            </a:r>
            <a:r>
              <a:rPr lang="en-US" sz="1200" dirty="0">
                <a:solidFill>
                  <a:schemeClr val="accent6"/>
                </a:solidFill>
              </a:rPr>
              <a:t>structures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like Array, Linked List, Stack and Queue. </a:t>
            </a:r>
          </a:p>
          <a:p>
            <a:pPr marL="171450" indent="-171450">
              <a:buFont typeface="Arial" charset="0"/>
              <a:buChar char="•"/>
            </a:pPr>
            <a:r>
              <a:rPr lang="en-US" sz="1200" dirty="0" smtClean="0">
                <a:solidFill>
                  <a:schemeClr val="accent6"/>
                </a:solidFill>
              </a:rPr>
              <a:t>In </a:t>
            </a:r>
            <a:r>
              <a:rPr lang="en-US" sz="1200" dirty="0">
                <a:solidFill>
                  <a:schemeClr val="accent6"/>
                </a:solidFill>
              </a:rPr>
              <a:t>all these structure, data is arranged in a </a:t>
            </a:r>
            <a:r>
              <a:rPr lang="en-US" sz="1200" dirty="0">
                <a:solidFill>
                  <a:srgbClr val="00B0F0"/>
                </a:solidFill>
              </a:rPr>
              <a:t>linear</a:t>
            </a:r>
            <a:r>
              <a:rPr lang="en-US" sz="1200" dirty="0">
                <a:solidFill>
                  <a:schemeClr val="accent6"/>
                </a:solidFill>
              </a:rPr>
              <a:t> or </a:t>
            </a:r>
            <a:r>
              <a:rPr lang="en-US" sz="1200" dirty="0">
                <a:solidFill>
                  <a:srgbClr val="00B0F0"/>
                </a:solidFill>
              </a:rPr>
              <a:t>sequential manner</a:t>
            </a:r>
            <a:r>
              <a:rPr lang="en-US" sz="1200" dirty="0">
                <a:solidFill>
                  <a:schemeClr val="accent6"/>
                </a:solidFill>
              </a:rPr>
              <a: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so </a:t>
            </a:r>
            <a:r>
              <a:rPr lang="en-US" sz="1200" dirty="0">
                <a:solidFill>
                  <a:schemeClr val="accent6"/>
                </a:solidFill>
              </a:rPr>
              <a:t>we can call them as </a:t>
            </a:r>
            <a:r>
              <a:rPr lang="en-US" sz="1200" u="sng" dirty="0">
                <a:solidFill>
                  <a:schemeClr val="accent6"/>
                </a:solidFill>
              </a:rPr>
              <a:t>linear data </a:t>
            </a:r>
            <a:r>
              <a:rPr lang="en-US" sz="1200" u="sng" dirty="0" smtClean="0">
                <a:solidFill>
                  <a:schemeClr val="accent6"/>
                </a:solidFill>
              </a:rPr>
              <a:t>structures</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and </a:t>
            </a:r>
            <a:r>
              <a:rPr lang="en-US" sz="1200" dirty="0">
                <a:solidFill>
                  <a:schemeClr val="accent6"/>
                </a:solidFill>
              </a:rPr>
              <a:t>we've also talked about </a:t>
            </a:r>
            <a:r>
              <a:rPr lang="en-US" sz="1200" dirty="0" smtClean="0">
                <a:solidFill>
                  <a:srgbClr val="00B0F0"/>
                </a:solidFill>
              </a:rPr>
              <a:t>Tree </a:t>
            </a:r>
            <a:r>
              <a:rPr lang="en-US" sz="1200" dirty="0" smtClean="0">
                <a:solidFill>
                  <a:schemeClr val="accent6"/>
                </a:solidFill>
              </a:rPr>
              <a:t>which </a:t>
            </a:r>
            <a:r>
              <a:rPr lang="en-US" sz="1200" dirty="0">
                <a:solidFill>
                  <a:schemeClr val="accent6"/>
                </a:solidFill>
              </a:rPr>
              <a:t>is a non-linear data structure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Tree </a:t>
            </a:r>
            <a:r>
              <a:rPr lang="en-US" sz="1200" dirty="0">
                <a:solidFill>
                  <a:schemeClr val="accent6"/>
                </a:solidFill>
              </a:rPr>
              <a:t>is a </a:t>
            </a:r>
            <a:r>
              <a:rPr lang="en-US" sz="1200" dirty="0">
                <a:solidFill>
                  <a:srgbClr val="00B0F0"/>
                </a:solidFill>
              </a:rPr>
              <a:t>hierarchical</a:t>
            </a:r>
            <a:r>
              <a:rPr lang="en-US" sz="1200" dirty="0">
                <a:solidFill>
                  <a:schemeClr val="accent6"/>
                </a:solidFill>
              </a:rPr>
              <a:t> </a:t>
            </a:r>
            <a:r>
              <a:rPr lang="en-US" sz="1200" dirty="0">
                <a:solidFill>
                  <a:srgbClr val="00B0F0"/>
                </a:solidFill>
              </a:rPr>
              <a:t>structure</a:t>
            </a:r>
            <a:r>
              <a:rPr lang="en-US" sz="1200" dirty="0">
                <a:solidFill>
                  <a:schemeClr val="accent6"/>
                </a:solidFill>
              </a:rPr>
              <a:t>.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as we understand data structures are ways to store and organize data,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2"/>
                </a:solidFill>
              </a:rPr>
              <a:t>for different kinds of data</a:t>
            </a:r>
            <a:r>
              <a:rPr lang="en-US" sz="1200" dirty="0">
                <a:solidFill>
                  <a:schemeClr val="accent6"/>
                </a:solidFill>
              </a:rPr>
              <a:t> we </a:t>
            </a:r>
            <a:r>
              <a:rPr lang="en-US" sz="1200" dirty="0" smtClean="0">
                <a:solidFill>
                  <a:schemeClr val="accent6"/>
                </a:solidFill>
              </a:rPr>
              <a:t>use</a:t>
            </a:r>
            <a:r>
              <a:rPr lang="en-US" sz="1200" dirty="0" smtClean="0">
                <a:solidFill>
                  <a:schemeClr val="accent2"/>
                </a:solidFill>
              </a:rPr>
              <a:t> different </a:t>
            </a:r>
            <a:r>
              <a:rPr lang="en-US" sz="1200" dirty="0">
                <a:solidFill>
                  <a:schemeClr val="accent2"/>
                </a:solidFill>
              </a:rPr>
              <a:t>kinds of </a:t>
            </a:r>
            <a:r>
              <a:rPr lang="en-US" sz="1200" u="sng" dirty="0" smtClean="0">
                <a:solidFill>
                  <a:schemeClr val="accent2"/>
                </a:solidFill>
              </a:rPr>
              <a:t>Data Structures</a:t>
            </a:r>
            <a:r>
              <a:rPr lang="en-US" sz="1200" dirty="0" smtClean="0">
                <a:solidFill>
                  <a:schemeClr val="accent6"/>
                </a:solidFill>
              </a:rPr>
              <a:t>.</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In </a:t>
            </a:r>
            <a:r>
              <a:rPr lang="en-US" sz="1200" dirty="0">
                <a:solidFill>
                  <a:schemeClr val="accent6"/>
                </a:solidFill>
              </a:rPr>
              <a:t>this lesson, we're going to </a:t>
            </a:r>
            <a:r>
              <a:rPr lang="en-US" sz="1200" dirty="0" smtClean="0">
                <a:solidFill>
                  <a:schemeClr val="accent6"/>
                </a:solidFill>
              </a:rPr>
              <a:t>introduce you </a:t>
            </a:r>
            <a:r>
              <a:rPr lang="en-US" sz="1200" dirty="0">
                <a:solidFill>
                  <a:schemeClr val="accent6"/>
                </a:solidFill>
              </a:rPr>
              <a:t>to another non linear data </a:t>
            </a:r>
            <a:r>
              <a:rPr lang="en-US" sz="1200" dirty="0" smtClean="0">
                <a:solidFill>
                  <a:schemeClr val="accent6"/>
                </a:solidFill>
              </a:rPr>
              <a:t>structure ‘</a:t>
            </a:r>
            <a:r>
              <a:rPr lang="en-US" sz="1200" dirty="0" smtClean="0">
                <a:solidFill>
                  <a:srgbClr val="00B0F0"/>
                </a:solidFill>
              </a:rPr>
              <a:t>Graph</a:t>
            </a:r>
            <a:r>
              <a:rPr lang="en-US" sz="1200" dirty="0" smtClean="0">
                <a:solidFill>
                  <a:schemeClr val="accent6"/>
                </a:solidFill>
              </a:rPr>
              <a:t>’ </a:t>
            </a:r>
          </a:p>
          <a:p>
            <a:pPr marL="628650" lvl="1" indent="-171450">
              <a:buFont typeface="Arial" charset="0"/>
              <a:buChar char="•"/>
            </a:pPr>
            <a:r>
              <a:rPr lang="en-US" sz="1200" dirty="0" smtClean="0">
                <a:solidFill>
                  <a:schemeClr val="accent6"/>
                </a:solidFill>
              </a:rPr>
              <a:t>that </a:t>
            </a:r>
            <a:r>
              <a:rPr lang="en-US" sz="1200" dirty="0">
                <a:solidFill>
                  <a:schemeClr val="accent6"/>
                </a:solidFill>
              </a:rPr>
              <a:t>has got its application in a wide number of scenarios in computer science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It </a:t>
            </a:r>
            <a:r>
              <a:rPr lang="en-US" sz="1200" dirty="0">
                <a:solidFill>
                  <a:schemeClr val="accent6"/>
                </a:solidFill>
              </a:rPr>
              <a:t>is used to model and represent a variety of systems and this data structure is graph.</a:t>
            </a:r>
            <a:endParaRPr lang="en-US" sz="1200" dirty="0" smtClean="0">
              <a:solidFill>
                <a:schemeClr val="accent6"/>
              </a:solidFill>
            </a:endParaRPr>
          </a:p>
        </p:txBody>
      </p:sp>
    </p:spTree>
    <p:extLst>
      <p:ext uri="{BB962C8B-B14F-4D97-AF65-F5344CB8AC3E}">
        <p14:creationId xmlns:p14="http://schemas.microsoft.com/office/powerpoint/2010/main" val="86841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63534" y="754142"/>
            <a:ext cx="6142348" cy="2308324"/>
          </a:xfrm>
          <a:prstGeom prst="rect">
            <a:avLst/>
          </a:prstGeom>
        </p:spPr>
        <p:txBody>
          <a:bodyPr wrap="square">
            <a:spAutoFit/>
          </a:bodyPr>
          <a:lstStyle/>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But </a:t>
            </a:r>
            <a:r>
              <a:rPr lang="en-US" sz="1200" dirty="0">
                <a:solidFill>
                  <a:schemeClr val="accent6"/>
                </a:solidFill>
              </a:rPr>
              <a:t>in a tree connections are bound to be in a certain way.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Tree </a:t>
            </a:r>
            <a:r>
              <a:rPr lang="en-US" sz="1200" dirty="0">
                <a:solidFill>
                  <a:schemeClr val="accent6"/>
                </a:solidFill>
              </a:rPr>
              <a:t>has set of rules -- dictating the connection among the nodes</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In </a:t>
            </a:r>
            <a:r>
              <a:rPr lang="en-US" sz="1200" dirty="0">
                <a:solidFill>
                  <a:schemeClr val="accent6"/>
                </a:solidFill>
              </a:rPr>
              <a:t>a tree with N Nodes, </a:t>
            </a:r>
            <a:r>
              <a:rPr lang="en-US" sz="1200" dirty="0" smtClean="0">
                <a:solidFill>
                  <a:schemeClr val="accent6"/>
                </a:solidFill>
              </a:rPr>
              <a:t>must </a:t>
            </a:r>
            <a:r>
              <a:rPr lang="en-US" sz="1200" dirty="0">
                <a:solidFill>
                  <a:schemeClr val="accent6"/>
                </a:solidFill>
              </a:rPr>
              <a:t>have exactly N - 1 edges.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One </a:t>
            </a:r>
            <a:r>
              <a:rPr lang="en-US" sz="1200" dirty="0">
                <a:solidFill>
                  <a:schemeClr val="accent6"/>
                </a:solidFill>
              </a:rPr>
              <a:t>edge for each parent child relationship.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As </a:t>
            </a:r>
            <a:r>
              <a:rPr lang="en-US" sz="1200" dirty="0">
                <a:solidFill>
                  <a:schemeClr val="accent6"/>
                </a:solidFill>
              </a:rPr>
              <a:t>we know an edge in a tree is for a parent child relationship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and </a:t>
            </a:r>
            <a:r>
              <a:rPr lang="en-US" sz="1200" dirty="0">
                <a:solidFill>
                  <a:schemeClr val="accent6"/>
                </a:solidFill>
              </a:rPr>
              <a:t>all nodes in a tree except the root node </a:t>
            </a:r>
            <a:r>
              <a:rPr lang="en-US" sz="1200" dirty="0" smtClean="0">
                <a:solidFill>
                  <a:schemeClr val="accent6"/>
                </a:solidFill>
              </a:rPr>
              <a:t>would </a:t>
            </a:r>
            <a:r>
              <a:rPr lang="en-US" sz="1200" dirty="0">
                <a:solidFill>
                  <a:schemeClr val="accent6"/>
                </a:solidFill>
              </a:rPr>
              <a:t>have exactly 1 </a:t>
            </a:r>
            <a:r>
              <a:rPr lang="en-US" sz="1200" dirty="0" smtClean="0">
                <a:solidFill>
                  <a:schemeClr val="accent6"/>
                </a:solidFill>
              </a:rPr>
              <a:t>parent</a:t>
            </a:r>
          </a:p>
          <a:p>
            <a:pPr marL="1085850" lvl="2" indent="-171450">
              <a:buFont typeface="Arial" charset="0"/>
              <a:buChar char="•"/>
            </a:pPr>
            <a:r>
              <a:rPr lang="en-US" sz="1200" dirty="0" smtClean="0">
                <a:solidFill>
                  <a:schemeClr val="accent6"/>
                </a:solidFill>
              </a:rPr>
              <a:t>and </a:t>
            </a:r>
            <a:r>
              <a:rPr lang="en-US" sz="1200" dirty="0">
                <a:solidFill>
                  <a:schemeClr val="accent6"/>
                </a:solidFill>
              </a:rPr>
              <a:t>that's why if they are N nodes, it must be exactly N - 1 </a:t>
            </a:r>
            <a:r>
              <a:rPr lang="en-US" sz="1200" dirty="0" smtClean="0">
                <a:solidFill>
                  <a:schemeClr val="accent6"/>
                </a:solidFill>
              </a:rPr>
              <a:t>edges</a:t>
            </a:r>
            <a:endParaRPr lang="en-US" sz="1200" dirty="0">
              <a:solidFill>
                <a:schemeClr val="accent6"/>
              </a:solidFill>
            </a:endParaRPr>
          </a:p>
          <a:p>
            <a:pPr marL="1085850" lvl="2" indent="-171450">
              <a:buFont typeface="Arial" charset="0"/>
              <a:buChar char="•"/>
            </a:pPr>
            <a:endParaRPr lang="en-US" sz="1200" dirty="0">
              <a:solidFill>
                <a:schemeClr val="accent6"/>
              </a:solidFill>
            </a:endParaRPr>
          </a:p>
          <a:p>
            <a:pPr marL="628650" lvl="1" indent="-171450">
              <a:buFont typeface="Arial" charset="0"/>
              <a:buChar char="•"/>
            </a:pPr>
            <a:r>
              <a:rPr lang="en-US" sz="1200" dirty="0" smtClean="0">
                <a:solidFill>
                  <a:schemeClr val="accent6"/>
                </a:solidFill>
              </a:rPr>
              <a:t>In </a:t>
            </a:r>
            <a:r>
              <a:rPr lang="en-US" sz="1200" dirty="0">
                <a:solidFill>
                  <a:schemeClr val="accent6"/>
                </a:solidFill>
              </a:rPr>
              <a:t>a tree, all nodes must be reachable from the </a:t>
            </a:r>
            <a:r>
              <a:rPr lang="en-US" sz="1200" dirty="0" smtClean="0">
                <a:solidFill>
                  <a:schemeClr val="accent6"/>
                </a:solidFill>
              </a:rPr>
              <a:t>root </a:t>
            </a:r>
          </a:p>
          <a:p>
            <a:pPr marL="628650" lvl="1" indent="-171450">
              <a:buFont typeface="Arial" charset="0"/>
              <a:buChar char="•"/>
            </a:pPr>
            <a:r>
              <a:rPr lang="en-US" sz="1200" dirty="0" smtClean="0">
                <a:solidFill>
                  <a:schemeClr val="accent6"/>
                </a:solidFill>
              </a:rPr>
              <a:t>and </a:t>
            </a:r>
            <a:r>
              <a:rPr lang="en-US" sz="1200" dirty="0">
                <a:solidFill>
                  <a:schemeClr val="accent6"/>
                </a:solidFill>
              </a:rPr>
              <a:t>there must be exactly one possible path from root to a node. </a:t>
            </a:r>
            <a:endParaRPr lang="en-US" sz="1200" dirty="0" smtClean="0">
              <a:solidFill>
                <a:schemeClr val="accent6"/>
              </a:solidFill>
            </a:endParaRPr>
          </a:p>
          <a:p>
            <a:pPr marL="171450" indent="-171450">
              <a:buFont typeface="Arial" charset="0"/>
              <a:buChar char="•"/>
            </a:pPr>
            <a:endParaRPr lang="en-US" sz="1200" dirty="0">
              <a:solidFill>
                <a:schemeClr val="accent6"/>
              </a:solidFill>
            </a:endParaRPr>
          </a:p>
        </p:txBody>
      </p:sp>
      <p:pic>
        <p:nvPicPr>
          <p:cNvPr id="5" name="Picture 4"/>
          <p:cNvPicPr>
            <a:picLocks noChangeAspect="1"/>
          </p:cNvPicPr>
          <p:nvPr/>
        </p:nvPicPr>
        <p:blipFill>
          <a:blip r:embed="rId2"/>
          <a:stretch>
            <a:fillRect/>
          </a:stretch>
        </p:blipFill>
        <p:spPr>
          <a:xfrm>
            <a:off x="297740" y="302917"/>
            <a:ext cx="4483100" cy="279400"/>
          </a:xfrm>
          <a:prstGeom prst="rect">
            <a:avLst/>
          </a:prstGeom>
        </p:spPr>
      </p:pic>
      <p:pic>
        <p:nvPicPr>
          <p:cNvPr id="12" name="Picture 11"/>
          <p:cNvPicPr>
            <a:picLocks noChangeAspect="1"/>
          </p:cNvPicPr>
          <p:nvPr/>
        </p:nvPicPr>
        <p:blipFill>
          <a:blip r:embed="rId3"/>
          <a:stretch>
            <a:fillRect/>
          </a:stretch>
        </p:blipFill>
        <p:spPr>
          <a:xfrm>
            <a:off x="535887" y="3915784"/>
            <a:ext cx="3641044" cy="2499434"/>
          </a:xfrm>
          <a:prstGeom prst="rect">
            <a:avLst/>
          </a:prstGeom>
        </p:spPr>
      </p:pic>
      <p:pic>
        <p:nvPicPr>
          <p:cNvPr id="13" name="Picture 12"/>
          <p:cNvPicPr>
            <a:picLocks noChangeAspect="1"/>
          </p:cNvPicPr>
          <p:nvPr/>
        </p:nvPicPr>
        <p:blipFill>
          <a:blip r:embed="rId4"/>
          <a:stretch>
            <a:fillRect/>
          </a:stretch>
        </p:blipFill>
        <p:spPr>
          <a:xfrm>
            <a:off x="1258645" y="834533"/>
            <a:ext cx="2610484" cy="2332209"/>
          </a:xfrm>
          <a:prstGeom prst="rect">
            <a:avLst/>
          </a:prstGeom>
        </p:spPr>
      </p:pic>
      <p:sp>
        <p:nvSpPr>
          <p:cNvPr id="14" name="Rectangle 13"/>
          <p:cNvSpPr/>
          <p:nvPr/>
        </p:nvSpPr>
        <p:spPr>
          <a:xfrm>
            <a:off x="5563534" y="302917"/>
            <a:ext cx="5016538"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000" dirty="0">
                <a:solidFill>
                  <a:schemeClr val="accent6"/>
                </a:solidFill>
              </a:rPr>
              <a:t>A </a:t>
            </a:r>
            <a:r>
              <a:rPr lang="en-US" sz="1000" dirty="0">
                <a:solidFill>
                  <a:srgbClr val="00B0F0"/>
                </a:solidFill>
              </a:rPr>
              <a:t>Graph</a:t>
            </a:r>
            <a:r>
              <a:rPr lang="en-US" sz="1000" dirty="0">
                <a:solidFill>
                  <a:schemeClr val="accent6"/>
                </a:solidFill>
              </a:rPr>
              <a:t> just like a tree is a collection of objects or entities that we call </a:t>
            </a:r>
            <a:r>
              <a:rPr lang="en-US" sz="1000" dirty="0" smtClean="0">
                <a:solidFill>
                  <a:srgbClr val="00B0F0"/>
                </a:solidFill>
              </a:rPr>
              <a:t>Nodes</a:t>
            </a:r>
            <a:r>
              <a:rPr lang="en-US" sz="1000" dirty="0" smtClean="0">
                <a:solidFill>
                  <a:schemeClr val="accent6"/>
                </a:solidFill>
              </a:rPr>
              <a:t> or </a:t>
            </a:r>
            <a:r>
              <a:rPr lang="en-US" sz="1000" dirty="0" smtClean="0">
                <a:solidFill>
                  <a:srgbClr val="00B0F0"/>
                </a:solidFill>
              </a:rPr>
              <a:t>Vertices</a:t>
            </a:r>
            <a:r>
              <a:rPr lang="en-US" sz="1000" dirty="0" smtClean="0">
                <a:solidFill>
                  <a:schemeClr val="accent6"/>
                </a:solidFill>
              </a:rPr>
              <a:t>, </a:t>
            </a:r>
            <a:endParaRPr lang="en-US" sz="1000" dirty="0">
              <a:solidFill>
                <a:schemeClr val="accent6"/>
              </a:solidFill>
            </a:endParaRPr>
          </a:p>
          <a:p>
            <a:pPr marL="628650" lvl="1" indent="-171450">
              <a:buFont typeface="Arial" charset="0"/>
              <a:buChar char="•"/>
            </a:pPr>
            <a:r>
              <a:rPr lang="en-US" sz="1000" dirty="0">
                <a:solidFill>
                  <a:schemeClr val="accent6"/>
                </a:solidFill>
              </a:rPr>
              <a:t>connected to each other through a set of </a:t>
            </a:r>
            <a:r>
              <a:rPr lang="en-US" sz="1000" dirty="0">
                <a:solidFill>
                  <a:srgbClr val="00B0F0"/>
                </a:solidFill>
              </a:rPr>
              <a:t>edges</a:t>
            </a:r>
            <a:r>
              <a:rPr lang="en-US" sz="1000" dirty="0">
                <a:solidFill>
                  <a:schemeClr val="accent6"/>
                </a:solidFill>
              </a:rPr>
              <a:t>. </a:t>
            </a:r>
          </a:p>
        </p:txBody>
      </p:sp>
      <p:sp>
        <p:nvSpPr>
          <p:cNvPr id="15" name="Rectangle 14"/>
          <p:cNvSpPr/>
          <p:nvPr/>
        </p:nvSpPr>
        <p:spPr>
          <a:xfrm>
            <a:off x="5136582" y="3915784"/>
            <a:ext cx="6397178" cy="1938992"/>
          </a:xfrm>
          <a:prstGeom prst="rect">
            <a:avLst/>
          </a:prstGeom>
        </p:spPr>
        <p:txBody>
          <a:bodyPr wrap="square">
            <a:spAutoFit/>
          </a:bodyPr>
          <a:lstStyle/>
          <a:p>
            <a:pPr marL="171450" indent="-171450">
              <a:buFont typeface="Arial" charset="0"/>
              <a:buChar char="•"/>
            </a:pPr>
            <a:r>
              <a:rPr lang="en-US" sz="1200" dirty="0">
                <a:solidFill>
                  <a:schemeClr val="accent6"/>
                </a:solidFill>
              </a:rPr>
              <a:t>Now in a graph there are no rules -- dictating the connection among the nodes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 </a:t>
            </a:r>
            <a:r>
              <a:rPr lang="en-US" sz="1200" dirty="0">
                <a:solidFill>
                  <a:schemeClr val="accent6"/>
                </a:solidFill>
              </a:rPr>
              <a:t>graph contains a set of nodes and a set of </a:t>
            </a:r>
            <a:r>
              <a:rPr lang="en-US" sz="1200" dirty="0" smtClean="0">
                <a:solidFill>
                  <a:schemeClr val="accent6"/>
                </a:solidFill>
              </a:rPr>
              <a:t>edges </a:t>
            </a:r>
          </a:p>
          <a:p>
            <a:pPr marL="628650" lvl="1" indent="-171450">
              <a:buFont typeface="Arial" charset="0"/>
              <a:buChar char="•"/>
            </a:pPr>
            <a:r>
              <a:rPr lang="en-US" sz="1200" dirty="0" smtClean="0">
                <a:solidFill>
                  <a:schemeClr val="accent6"/>
                </a:solidFill>
              </a:rPr>
              <a:t>and </a:t>
            </a:r>
            <a:r>
              <a:rPr lang="en-US" sz="1200" dirty="0">
                <a:solidFill>
                  <a:schemeClr val="accent6"/>
                </a:solidFill>
              </a:rPr>
              <a:t>edges can be connecting nodes in any possible way</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Tree </a:t>
            </a:r>
            <a:r>
              <a:rPr lang="en-US" sz="1200" dirty="0">
                <a:solidFill>
                  <a:schemeClr val="accent6"/>
                </a:solidFill>
              </a:rPr>
              <a:t>is only a special kind of </a:t>
            </a:r>
            <a:r>
              <a:rPr lang="en-US" sz="1200" dirty="0" smtClean="0">
                <a:solidFill>
                  <a:schemeClr val="accent6"/>
                </a:solidFill>
              </a:rPr>
              <a:t>Graph</a:t>
            </a:r>
            <a:r>
              <a:rPr lang="en-US" sz="1200" dirty="0">
                <a:solidFill>
                  <a:schemeClr val="accent6"/>
                </a:solidFill>
              </a:rPr>
              <a:t> </a:t>
            </a:r>
            <a:r>
              <a:rPr lang="en-US" sz="1200" dirty="0" smtClean="0">
                <a:solidFill>
                  <a:schemeClr val="accent6"/>
                </a:solidFill>
              </a:rPr>
              <a:t>(with set of Rules)</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graph as a concept has been studied extensively </a:t>
            </a:r>
            <a:r>
              <a:rPr lang="en-US" sz="1200" dirty="0" smtClean="0">
                <a:solidFill>
                  <a:schemeClr val="accent6"/>
                </a:solidFill>
              </a:rPr>
              <a:t>in </a:t>
            </a:r>
            <a:r>
              <a:rPr lang="en-US" sz="1200" dirty="0">
                <a:solidFill>
                  <a:schemeClr val="accent6"/>
                </a:solidFill>
              </a:rPr>
              <a:t>discrete</a:t>
            </a:r>
            <a:r>
              <a:rPr lang="en-US" sz="1200" dirty="0" smtClean="0">
                <a:solidFill>
                  <a:schemeClr val="accent6"/>
                </a:solidFill>
              </a:rPr>
              <a:t> </a:t>
            </a:r>
            <a:r>
              <a:rPr lang="en-US" sz="1200" dirty="0">
                <a:solidFill>
                  <a:schemeClr val="accent6"/>
                </a:solidFill>
              </a:rPr>
              <a:t>mathematics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In </a:t>
            </a:r>
            <a:r>
              <a:rPr lang="en-US" sz="1200" dirty="0">
                <a:solidFill>
                  <a:schemeClr val="accent6"/>
                </a:solidFill>
              </a:rPr>
              <a:t>computer science,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basically study and implement the same concept of graph from </a:t>
            </a:r>
            <a:r>
              <a:rPr lang="en-US" sz="1200" dirty="0" smtClean="0">
                <a:solidFill>
                  <a:schemeClr val="accent6"/>
                </a:solidFill>
              </a:rPr>
              <a:t>mathematics </a:t>
            </a:r>
          </a:p>
          <a:p>
            <a:pPr marL="628650" lvl="1" indent="-171450">
              <a:buFont typeface="Arial" charset="0"/>
              <a:buChar char="•"/>
            </a:pPr>
            <a:r>
              <a:rPr lang="en-US" sz="1200" dirty="0" smtClean="0">
                <a:solidFill>
                  <a:schemeClr val="accent6"/>
                </a:solidFill>
              </a:rPr>
              <a:t>(Graph Theory)</a:t>
            </a:r>
          </a:p>
        </p:txBody>
      </p:sp>
    </p:spTree>
    <p:extLst>
      <p:ext uri="{BB962C8B-B14F-4D97-AF65-F5344CB8AC3E}">
        <p14:creationId xmlns:p14="http://schemas.microsoft.com/office/powerpoint/2010/main" val="866994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Linked List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43736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07249" y="208228"/>
            <a:ext cx="4508500" cy="660400"/>
          </a:xfrm>
          <a:prstGeom prst="rect">
            <a:avLst/>
          </a:prstGeom>
        </p:spPr>
      </p:pic>
      <p:pic>
        <p:nvPicPr>
          <p:cNvPr id="5" name="Picture 4"/>
          <p:cNvPicPr>
            <a:picLocks noChangeAspect="1"/>
          </p:cNvPicPr>
          <p:nvPr/>
        </p:nvPicPr>
        <p:blipFill>
          <a:blip r:embed="rId3"/>
          <a:stretch>
            <a:fillRect/>
          </a:stretch>
        </p:blipFill>
        <p:spPr>
          <a:xfrm>
            <a:off x="4980939" y="3494852"/>
            <a:ext cx="3289300" cy="571500"/>
          </a:xfrm>
          <a:prstGeom prst="rect">
            <a:avLst/>
          </a:prstGeom>
        </p:spPr>
      </p:pic>
      <p:pic>
        <p:nvPicPr>
          <p:cNvPr id="8" name="Picture 7"/>
          <p:cNvPicPr>
            <a:picLocks noChangeAspect="1"/>
          </p:cNvPicPr>
          <p:nvPr/>
        </p:nvPicPr>
        <p:blipFill>
          <a:blip r:embed="rId4"/>
          <a:stretch>
            <a:fillRect/>
          </a:stretch>
        </p:blipFill>
        <p:spPr>
          <a:xfrm>
            <a:off x="377635" y="26894"/>
            <a:ext cx="3716391" cy="2781450"/>
          </a:xfrm>
          <a:prstGeom prst="rect">
            <a:avLst/>
          </a:prstGeom>
        </p:spPr>
      </p:pic>
      <p:sp>
        <p:nvSpPr>
          <p:cNvPr id="9" name="Rectangle 8"/>
          <p:cNvSpPr/>
          <p:nvPr/>
        </p:nvSpPr>
        <p:spPr>
          <a:xfrm>
            <a:off x="4980939" y="1047431"/>
            <a:ext cx="6957061" cy="1954381"/>
          </a:xfrm>
          <a:prstGeom prst="rect">
            <a:avLst/>
          </a:prstGeom>
        </p:spPr>
        <p:txBody>
          <a:bodyPr wrap="square">
            <a:spAutoFit/>
          </a:bodyPr>
          <a:lstStyle/>
          <a:p>
            <a:pPr marL="171450" indent="-171450">
              <a:buFont typeface="Arial" charset="0"/>
              <a:buChar char="•"/>
            </a:pPr>
            <a:r>
              <a:rPr lang="en-US" sz="1100" dirty="0">
                <a:solidFill>
                  <a:schemeClr val="accent6"/>
                </a:solidFill>
              </a:rPr>
              <a:t>An ordered pair is just a pair of mathematical objects in which the order of objects in the pair matters. </a:t>
            </a:r>
            <a:endParaRPr lang="en-US" sz="1100" dirty="0" smtClean="0">
              <a:solidFill>
                <a:schemeClr val="accent6"/>
              </a:solidFill>
            </a:endParaRPr>
          </a:p>
          <a:p>
            <a:pPr marL="628650" lvl="1" indent="-171450">
              <a:buFont typeface="Arial" charset="0"/>
              <a:buChar char="•"/>
            </a:pPr>
            <a:r>
              <a:rPr lang="en-US" sz="1100" dirty="0">
                <a:solidFill>
                  <a:schemeClr val="accent6"/>
                </a:solidFill>
              </a:rPr>
              <a:t>An ordered pair A, B is not equal to B, </a:t>
            </a:r>
            <a:r>
              <a:rPr lang="en-US" sz="1100" dirty="0" smtClean="0">
                <a:solidFill>
                  <a:schemeClr val="accent6"/>
                </a:solidFill>
              </a:rPr>
              <a:t>A</a:t>
            </a:r>
          </a:p>
          <a:p>
            <a:pPr marL="1085850" lvl="2" indent="-171450">
              <a:buFont typeface="Arial" charset="0"/>
              <a:buChar char="•"/>
            </a:pPr>
            <a:r>
              <a:rPr lang="en-US" sz="1100" dirty="0">
                <a:solidFill>
                  <a:schemeClr val="accent6"/>
                </a:solidFill>
              </a:rPr>
              <a:t>unless A and B are equal.</a:t>
            </a:r>
          </a:p>
          <a:p>
            <a:pPr marL="628650" lvl="1" indent="-171450">
              <a:buFont typeface="Arial" charset="0"/>
              <a:buChar char="•"/>
            </a:pPr>
            <a:r>
              <a:rPr lang="en-US" sz="1100" dirty="0" smtClean="0">
                <a:solidFill>
                  <a:schemeClr val="accent6"/>
                </a:solidFill>
              </a:rPr>
              <a:t>Order matters</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u="sng" dirty="0">
                <a:solidFill>
                  <a:schemeClr val="accent6"/>
                </a:solidFill>
              </a:rPr>
              <a:t>In our definition of </a:t>
            </a:r>
            <a:r>
              <a:rPr lang="en-US" sz="1100" u="sng" dirty="0">
                <a:solidFill>
                  <a:srgbClr val="00B0F0"/>
                </a:solidFill>
              </a:rPr>
              <a:t>graph</a:t>
            </a:r>
            <a:r>
              <a:rPr lang="en-US" sz="1100" u="sng" dirty="0">
                <a:solidFill>
                  <a:schemeClr val="accent6"/>
                </a:solidFill>
              </a:rPr>
              <a:t> here</a:t>
            </a:r>
            <a:r>
              <a:rPr lang="en-US" sz="1100" dirty="0">
                <a:solidFill>
                  <a:schemeClr val="accent6"/>
                </a:solidFill>
              </a:rPr>
              <a:t>,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first </a:t>
            </a:r>
            <a:r>
              <a:rPr lang="en-US" sz="1100" dirty="0">
                <a:solidFill>
                  <a:schemeClr val="accent6"/>
                </a:solidFill>
              </a:rPr>
              <a:t>object in the pair must always be a set of </a:t>
            </a:r>
            <a:r>
              <a:rPr lang="en-US" sz="1100" dirty="0" smtClean="0">
                <a:solidFill>
                  <a:schemeClr val="accent6"/>
                </a:solidFill>
              </a:rPr>
              <a:t>vertices</a:t>
            </a:r>
          </a:p>
          <a:p>
            <a:pPr marL="628650" lvl="1" indent="-171450">
              <a:buFont typeface="Arial" charset="0"/>
              <a:buChar char="•"/>
            </a:pPr>
            <a:r>
              <a:rPr lang="en-US" sz="1100" dirty="0" smtClean="0">
                <a:solidFill>
                  <a:schemeClr val="accent6"/>
                </a:solidFill>
              </a:rPr>
              <a:t>and </a:t>
            </a:r>
            <a:r>
              <a:rPr lang="en-US" sz="1100" dirty="0">
                <a:solidFill>
                  <a:schemeClr val="accent6"/>
                </a:solidFill>
              </a:rPr>
              <a:t>the second object must be a set of edges </a:t>
            </a:r>
            <a:endParaRPr lang="en-US" sz="1100" dirty="0" smtClean="0">
              <a:solidFill>
                <a:schemeClr val="accent6"/>
              </a:solidFill>
            </a:endParaRPr>
          </a:p>
          <a:p>
            <a:pPr marL="628650" lvl="1" indent="-171450">
              <a:buFont typeface="Arial" charset="0"/>
              <a:buChar char="•"/>
            </a:pPr>
            <a:endParaRPr lang="en-US" sz="1100" dirty="0">
              <a:solidFill>
                <a:schemeClr val="accent6"/>
              </a:solidFill>
            </a:endParaRPr>
          </a:p>
          <a:p>
            <a:pPr marL="628650" lvl="1" indent="-171450">
              <a:buFont typeface="Arial" charset="0"/>
              <a:buChar char="•"/>
            </a:pPr>
            <a:r>
              <a:rPr lang="en-US" sz="1100" dirty="0" smtClean="0">
                <a:solidFill>
                  <a:schemeClr val="accent6"/>
                </a:solidFill>
              </a:rPr>
              <a:t>that's </a:t>
            </a:r>
            <a:r>
              <a:rPr lang="en-US" sz="1100" dirty="0">
                <a:solidFill>
                  <a:schemeClr val="accent6"/>
                </a:solidFill>
              </a:rPr>
              <a:t>why we are calling the pair an </a:t>
            </a:r>
            <a:r>
              <a:rPr lang="en-US" sz="1100" dirty="0" smtClean="0">
                <a:solidFill>
                  <a:srgbClr val="00B0F0"/>
                </a:solidFill>
              </a:rPr>
              <a:t>Ordered Pair</a:t>
            </a:r>
          </a:p>
          <a:p>
            <a:endParaRPr lang="en-US" sz="1100" dirty="0">
              <a:solidFill>
                <a:schemeClr val="accent6"/>
              </a:solidFill>
            </a:endParaRPr>
          </a:p>
        </p:txBody>
      </p:sp>
      <p:sp>
        <p:nvSpPr>
          <p:cNvPr id="11" name="Rectangle 10"/>
          <p:cNvSpPr/>
          <p:nvPr/>
        </p:nvSpPr>
        <p:spPr>
          <a:xfrm>
            <a:off x="4807249" y="4066352"/>
            <a:ext cx="6957061" cy="1107996"/>
          </a:xfrm>
          <a:prstGeom prst="rect">
            <a:avLst/>
          </a:prstGeom>
        </p:spPr>
        <p:txBody>
          <a:bodyPr wrap="square">
            <a:spAutoFit/>
          </a:bodyPr>
          <a:lstStyle/>
          <a:p>
            <a:pPr marL="171450" indent="-171450">
              <a:buFont typeface="Arial" charset="0"/>
              <a:buChar char="•"/>
            </a:pPr>
            <a:r>
              <a:rPr lang="en-US" sz="1100" dirty="0">
                <a:solidFill>
                  <a:schemeClr val="accent6"/>
                </a:solidFill>
              </a:rPr>
              <a:t>We also have concept of unordered </a:t>
            </a:r>
            <a:r>
              <a:rPr lang="en-US" sz="1100" dirty="0" err="1">
                <a:solidFill>
                  <a:schemeClr val="accent6"/>
                </a:solidFill>
              </a:rPr>
              <a:t>pair.An</a:t>
            </a:r>
            <a:r>
              <a:rPr lang="en-US" sz="1100" dirty="0">
                <a:solidFill>
                  <a:schemeClr val="accent6"/>
                </a:solidFill>
              </a:rPr>
              <a:t> unordered pair is simply a set of two elements.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Order </a:t>
            </a:r>
            <a:r>
              <a:rPr lang="en-US" sz="1100" dirty="0">
                <a:solidFill>
                  <a:schemeClr val="accent6"/>
                </a:solidFill>
              </a:rPr>
              <a:t>is not important here</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We </a:t>
            </a:r>
            <a:r>
              <a:rPr lang="en-US" sz="1100" dirty="0">
                <a:solidFill>
                  <a:schemeClr val="accent6"/>
                </a:solidFill>
              </a:rPr>
              <a:t>write an unordered pair using curly brackets or </a:t>
            </a:r>
            <a:r>
              <a:rPr lang="en-US" sz="1100" dirty="0" smtClean="0">
                <a:solidFill>
                  <a:schemeClr val="accent6"/>
                </a:solidFill>
              </a:rPr>
              <a:t>braces.</a:t>
            </a:r>
          </a:p>
          <a:p>
            <a:pPr marL="171450" indent="-171450">
              <a:buFont typeface="Arial" charset="0"/>
              <a:buChar char="•"/>
            </a:pPr>
            <a:r>
              <a:rPr lang="en-US" sz="1100" dirty="0" smtClean="0">
                <a:solidFill>
                  <a:schemeClr val="accent6"/>
                </a:solidFill>
              </a:rPr>
              <a:t>Because </a:t>
            </a:r>
            <a:r>
              <a:rPr lang="en-US" sz="1100" dirty="0">
                <a:solidFill>
                  <a:schemeClr val="accent6"/>
                </a:solidFill>
              </a:rPr>
              <a:t>the order is not important here, unordered </a:t>
            </a:r>
            <a:r>
              <a:rPr lang="en-US" sz="1100" dirty="0" smtClean="0">
                <a:solidFill>
                  <a:schemeClr val="accent6"/>
                </a:solidFill>
              </a:rPr>
              <a:t>pair </a:t>
            </a:r>
          </a:p>
          <a:p>
            <a:pPr marL="628650" lvl="1" indent="-171450">
              <a:buFont typeface="Arial" charset="0"/>
              <a:buChar char="•"/>
            </a:pPr>
            <a:r>
              <a:rPr lang="en-US" sz="1100" dirty="0" smtClean="0">
                <a:solidFill>
                  <a:schemeClr val="accent6"/>
                </a:solidFill>
              </a:rPr>
              <a:t>A</a:t>
            </a:r>
            <a:r>
              <a:rPr lang="en-US" sz="1100" dirty="0">
                <a:solidFill>
                  <a:schemeClr val="accent6"/>
                </a:solidFill>
              </a:rPr>
              <a:t>, B is equal to B, A.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It </a:t>
            </a:r>
            <a:r>
              <a:rPr lang="en-US" sz="1100" dirty="0">
                <a:solidFill>
                  <a:schemeClr val="accent6"/>
                </a:solidFill>
              </a:rPr>
              <a:t>doesn't matter which object is first and which object is second.</a:t>
            </a:r>
          </a:p>
        </p:txBody>
      </p:sp>
      <p:sp>
        <p:nvSpPr>
          <p:cNvPr id="13" name="Rectangle 12"/>
          <p:cNvSpPr/>
          <p:nvPr/>
        </p:nvSpPr>
        <p:spPr>
          <a:xfrm>
            <a:off x="5309476" y="5599140"/>
            <a:ext cx="5166361" cy="93871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171450" indent="-171450">
              <a:buFont typeface="Arial" charset="0"/>
              <a:buChar char="•"/>
            </a:pPr>
            <a:r>
              <a:rPr lang="en-US" sz="1100" dirty="0">
                <a:solidFill>
                  <a:schemeClr val="accent6"/>
                </a:solidFill>
              </a:rPr>
              <a:t>so a </a:t>
            </a:r>
            <a:r>
              <a:rPr lang="en-US" sz="1100" dirty="0">
                <a:solidFill>
                  <a:srgbClr val="00B0F0"/>
                </a:solidFill>
              </a:rPr>
              <a:t>graph</a:t>
            </a:r>
            <a:r>
              <a:rPr lang="en-US" sz="1100" dirty="0">
                <a:solidFill>
                  <a:schemeClr val="accent6"/>
                </a:solidFill>
              </a:rPr>
              <a:t> of is an </a:t>
            </a:r>
            <a:r>
              <a:rPr lang="en-US" sz="1100" dirty="0">
                <a:solidFill>
                  <a:srgbClr val="00B0F0"/>
                </a:solidFill>
              </a:rPr>
              <a:t>ordered pair </a:t>
            </a:r>
            <a:r>
              <a:rPr lang="en-US" sz="1100" dirty="0">
                <a:solidFill>
                  <a:schemeClr val="accent6"/>
                </a:solidFill>
              </a:rPr>
              <a:t>of </a:t>
            </a:r>
            <a:r>
              <a:rPr lang="en-US" sz="1100" dirty="0" smtClean="0">
                <a:solidFill>
                  <a:schemeClr val="accent6"/>
                </a:solidFill>
              </a:rPr>
              <a:t>a</a:t>
            </a:r>
          </a:p>
          <a:p>
            <a:pPr marL="628650" lvl="1" indent="-171450">
              <a:buFont typeface="Arial" charset="0"/>
              <a:buChar char="•"/>
            </a:pPr>
            <a:r>
              <a:rPr lang="en-US" sz="1100" dirty="0" smtClean="0">
                <a:solidFill>
                  <a:schemeClr val="accent6"/>
                </a:solidFill>
              </a:rPr>
              <a:t>set </a:t>
            </a:r>
            <a:r>
              <a:rPr lang="en-US" sz="1100" dirty="0">
                <a:solidFill>
                  <a:schemeClr val="accent6"/>
                </a:solidFill>
              </a:rPr>
              <a:t>of vertices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and </a:t>
            </a:r>
            <a:r>
              <a:rPr lang="en-US" sz="1100" dirty="0">
                <a:solidFill>
                  <a:schemeClr val="accent6"/>
                </a:solidFill>
              </a:rPr>
              <a:t>a set of edges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rgbClr val="00B0F0"/>
                </a:solidFill>
              </a:rPr>
              <a:t>G </a:t>
            </a:r>
            <a:r>
              <a:rPr lang="en-US" sz="1100" dirty="0">
                <a:solidFill>
                  <a:srgbClr val="00B0F0"/>
                </a:solidFill>
              </a:rPr>
              <a:t>= (V,E)</a:t>
            </a:r>
            <a:r>
              <a:rPr lang="en-US" sz="1100" dirty="0">
                <a:solidFill>
                  <a:schemeClr val="accent6"/>
                </a:solidFill>
              </a:rPr>
              <a:t> is a formal mathematical notation that we use to define a graph. </a:t>
            </a:r>
          </a:p>
        </p:txBody>
      </p:sp>
      <p:sp>
        <p:nvSpPr>
          <p:cNvPr id="14" name="Rectangle 13"/>
          <p:cNvSpPr/>
          <p:nvPr/>
        </p:nvSpPr>
        <p:spPr>
          <a:xfrm>
            <a:off x="4622800" y="114300"/>
            <a:ext cx="7141510" cy="2887512"/>
          </a:xfrm>
          <a:prstGeom prst="rect">
            <a:avLst/>
          </a:prstGeom>
          <a:noFill/>
          <a:ln>
            <a:solidFill>
              <a:schemeClr val="bg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Rectangle 14"/>
          <p:cNvSpPr/>
          <p:nvPr/>
        </p:nvSpPr>
        <p:spPr>
          <a:xfrm>
            <a:off x="4888714" y="3340100"/>
            <a:ext cx="6007886" cy="2002148"/>
          </a:xfrm>
          <a:prstGeom prst="rect">
            <a:avLst/>
          </a:prstGeom>
          <a:noFill/>
          <a:ln>
            <a:solidFill>
              <a:schemeClr val="bg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17" name="Straight Connector 16"/>
          <p:cNvCxnSpPr/>
          <p:nvPr/>
        </p:nvCxnSpPr>
        <p:spPr>
          <a:xfrm>
            <a:off x="4356100" y="736600"/>
            <a:ext cx="50800" cy="54737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stretch>
            <a:fillRect/>
          </a:stretch>
        </p:blipFill>
        <p:spPr>
          <a:xfrm>
            <a:off x="364155" y="3366994"/>
            <a:ext cx="3656849" cy="2423474"/>
          </a:xfrm>
          <a:prstGeom prst="rect">
            <a:avLst/>
          </a:prstGeom>
          <a:ln>
            <a:solidFill>
              <a:srgbClr val="00B0F0"/>
            </a:solidFill>
          </a:ln>
        </p:spPr>
      </p:pic>
    </p:spTree>
    <p:extLst>
      <p:ext uri="{BB962C8B-B14F-4D97-AF65-F5344CB8AC3E}">
        <p14:creationId xmlns:p14="http://schemas.microsoft.com/office/powerpoint/2010/main" val="17889022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88000" y="3627952"/>
            <a:ext cx="3632200" cy="1625600"/>
          </a:xfrm>
          <a:prstGeom prst="rect">
            <a:avLst/>
          </a:prstGeom>
        </p:spPr>
      </p:pic>
      <p:pic>
        <p:nvPicPr>
          <p:cNvPr id="4" name="Picture 3"/>
          <p:cNvPicPr>
            <a:picLocks noChangeAspect="1"/>
          </p:cNvPicPr>
          <p:nvPr/>
        </p:nvPicPr>
        <p:blipFill>
          <a:blip r:embed="rId4"/>
          <a:stretch>
            <a:fillRect/>
          </a:stretch>
        </p:blipFill>
        <p:spPr>
          <a:xfrm>
            <a:off x="660400" y="584200"/>
            <a:ext cx="3543300" cy="2044700"/>
          </a:xfrm>
          <a:prstGeom prst="rect">
            <a:avLst/>
          </a:prstGeom>
        </p:spPr>
      </p:pic>
      <p:pic>
        <p:nvPicPr>
          <p:cNvPr id="5" name="Picture 4"/>
          <p:cNvPicPr>
            <a:picLocks noChangeAspect="1"/>
          </p:cNvPicPr>
          <p:nvPr/>
        </p:nvPicPr>
        <p:blipFill>
          <a:blip r:embed="rId5"/>
          <a:stretch>
            <a:fillRect/>
          </a:stretch>
        </p:blipFill>
        <p:spPr>
          <a:xfrm>
            <a:off x="298450" y="3200400"/>
            <a:ext cx="4267200" cy="1422400"/>
          </a:xfrm>
          <a:prstGeom prst="rect">
            <a:avLst/>
          </a:prstGeom>
        </p:spPr>
      </p:pic>
      <p:sp>
        <p:nvSpPr>
          <p:cNvPr id="6" name="Rectangle 5"/>
          <p:cNvSpPr/>
          <p:nvPr/>
        </p:nvSpPr>
        <p:spPr>
          <a:xfrm>
            <a:off x="4839969" y="387031"/>
            <a:ext cx="6957061" cy="3139321"/>
          </a:xfrm>
          <a:prstGeom prst="rect">
            <a:avLst/>
          </a:prstGeom>
        </p:spPr>
        <p:txBody>
          <a:bodyPr wrap="square">
            <a:spAutoFit/>
          </a:bodyPr>
          <a:lstStyle/>
          <a:p>
            <a:pPr marL="171450" indent="-171450">
              <a:buFont typeface="Arial" charset="0"/>
              <a:buChar char="•"/>
            </a:pPr>
            <a:r>
              <a:rPr lang="en-US" sz="1100" dirty="0">
                <a:solidFill>
                  <a:schemeClr val="accent6"/>
                </a:solidFill>
              </a:rPr>
              <a:t>because each node in a graph must have some identification</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It </a:t>
            </a:r>
            <a:r>
              <a:rPr lang="en-US" sz="1100" dirty="0">
                <a:solidFill>
                  <a:schemeClr val="accent6"/>
                </a:solidFill>
              </a:rPr>
              <a:t>can be a name or it can be an index</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I'm </a:t>
            </a:r>
            <a:r>
              <a:rPr lang="en-US" sz="1100" dirty="0">
                <a:solidFill>
                  <a:schemeClr val="accent6"/>
                </a:solidFill>
              </a:rPr>
              <a:t>naming these vertices as V1, V2, V3, V4, V5 and so on, and this naming is not indicative of any order</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There </a:t>
            </a:r>
            <a:r>
              <a:rPr lang="en-US" sz="1100" dirty="0">
                <a:solidFill>
                  <a:schemeClr val="accent6"/>
                </a:solidFill>
              </a:rPr>
              <a:t>is no 1st, 2nd and 3rd Node here. </a:t>
            </a:r>
            <a:endParaRPr lang="en-US" sz="1100" dirty="0" smtClean="0">
              <a:solidFill>
                <a:schemeClr val="accent6"/>
              </a:solidFill>
            </a:endParaRP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rgbClr val="00B0F0"/>
                </a:solidFill>
              </a:rPr>
              <a:t>V1</a:t>
            </a:r>
            <a:r>
              <a:rPr lang="en-US" sz="1100" dirty="0">
                <a:solidFill>
                  <a:srgbClr val="00B0F0"/>
                </a:solidFill>
              </a:rPr>
              <a:t>, V2, V3, V4, V5, V6, V7</a:t>
            </a:r>
            <a:r>
              <a:rPr lang="en-US" sz="1100" dirty="0">
                <a:solidFill>
                  <a:schemeClr val="accent6"/>
                </a:solidFill>
              </a:rPr>
              <a:t> and V8 is my</a:t>
            </a:r>
            <a:r>
              <a:rPr lang="en-US" sz="1100" dirty="0">
                <a:solidFill>
                  <a:srgbClr val="00B0F0"/>
                </a:solidFill>
              </a:rPr>
              <a:t> set of vertices </a:t>
            </a:r>
            <a:r>
              <a:rPr lang="en-US" sz="1100" dirty="0">
                <a:solidFill>
                  <a:schemeClr val="accent6"/>
                </a:solidFill>
              </a:rPr>
              <a:t>for this graph</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a:solidFill>
                  <a:srgbClr val="00B0F0"/>
                </a:solidFill>
              </a:rPr>
              <a:t>Now what's my </a:t>
            </a:r>
            <a:r>
              <a:rPr lang="en-US" sz="1100" dirty="0" smtClean="0">
                <a:solidFill>
                  <a:srgbClr val="00B0F0"/>
                </a:solidFill>
              </a:rPr>
              <a:t>‘set </a:t>
            </a:r>
            <a:r>
              <a:rPr lang="en-US" sz="1100" dirty="0">
                <a:solidFill>
                  <a:srgbClr val="00B0F0"/>
                </a:solidFill>
              </a:rPr>
              <a:t>of </a:t>
            </a:r>
            <a:r>
              <a:rPr lang="en-US" sz="1100" dirty="0" smtClean="0">
                <a:solidFill>
                  <a:srgbClr val="00B0F0"/>
                </a:solidFill>
              </a:rPr>
              <a:t>edges’ ?</a:t>
            </a:r>
          </a:p>
          <a:p>
            <a:pPr marL="171450" indent="-171450">
              <a:buFont typeface="Arial" charset="0"/>
              <a:buChar char="•"/>
            </a:pPr>
            <a:r>
              <a:rPr lang="en-US" sz="1100" dirty="0" smtClean="0">
                <a:solidFill>
                  <a:schemeClr val="accent6"/>
                </a:solidFill>
              </a:rPr>
              <a:t>To </a:t>
            </a:r>
            <a:r>
              <a:rPr lang="en-US" sz="1100" dirty="0">
                <a:solidFill>
                  <a:schemeClr val="accent6"/>
                </a:solidFill>
              </a:rPr>
              <a:t>answer this we first need to know </a:t>
            </a:r>
            <a:r>
              <a:rPr lang="en-US" sz="1100" dirty="0" smtClean="0">
                <a:solidFill>
                  <a:schemeClr val="accent6"/>
                </a:solidFill>
              </a:rPr>
              <a:t>“how </a:t>
            </a:r>
            <a:r>
              <a:rPr lang="en-US" sz="1100" dirty="0">
                <a:solidFill>
                  <a:schemeClr val="accent6"/>
                </a:solidFill>
              </a:rPr>
              <a:t>to represent an </a:t>
            </a:r>
            <a:r>
              <a:rPr lang="en-US" sz="1100" dirty="0" smtClean="0">
                <a:solidFill>
                  <a:schemeClr val="accent6"/>
                </a:solidFill>
              </a:rPr>
              <a:t>edge”.</a:t>
            </a:r>
          </a:p>
          <a:p>
            <a:pPr marL="628650" lvl="1" indent="-171450">
              <a:buFont typeface="Arial" charset="0"/>
              <a:buChar char="•"/>
            </a:pPr>
            <a:r>
              <a:rPr lang="en-US" sz="1100" dirty="0" smtClean="0">
                <a:solidFill>
                  <a:schemeClr val="accent6"/>
                </a:solidFill>
              </a:rPr>
              <a:t>An </a:t>
            </a:r>
            <a:r>
              <a:rPr lang="en-US" sz="1100" dirty="0">
                <a:solidFill>
                  <a:schemeClr val="accent6"/>
                </a:solidFill>
              </a:rPr>
              <a:t>edge is uniquely identified by it's endpoints,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so </a:t>
            </a:r>
            <a:r>
              <a:rPr lang="en-US" sz="1100" dirty="0">
                <a:solidFill>
                  <a:schemeClr val="accent6"/>
                </a:solidFill>
              </a:rPr>
              <a:t>we can just write the names of the two endpoint of an edge as a pair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and </a:t>
            </a:r>
            <a:r>
              <a:rPr lang="en-US" sz="1100" dirty="0">
                <a:solidFill>
                  <a:schemeClr val="accent6"/>
                </a:solidFill>
              </a:rPr>
              <a:t>it can be a representation for the edge</a:t>
            </a:r>
            <a:r>
              <a:rPr lang="en-US" sz="1100" dirty="0" smtClean="0">
                <a:solidFill>
                  <a:schemeClr val="accent6"/>
                </a:solidFill>
              </a:rPr>
              <a:t>.</a:t>
            </a:r>
          </a:p>
          <a:p>
            <a:pPr marL="1085850" lvl="2"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But </a:t>
            </a:r>
            <a:r>
              <a:rPr lang="en-US" sz="1100" dirty="0">
                <a:solidFill>
                  <a:schemeClr val="accent6"/>
                </a:solidFill>
              </a:rPr>
              <a:t>edges can be of two types.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can have a directed edge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in </a:t>
            </a:r>
            <a:r>
              <a:rPr lang="en-US" sz="1100" dirty="0">
                <a:solidFill>
                  <a:schemeClr val="accent6"/>
                </a:solidFill>
              </a:rPr>
              <a:t>which connection is </a:t>
            </a:r>
            <a:r>
              <a:rPr lang="en-US" sz="1100" dirty="0" smtClean="0">
                <a:solidFill>
                  <a:schemeClr val="accent6"/>
                </a:solidFill>
              </a:rPr>
              <a:t>one-way</a:t>
            </a:r>
          </a:p>
          <a:p>
            <a:pPr marL="628650" lvl="1" indent="-171450">
              <a:buFont typeface="Arial" charset="0"/>
              <a:buChar char="•"/>
            </a:pPr>
            <a:r>
              <a:rPr lang="en-US" sz="1100" dirty="0" smtClean="0">
                <a:solidFill>
                  <a:schemeClr val="accent6"/>
                </a:solidFill>
              </a:rPr>
              <a:t>we </a:t>
            </a:r>
            <a:r>
              <a:rPr lang="en-US" sz="1100" dirty="0">
                <a:solidFill>
                  <a:schemeClr val="accent6"/>
                </a:solidFill>
              </a:rPr>
              <a:t>can have an undirected edge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in </a:t>
            </a:r>
            <a:r>
              <a:rPr lang="en-US" sz="1100" dirty="0">
                <a:solidFill>
                  <a:schemeClr val="accent6"/>
                </a:solidFill>
              </a:rPr>
              <a:t>which connection is two way.</a:t>
            </a:r>
          </a:p>
        </p:txBody>
      </p:sp>
      <p:pic>
        <p:nvPicPr>
          <p:cNvPr id="11" name="Picture 10"/>
          <p:cNvPicPr>
            <a:picLocks noChangeAspect="1"/>
          </p:cNvPicPr>
          <p:nvPr/>
        </p:nvPicPr>
        <p:blipFill>
          <a:blip r:embed="rId6"/>
          <a:stretch>
            <a:fillRect/>
          </a:stretch>
        </p:blipFill>
        <p:spPr>
          <a:xfrm>
            <a:off x="5727700" y="5958652"/>
            <a:ext cx="1220074" cy="664397"/>
          </a:xfrm>
          <a:prstGeom prst="rect">
            <a:avLst/>
          </a:prstGeom>
        </p:spPr>
      </p:pic>
      <p:sp>
        <p:nvSpPr>
          <p:cNvPr id="12" name="Rectangle 11"/>
          <p:cNvSpPr/>
          <p:nvPr/>
        </p:nvSpPr>
        <p:spPr>
          <a:xfrm>
            <a:off x="5727700" y="5578494"/>
            <a:ext cx="1231900" cy="2616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100" dirty="0" smtClean="0">
                <a:solidFill>
                  <a:schemeClr val="accent6"/>
                </a:solidFill>
              </a:rPr>
              <a:t>(</a:t>
            </a:r>
            <a:r>
              <a:rPr lang="en-US" sz="1100" dirty="0" err="1" smtClean="0">
                <a:solidFill>
                  <a:schemeClr val="accent6"/>
                </a:solidFill>
              </a:rPr>
              <a:t>u,v</a:t>
            </a:r>
            <a:r>
              <a:rPr lang="en-US" sz="1100" dirty="0" smtClean="0">
                <a:solidFill>
                  <a:schemeClr val="accent6"/>
                </a:solidFill>
              </a:rPr>
              <a:t>)     =/=   (</a:t>
            </a:r>
            <a:r>
              <a:rPr lang="en-US" sz="1100" dirty="0" err="1" smtClean="0">
                <a:solidFill>
                  <a:schemeClr val="accent6"/>
                </a:solidFill>
              </a:rPr>
              <a:t>v,u</a:t>
            </a:r>
            <a:r>
              <a:rPr lang="en-US" sz="1100" dirty="0" smtClean="0">
                <a:solidFill>
                  <a:schemeClr val="accent6"/>
                </a:solidFill>
              </a:rPr>
              <a:t>)</a:t>
            </a:r>
            <a:endParaRPr lang="en-US" sz="1100" dirty="0">
              <a:solidFill>
                <a:schemeClr val="accent6"/>
              </a:solidFill>
            </a:endParaRPr>
          </a:p>
        </p:txBody>
      </p:sp>
      <p:sp>
        <p:nvSpPr>
          <p:cNvPr id="13" name="Rectangle 12"/>
          <p:cNvSpPr/>
          <p:nvPr/>
        </p:nvSpPr>
        <p:spPr>
          <a:xfrm>
            <a:off x="395606" y="5109134"/>
            <a:ext cx="4681219" cy="938719"/>
          </a:xfrm>
          <a:prstGeom prst="rect">
            <a:avLst/>
          </a:prstGeom>
        </p:spPr>
        <p:txBody>
          <a:bodyPr wrap="square">
            <a:spAutoFit/>
          </a:bodyPr>
          <a:lstStyle/>
          <a:p>
            <a:pPr marL="171450" indent="-171450">
              <a:buFont typeface="Arial" charset="0"/>
              <a:buChar char="•"/>
            </a:pPr>
            <a:r>
              <a:rPr lang="en-US" sz="1100" dirty="0">
                <a:solidFill>
                  <a:schemeClr val="accent6"/>
                </a:solidFill>
              </a:rPr>
              <a:t>Typically in a graph, all edges would either be directed or </a:t>
            </a:r>
            <a:r>
              <a:rPr lang="en-US" sz="1100" dirty="0" smtClean="0">
                <a:solidFill>
                  <a:schemeClr val="accent6"/>
                </a:solidFill>
              </a:rPr>
              <a:t>undirected.</a:t>
            </a:r>
          </a:p>
          <a:p>
            <a:pPr marL="171450" indent="-171450">
              <a:buFont typeface="Arial" charset="0"/>
              <a:buChar char="•"/>
            </a:pPr>
            <a:r>
              <a:rPr lang="en-US" sz="1100" dirty="0" smtClean="0">
                <a:solidFill>
                  <a:schemeClr val="accent6"/>
                </a:solidFill>
              </a:rPr>
              <a:t>It's </a:t>
            </a:r>
            <a:r>
              <a:rPr lang="en-US" sz="1100" dirty="0">
                <a:solidFill>
                  <a:schemeClr val="accent6"/>
                </a:solidFill>
              </a:rPr>
              <a:t>possible for a graph to have both directed and undirected </a:t>
            </a:r>
            <a:r>
              <a:rPr lang="en-US" sz="1100" dirty="0" smtClean="0">
                <a:solidFill>
                  <a:schemeClr val="accent6"/>
                </a:solidFill>
              </a:rPr>
              <a:t>edges</a:t>
            </a:r>
          </a:p>
          <a:p>
            <a:pPr marL="171450" indent="-171450">
              <a:buFont typeface="Arial" charset="0"/>
              <a:buChar char="•"/>
            </a:pPr>
            <a:r>
              <a:rPr lang="en-US" sz="1100" dirty="0" smtClean="0">
                <a:solidFill>
                  <a:schemeClr val="accent6"/>
                </a:solidFill>
              </a:rPr>
              <a:t>but </a:t>
            </a:r>
            <a:r>
              <a:rPr lang="en-US" sz="1100" dirty="0">
                <a:solidFill>
                  <a:schemeClr val="accent6"/>
                </a:solidFill>
              </a:rPr>
              <a:t>we are not going to study such graphs,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we </a:t>
            </a:r>
            <a:r>
              <a:rPr lang="en-US" sz="1100" dirty="0">
                <a:solidFill>
                  <a:schemeClr val="accent6"/>
                </a:solidFill>
              </a:rPr>
              <a:t>are only going to study </a:t>
            </a:r>
            <a:r>
              <a:rPr lang="en-US" sz="1100" dirty="0" smtClean="0">
                <a:solidFill>
                  <a:schemeClr val="accent6"/>
                </a:solidFill>
              </a:rPr>
              <a:t>graphs</a:t>
            </a:r>
          </a:p>
          <a:p>
            <a:pPr marL="628650" lvl="1" indent="-171450">
              <a:buFont typeface="Arial" charset="0"/>
              <a:buChar char="•"/>
            </a:pPr>
            <a:r>
              <a:rPr lang="en-US" sz="1100" dirty="0" smtClean="0">
                <a:solidFill>
                  <a:schemeClr val="accent6"/>
                </a:solidFill>
              </a:rPr>
              <a:t> </a:t>
            </a:r>
            <a:r>
              <a:rPr lang="en-US" sz="1100" dirty="0">
                <a:solidFill>
                  <a:schemeClr val="accent6"/>
                </a:solidFill>
              </a:rPr>
              <a:t>in which all edges would either be directed or undirected. </a:t>
            </a:r>
          </a:p>
        </p:txBody>
      </p:sp>
    </p:spTree>
    <p:extLst>
      <p:ext uri="{BB962C8B-B14F-4D97-AF65-F5344CB8AC3E}">
        <p14:creationId xmlns:p14="http://schemas.microsoft.com/office/powerpoint/2010/main" val="1343767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5305" y="1921488"/>
            <a:ext cx="3030071" cy="2457159"/>
          </a:xfrm>
          <a:prstGeom prst="rect">
            <a:avLst/>
          </a:prstGeom>
        </p:spPr>
      </p:pic>
      <p:pic>
        <p:nvPicPr>
          <p:cNvPr id="3" name="Picture 2"/>
          <p:cNvPicPr>
            <a:picLocks noChangeAspect="1"/>
          </p:cNvPicPr>
          <p:nvPr/>
        </p:nvPicPr>
        <p:blipFill>
          <a:blip r:embed="rId3"/>
          <a:stretch>
            <a:fillRect/>
          </a:stretch>
        </p:blipFill>
        <p:spPr>
          <a:xfrm>
            <a:off x="6575238" y="1786525"/>
            <a:ext cx="3365461" cy="2592122"/>
          </a:xfrm>
          <a:prstGeom prst="rect">
            <a:avLst/>
          </a:prstGeom>
        </p:spPr>
      </p:pic>
    </p:spTree>
    <p:extLst>
      <p:ext uri="{BB962C8B-B14F-4D97-AF65-F5344CB8AC3E}">
        <p14:creationId xmlns:p14="http://schemas.microsoft.com/office/powerpoint/2010/main" val="7223259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452" y="16728"/>
            <a:ext cx="3778622" cy="2212790"/>
          </a:xfrm>
          <a:prstGeom prst="rect">
            <a:avLst/>
          </a:prstGeom>
        </p:spPr>
      </p:pic>
      <p:sp>
        <p:nvSpPr>
          <p:cNvPr id="5" name="Rectangle 4"/>
          <p:cNvSpPr/>
          <p:nvPr/>
        </p:nvSpPr>
        <p:spPr>
          <a:xfrm>
            <a:off x="4698253" y="0"/>
            <a:ext cx="6451600" cy="2123658"/>
          </a:xfrm>
          <a:prstGeom prst="rect">
            <a:avLst/>
          </a:prstGeom>
        </p:spPr>
        <p:txBody>
          <a:bodyPr wrap="square">
            <a:spAutoFit/>
          </a:bodyPr>
          <a:lstStyle/>
          <a:p>
            <a:pPr marL="171450" indent="-171450">
              <a:buFont typeface="Arial" charset="0"/>
              <a:buChar char="•"/>
            </a:pPr>
            <a:r>
              <a:rPr lang="en-US" sz="1100" dirty="0">
                <a:solidFill>
                  <a:schemeClr val="accent6"/>
                </a:solidFill>
              </a:rPr>
              <a:t>Now many real-world systems and problems can be modeled using a graph</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Graphs </a:t>
            </a:r>
            <a:r>
              <a:rPr lang="en-US" sz="1100" dirty="0">
                <a:solidFill>
                  <a:schemeClr val="accent6"/>
                </a:solidFill>
              </a:rPr>
              <a:t>can be used to represent any collection of objects having some kind of pairwise relationship.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Let's </a:t>
            </a:r>
            <a:r>
              <a:rPr lang="en-US" sz="1100" dirty="0">
                <a:solidFill>
                  <a:schemeClr val="accent6"/>
                </a:solidFill>
              </a:rPr>
              <a:t>have a look at some of the interesting examples</a:t>
            </a:r>
            <a:r>
              <a:rPr lang="en-US" sz="1100" dirty="0" smtClean="0">
                <a:solidFill>
                  <a:schemeClr val="accent6"/>
                </a:solidFill>
              </a:rPr>
              <a:t>. </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A </a:t>
            </a:r>
            <a:r>
              <a:rPr lang="en-US" sz="1100" dirty="0">
                <a:solidFill>
                  <a:schemeClr val="accent6"/>
                </a:solidFill>
              </a:rPr>
              <a:t>social network like Facebook can </a:t>
            </a:r>
            <a:r>
              <a:rPr lang="en-US" sz="1100" dirty="0" smtClean="0">
                <a:solidFill>
                  <a:schemeClr val="accent6"/>
                </a:solidFill>
              </a:rPr>
              <a:t>be represented </a:t>
            </a:r>
            <a:r>
              <a:rPr lang="en-US" sz="1100" dirty="0">
                <a:solidFill>
                  <a:schemeClr val="accent6"/>
                </a:solidFill>
              </a:rPr>
              <a:t>as an undirected graph.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A </a:t>
            </a:r>
            <a:r>
              <a:rPr lang="en-US" sz="1100" dirty="0">
                <a:solidFill>
                  <a:schemeClr val="accent6"/>
                </a:solidFill>
              </a:rPr>
              <a:t>user would be a node in the graph and if 2 user are friends,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there </a:t>
            </a:r>
            <a:r>
              <a:rPr lang="en-US" sz="1100" dirty="0">
                <a:solidFill>
                  <a:schemeClr val="accent6"/>
                </a:solidFill>
              </a:rPr>
              <a:t>would be an edge connecting them</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social </a:t>
            </a:r>
            <a:r>
              <a:rPr lang="en-US" sz="1100" dirty="0">
                <a:solidFill>
                  <a:schemeClr val="accent6"/>
                </a:solidFill>
              </a:rPr>
              <a:t>network is an undirected graphs because friendship is a mutual relationship.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I'm your friend, you are my friend too.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connections have to be 2 way. </a:t>
            </a:r>
          </a:p>
        </p:txBody>
      </p:sp>
      <p:pic>
        <p:nvPicPr>
          <p:cNvPr id="6" name="Picture 5"/>
          <p:cNvPicPr>
            <a:picLocks noChangeAspect="1"/>
          </p:cNvPicPr>
          <p:nvPr/>
        </p:nvPicPr>
        <p:blipFill>
          <a:blip r:embed="rId3"/>
          <a:stretch>
            <a:fillRect/>
          </a:stretch>
        </p:blipFill>
        <p:spPr>
          <a:xfrm>
            <a:off x="319150" y="3982847"/>
            <a:ext cx="3956884" cy="2280238"/>
          </a:xfrm>
          <a:prstGeom prst="rect">
            <a:avLst/>
          </a:prstGeom>
        </p:spPr>
      </p:pic>
      <p:pic>
        <p:nvPicPr>
          <p:cNvPr id="7" name="Picture 6"/>
          <p:cNvPicPr>
            <a:picLocks noChangeAspect="1"/>
          </p:cNvPicPr>
          <p:nvPr/>
        </p:nvPicPr>
        <p:blipFill rotWithShape="1">
          <a:blip r:embed="rId4"/>
          <a:srcRect b="49160"/>
          <a:stretch/>
        </p:blipFill>
        <p:spPr>
          <a:xfrm>
            <a:off x="334641" y="2731947"/>
            <a:ext cx="1619764" cy="928305"/>
          </a:xfrm>
          <a:prstGeom prst="rect">
            <a:avLst/>
          </a:prstGeom>
        </p:spPr>
      </p:pic>
      <p:sp>
        <p:nvSpPr>
          <p:cNvPr id="8" name="Rectangle 7"/>
          <p:cNvSpPr/>
          <p:nvPr/>
        </p:nvSpPr>
        <p:spPr>
          <a:xfrm>
            <a:off x="4886512" y="2181296"/>
            <a:ext cx="7305488" cy="3139321"/>
          </a:xfrm>
          <a:prstGeom prst="rect">
            <a:avLst/>
          </a:prstGeom>
        </p:spPr>
        <p:txBody>
          <a:bodyPr wrap="square">
            <a:spAutoFit/>
          </a:bodyPr>
          <a:lstStyle/>
          <a:p>
            <a:pPr marL="171450" indent="-171450">
              <a:buFont typeface="Arial" charset="0"/>
              <a:buChar char="•"/>
            </a:pPr>
            <a:r>
              <a:rPr lang="en-US" sz="1100" dirty="0">
                <a:solidFill>
                  <a:schemeClr val="accent6"/>
                </a:solidFill>
              </a:rPr>
              <a:t>once a system is modeled as a graph  </a:t>
            </a:r>
            <a:r>
              <a:rPr lang="en-US" sz="1100" dirty="0" smtClean="0">
                <a:solidFill>
                  <a:schemeClr val="accent6"/>
                </a:solidFill>
              </a:rPr>
              <a:t>-- a </a:t>
            </a:r>
            <a:r>
              <a:rPr lang="en-US" sz="1100" dirty="0">
                <a:solidFill>
                  <a:schemeClr val="accent6"/>
                </a:solidFill>
              </a:rPr>
              <a:t>lot of problems can easily be solved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by </a:t>
            </a:r>
            <a:r>
              <a:rPr lang="en-US" sz="1100" dirty="0">
                <a:solidFill>
                  <a:schemeClr val="accent6"/>
                </a:solidFill>
              </a:rPr>
              <a:t>applying standard algorithms in graph theory</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Like </a:t>
            </a:r>
            <a:r>
              <a:rPr lang="en-US" sz="1100" dirty="0">
                <a:solidFill>
                  <a:schemeClr val="accent6"/>
                </a:solidFill>
              </a:rPr>
              <a:t>here in this social network, let's say we want to do something like suggest friends to a user</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Let's </a:t>
            </a:r>
            <a:r>
              <a:rPr lang="en-US" sz="1100" dirty="0">
                <a:solidFill>
                  <a:schemeClr val="accent6"/>
                </a:solidFill>
              </a:rPr>
              <a:t>say we want to suggest some connections to Rama</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One </a:t>
            </a:r>
            <a:r>
              <a:rPr lang="en-US" sz="1100" dirty="0">
                <a:solidFill>
                  <a:schemeClr val="accent6"/>
                </a:solidFill>
              </a:rPr>
              <a:t>possible approach to do so can be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“suggesting </a:t>
            </a:r>
            <a:r>
              <a:rPr lang="en-US" sz="1100" dirty="0">
                <a:solidFill>
                  <a:schemeClr val="accent6"/>
                </a:solidFill>
              </a:rPr>
              <a:t>friends of </a:t>
            </a:r>
            <a:r>
              <a:rPr lang="en-US" sz="1100" dirty="0" smtClean="0">
                <a:solidFill>
                  <a:schemeClr val="accent6"/>
                </a:solidFill>
              </a:rPr>
              <a:t>friends” </a:t>
            </a:r>
            <a:r>
              <a:rPr lang="en-US" sz="1100" dirty="0">
                <a:solidFill>
                  <a:schemeClr val="accent6"/>
                </a:solidFill>
              </a:rPr>
              <a:t>who are not connected already.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Rama </a:t>
            </a:r>
            <a:r>
              <a:rPr lang="en-US" sz="1100" dirty="0">
                <a:solidFill>
                  <a:schemeClr val="accent6"/>
                </a:solidFill>
              </a:rPr>
              <a:t>has 3 friends, Ella, Bob and Katie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and </a:t>
            </a:r>
            <a:r>
              <a:rPr lang="en-US" sz="1100" dirty="0">
                <a:solidFill>
                  <a:schemeClr val="accent6"/>
                </a:solidFill>
              </a:rPr>
              <a:t>friends of </a:t>
            </a:r>
            <a:r>
              <a:rPr lang="en-US" sz="1100" dirty="0" smtClean="0">
                <a:solidFill>
                  <a:schemeClr val="accent6"/>
                </a:solidFill>
              </a:rPr>
              <a:t>these 3 members </a:t>
            </a:r>
            <a:r>
              <a:rPr lang="en-US" sz="1100" dirty="0">
                <a:solidFill>
                  <a:schemeClr val="accent6"/>
                </a:solidFill>
              </a:rPr>
              <a:t>that are not connected to Rama already can be suggested. </a:t>
            </a:r>
            <a:endParaRPr lang="en-US" sz="1100" dirty="0" smtClean="0">
              <a:solidFill>
                <a:schemeClr val="accent6"/>
              </a:solidFill>
            </a:endParaRPr>
          </a:p>
          <a:p>
            <a:pPr marL="628650" lvl="1" indent="-171450">
              <a:buFont typeface="Arial" charset="0"/>
              <a:buChar char="•"/>
            </a:pP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There </a:t>
            </a:r>
            <a:r>
              <a:rPr lang="en-US" sz="1100" dirty="0">
                <a:solidFill>
                  <a:schemeClr val="accent6"/>
                </a:solidFill>
              </a:rPr>
              <a:t>is no friend of Ella which is not connected to Rama already</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Bob </a:t>
            </a:r>
            <a:r>
              <a:rPr lang="en-US" sz="1100" dirty="0">
                <a:solidFill>
                  <a:schemeClr val="accent6"/>
                </a:solidFill>
              </a:rPr>
              <a:t>however, has 3 friends Tom, Sam, and Lee that are not friends with Rama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so </a:t>
            </a:r>
            <a:r>
              <a:rPr lang="en-US" sz="1100" dirty="0">
                <a:solidFill>
                  <a:schemeClr val="accent6"/>
                </a:solidFill>
              </a:rPr>
              <a:t>they can be </a:t>
            </a:r>
            <a:r>
              <a:rPr lang="en-US" sz="1100" dirty="0" smtClean="0">
                <a:solidFill>
                  <a:schemeClr val="accent6"/>
                </a:solidFill>
              </a:rPr>
              <a:t>suggested</a:t>
            </a:r>
          </a:p>
          <a:p>
            <a:pPr marL="628650" lvl="1" indent="-171450">
              <a:buFont typeface="Arial" charset="0"/>
              <a:buChar char="•"/>
            </a:pPr>
            <a:r>
              <a:rPr lang="en-US" sz="1100" dirty="0" smtClean="0">
                <a:solidFill>
                  <a:schemeClr val="accent6"/>
                </a:solidFill>
              </a:rPr>
              <a:t>and </a:t>
            </a:r>
            <a:r>
              <a:rPr lang="en-US" sz="1100" dirty="0" err="1">
                <a:solidFill>
                  <a:schemeClr val="accent6"/>
                </a:solidFill>
              </a:rPr>
              <a:t>katie</a:t>
            </a:r>
            <a:r>
              <a:rPr lang="en-US" sz="1100" dirty="0">
                <a:solidFill>
                  <a:schemeClr val="accent6"/>
                </a:solidFill>
              </a:rPr>
              <a:t> has two friends Lee and Swati that are not connected to Rama</a:t>
            </a: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We </a:t>
            </a:r>
            <a:r>
              <a:rPr lang="en-US" sz="1100" dirty="0">
                <a:solidFill>
                  <a:schemeClr val="accent6"/>
                </a:solidFill>
              </a:rPr>
              <a:t>have counted Lee already</a:t>
            </a:r>
            <a:r>
              <a:rPr lang="en-US" sz="1100" dirty="0" smtClean="0">
                <a:solidFill>
                  <a:schemeClr val="accent6"/>
                </a:solidFill>
              </a:rPr>
              <a:t>,</a:t>
            </a:r>
          </a:p>
          <a:p>
            <a:pPr marL="1085850" lvl="2"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so we </a:t>
            </a:r>
            <a:r>
              <a:rPr lang="en-US" sz="1100" dirty="0">
                <a:solidFill>
                  <a:schemeClr val="accent6"/>
                </a:solidFill>
              </a:rPr>
              <a:t>can suggest </a:t>
            </a:r>
            <a:r>
              <a:rPr lang="en-US" sz="1100" dirty="0" smtClean="0">
                <a:solidFill>
                  <a:schemeClr val="accent6"/>
                </a:solidFill>
              </a:rPr>
              <a:t>Tom, Sam, Lee, </a:t>
            </a:r>
            <a:r>
              <a:rPr lang="en-US" sz="1100" dirty="0" err="1" smtClean="0">
                <a:solidFill>
                  <a:schemeClr val="accent6"/>
                </a:solidFill>
              </a:rPr>
              <a:t>Swathi</a:t>
            </a:r>
            <a:r>
              <a:rPr lang="en-US" sz="1100" dirty="0" smtClean="0">
                <a:solidFill>
                  <a:schemeClr val="accent6"/>
                </a:solidFill>
              </a:rPr>
              <a:t> ---to </a:t>
            </a:r>
            <a:r>
              <a:rPr lang="en-US" sz="1100" dirty="0">
                <a:solidFill>
                  <a:schemeClr val="accent6"/>
                </a:solidFill>
              </a:rPr>
              <a:t>Rama.</a:t>
            </a:r>
          </a:p>
        </p:txBody>
      </p:sp>
      <p:pic>
        <p:nvPicPr>
          <p:cNvPr id="9" name="Picture 8"/>
          <p:cNvPicPr>
            <a:picLocks noChangeAspect="1"/>
          </p:cNvPicPr>
          <p:nvPr/>
        </p:nvPicPr>
        <p:blipFill>
          <a:blip r:embed="rId5"/>
          <a:stretch>
            <a:fillRect/>
          </a:stretch>
        </p:blipFill>
        <p:spPr>
          <a:xfrm>
            <a:off x="2307534" y="2824392"/>
            <a:ext cx="1968500" cy="965200"/>
          </a:xfrm>
          <a:prstGeom prst="rect">
            <a:avLst/>
          </a:prstGeom>
        </p:spPr>
      </p:pic>
      <p:sp>
        <p:nvSpPr>
          <p:cNvPr id="10" name="Rectangle 9"/>
          <p:cNvSpPr/>
          <p:nvPr/>
        </p:nvSpPr>
        <p:spPr>
          <a:xfrm>
            <a:off x="4886512" y="5494701"/>
            <a:ext cx="6745194" cy="110799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charset="0"/>
              <a:buChar char="•"/>
            </a:pPr>
            <a:r>
              <a:rPr lang="en-US" sz="1100" dirty="0">
                <a:solidFill>
                  <a:schemeClr val="accent6"/>
                </a:solidFill>
              </a:rPr>
              <a:t>Now even though we described this problem in context of a social network</a:t>
            </a:r>
            <a:r>
              <a:rPr lang="en-US" sz="1100" dirty="0" smtClean="0">
                <a:solidFill>
                  <a:schemeClr val="accent6"/>
                </a:solidFill>
              </a:rPr>
              <a:t>.</a:t>
            </a:r>
          </a:p>
          <a:p>
            <a:pPr marL="628650" lvl="1" indent="-171450">
              <a:buFont typeface="Arial" charset="0"/>
              <a:buChar char="•"/>
            </a:pPr>
            <a:r>
              <a:rPr lang="en-US" sz="1100" dirty="0" smtClean="0">
                <a:solidFill>
                  <a:srgbClr val="00B0F0"/>
                </a:solidFill>
              </a:rPr>
              <a:t>This </a:t>
            </a:r>
            <a:r>
              <a:rPr lang="en-US" sz="1100" dirty="0">
                <a:solidFill>
                  <a:srgbClr val="00B0F0"/>
                </a:solidFill>
              </a:rPr>
              <a:t>is a standard graph problem. </a:t>
            </a:r>
            <a:endParaRPr lang="en-US" sz="1100" dirty="0" smtClean="0">
              <a:solidFill>
                <a:srgbClr val="00B0F0"/>
              </a:solidFill>
            </a:endParaRPr>
          </a:p>
          <a:p>
            <a:pPr marL="628650" lvl="1"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The </a:t>
            </a:r>
            <a:r>
              <a:rPr lang="en-US" sz="1100" dirty="0">
                <a:solidFill>
                  <a:schemeClr val="accent6"/>
                </a:solidFill>
              </a:rPr>
              <a:t>problem here in pure graph terms is </a:t>
            </a:r>
            <a:endParaRPr lang="en-US" sz="1100" dirty="0" smtClean="0">
              <a:solidFill>
                <a:schemeClr val="accent6"/>
              </a:solidFill>
            </a:endParaRPr>
          </a:p>
          <a:p>
            <a:pPr marL="628650" lvl="1" indent="-171450">
              <a:buFont typeface="Arial" charset="0"/>
              <a:buChar char="•"/>
            </a:pPr>
            <a:r>
              <a:rPr lang="en-US" sz="1100" dirty="0">
                <a:solidFill>
                  <a:srgbClr val="00B0F0"/>
                </a:solidFill>
              </a:rPr>
              <a:t>F</a:t>
            </a:r>
            <a:r>
              <a:rPr lang="en-US" sz="1100" dirty="0" smtClean="0">
                <a:solidFill>
                  <a:srgbClr val="00B0F0"/>
                </a:solidFill>
              </a:rPr>
              <a:t>inding </a:t>
            </a:r>
            <a:r>
              <a:rPr lang="en-US" sz="1100" dirty="0">
                <a:solidFill>
                  <a:srgbClr val="00B0F0"/>
                </a:solidFill>
              </a:rPr>
              <a:t>all nodes having </a:t>
            </a:r>
            <a:r>
              <a:rPr lang="en-US" sz="1100" dirty="0" smtClean="0">
                <a:solidFill>
                  <a:srgbClr val="00B0F0"/>
                </a:solidFill>
              </a:rPr>
              <a:t>length </a:t>
            </a:r>
            <a:r>
              <a:rPr lang="en-US" sz="1100" dirty="0">
                <a:solidFill>
                  <a:srgbClr val="00B0F0"/>
                </a:solidFill>
              </a:rPr>
              <a:t>of shortest path from a given node equal to 2</a:t>
            </a:r>
            <a:r>
              <a:rPr lang="en-US" sz="1100" dirty="0" smtClean="0">
                <a:solidFill>
                  <a:srgbClr val="00B0F0"/>
                </a:solidFill>
              </a:rPr>
              <a:t>.</a:t>
            </a:r>
          </a:p>
          <a:p>
            <a:pPr marL="628650" lvl="1" indent="-171450">
              <a:buFont typeface="Arial" charset="0"/>
              <a:buChar char="•"/>
            </a:pPr>
            <a:r>
              <a:rPr lang="en-US" sz="1100" dirty="0" smtClean="0">
                <a:solidFill>
                  <a:schemeClr val="accent6"/>
                </a:solidFill>
              </a:rPr>
              <a:t>Standard </a:t>
            </a:r>
            <a:r>
              <a:rPr lang="en-US" sz="1100" dirty="0">
                <a:solidFill>
                  <a:schemeClr val="accent6"/>
                </a:solidFill>
              </a:rPr>
              <a:t>algorithms can be applied to solve this </a:t>
            </a:r>
            <a:r>
              <a:rPr lang="en-US" sz="1100" dirty="0" smtClean="0">
                <a:solidFill>
                  <a:schemeClr val="accent6"/>
                </a:solidFill>
              </a:rPr>
              <a:t>problem,   We'll </a:t>
            </a:r>
            <a:r>
              <a:rPr lang="en-US" sz="1100" dirty="0">
                <a:solidFill>
                  <a:schemeClr val="accent6"/>
                </a:solidFill>
              </a:rPr>
              <a:t>talk about this later</a:t>
            </a:r>
          </a:p>
        </p:txBody>
      </p:sp>
      <p:cxnSp>
        <p:nvCxnSpPr>
          <p:cNvPr id="12" name="Straight Connector 11"/>
          <p:cNvCxnSpPr/>
          <p:nvPr/>
        </p:nvCxnSpPr>
        <p:spPr>
          <a:xfrm flipV="1">
            <a:off x="4886512" y="2171211"/>
            <a:ext cx="6126629" cy="201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460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2027" y="564776"/>
            <a:ext cx="4194943" cy="2473138"/>
          </a:xfrm>
          <a:prstGeom prst="rect">
            <a:avLst/>
          </a:prstGeom>
        </p:spPr>
      </p:pic>
      <p:sp>
        <p:nvSpPr>
          <p:cNvPr id="3" name="Rectangle 2"/>
          <p:cNvSpPr/>
          <p:nvPr/>
        </p:nvSpPr>
        <p:spPr>
          <a:xfrm>
            <a:off x="5263030" y="268942"/>
            <a:ext cx="6451600" cy="2292935"/>
          </a:xfrm>
          <a:prstGeom prst="rect">
            <a:avLst/>
          </a:prstGeom>
        </p:spPr>
        <p:txBody>
          <a:bodyPr wrap="square">
            <a:spAutoFit/>
          </a:bodyPr>
          <a:lstStyle/>
          <a:p>
            <a:pPr marL="171450" indent="-171450">
              <a:buFont typeface="Arial" charset="0"/>
              <a:buChar char="•"/>
            </a:pPr>
            <a:r>
              <a:rPr lang="en-US" sz="1100" dirty="0">
                <a:solidFill>
                  <a:schemeClr val="accent6"/>
                </a:solidFill>
              </a:rPr>
              <a:t>Web pages on the internet can be represented as a directed graph</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A </a:t>
            </a:r>
            <a:r>
              <a:rPr lang="en-US" sz="1100" dirty="0">
                <a:solidFill>
                  <a:schemeClr val="accent6"/>
                </a:solidFill>
              </a:rPr>
              <a:t>web page that would have a unique address or URL would be a node in the </a:t>
            </a:r>
            <a:r>
              <a:rPr lang="en-US" sz="1100" dirty="0" smtClean="0">
                <a:solidFill>
                  <a:schemeClr val="accent6"/>
                </a:solidFill>
              </a:rPr>
              <a:t>graph</a:t>
            </a:r>
          </a:p>
          <a:p>
            <a:pPr marL="171450" indent="-171450">
              <a:buFont typeface="Arial" charset="0"/>
              <a:buChar char="•"/>
            </a:pPr>
            <a:r>
              <a:rPr lang="en-US" sz="1100" dirty="0" smtClean="0">
                <a:solidFill>
                  <a:schemeClr val="accent6"/>
                </a:solidFill>
              </a:rPr>
              <a:t>and </a:t>
            </a:r>
            <a:r>
              <a:rPr lang="en-US" sz="1100" dirty="0">
                <a:solidFill>
                  <a:schemeClr val="accent6"/>
                </a:solidFill>
              </a:rPr>
              <a:t>we can have a directed edge if a page contains link to another page</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The </a:t>
            </a:r>
            <a:r>
              <a:rPr lang="en-US" sz="1100" dirty="0">
                <a:solidFill>
                  <a:schemeClr val="accent6"/>
                </a:solidFill>
              </a:rPr>
              <a:t>edges in this graph are directed because that relationship is not </a:t>
            </a:r>
            <a:r>
              <a:rPr lang="en-US" sz="1100" dirty="0" smtClean="0">
                <a:solidFill>
                  <a:schemeClr val="accent6"/>
                </a:solidFill>
              </a:rPr>
              <a:t>mutual</a:t>
            </a:r>
          </a:p>
          <a:p>
            <a:pPr marL="628650" lvl="1" indent="-171450">
              <a:buFont typeface="Arial" charset="0"/>
              <a:buChar char="•"/>
            </a:pPr>
            <a:r>
              <a:rPr lang="en-US" sz="1100" dirty="0" smtClean="0">
                <a:solidFill>
                  <a:schemeClr val="accent6"/>
                </a:solidFill>
              </a:rPr>
              <a:t>If </a:t>
            </a:r>
            <a:r>
              <a:rPr lang="en-US" sz="1100" dirty="0">
                <a:solidFill>
                  <a:schemeClr val="accent6"/>
                </a:solidFill>
              </a:rPr>
              <a:t>page A has a link to page B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it's not necessary that page B will also have a link to page A</a:t>
            </a:r>
            <a:r>
              <a:rPr lang="en-US" sz="1100" dirty="0" smtClean="0">
                <a:solidFill>
                  <a:schemeClr val="accent6"/>
                </a:solidFill>
              </a:rPr>
              <a:t>.</a:t>
            </a:r>
          </a:p>
          <a:p>
            <a:pPr marL="628650" lvl="1" indent="-171450">
              <a:buFont typeface="Arial" charset="0"/>
              <a:buChar char="•"/>
            </a:pPr>
            <a:endParaRPr lang="en-US" sz="1100" dirty="0">
              <a:solidFill>
                <a:schemeClr val="accent6"/>
              </a:solidFill>
            </a:endParaRPr>
          </a:p>
          <a:p>
            <a:pPr marL="628650" lvl="1" indent="-171450">
              <a:buFont typeface="Arial" charset="0"/>
              <a:buChar char="•"/>
            </a:pPr>
            <a:r>
              <a:rPr lang="en-US" sz="1100" u="sng" dirty="0" smtClean="0">
                <a:solidFill>
                  <a:schemeClr val="accent6"/>
                </a:solidFill>
              </a:rPr>
              <a:t>Example:</a:t>
            </a:r>
          </a:p>
          <a:p>
            <a:pPr marL="628650" lvl="1" indent="-171450">
              <a:buFont typeface="Arial" charset="0"/>
              <a:buChar char="•"/>
            </a:pPr>
            <a:r>
              <a:rPr lang="en-US" sz="1100" dirty="0" smtClean="0">
                <a:solidFill>
                  <a:schemeClr val="accent6"/>
                </a:solidFill>
              </a:rPr>
              <a:t>Page P (</a:t>
            </a:r>
            <a:r>
              <a:rPr lang="en-US" sz="1100" dirty="0" err="1" smtClean="0">
                <a:solidFill>
                  <a:schemeClr val="accent6"/>
                </a:solidFill>
              </a:rPr>
              <a:t>jagadeesh.com</a:t>
            </a:r>
            <a:r>
              <a:rPr lang="en-US" sz="1100" dirty="0" smtClean="0">
                <a:solidFill>
                  <a:schemeClr val="accent6"/>
                </a:solidFill>
              </a:rPr>
              <a:t>) has a link to Page Q (</a:t>
            </a:r>
            <a:r>
              <a:rPr lang="en-US" sz="1100" dirty="0" err="1" smtClean="0">
                <a:solidFill>
                  <a:schemeClr val="accent6"/>
                </a:solidFill>
              </a:rPr>
              <a:t>wikipedia.com</a:t>
            </a:r>
            <a:r>
              <a:rPr lang="en-US" sz="1100" dirty="0" smtClean="0">
                <a:solidFill>
                  <a:schemeClr val="accent6"/>
                </a:solidFill>
              </a:rPr>
              <a:t>)</a:t>
            </a:r>
          </a:p>
          <a:p>
            <a:pPr marL="628650" lvl="1" indent="-171450">
              <a:buFont typeface="Arial" charset="0"/>
              <a:buChar char="•"/>
            </a:pPr>
            <a:r>
              <a:rPr lang="en-US" sz="1100" dirty="0">
                <a:solidFill>
                  <a:schemeClr val="accent6"/>
                </a:solidFill>
              </a:rPr>
              <a:t>Page </a:t>
            </a:r>
            <a:r>
              <a:rPr lang="en-US" sz="1100" dirty="0" smtClean="0">
                <a:solidFill>
                  <a:schemeClr val="accent6"/>
                </a:solidFill>
              </a:rPr>
              <a:t>R (</a:t>
            </a:r>
            <a:r>
              <a:rPr lang="en-US" sz="1100" dirty="0" err="1" smtClean="0">
                <a:solidFill>
                  <a:schemeClr val="accent6"/>
                </a:solidFill>
              </a:rPr>
              <a:t>sundar.com</a:t>
            </a:r>
            <a:r>
              <a:rPr lang="en-US" sz="1100" dirty="0" smtClean="0">
                <a:solidFill>
                  <a:schemeClr val="accent6"/>
                </a:solidFill>
              </a:rPr>
              <a:t>) </a:t>
            </a:r>
            <a:r>
              <a:rPr lang="en-US" sz="1100" dirty="0">
                <a:solidFill>
                  <a:schemeClr val="accent6"/>
                </a:solidFill>
              </a:rPr>
              <a:t>has a link to Page Q (</a:t>
            </a:r>
            <a:r>
              <a:rPr lang="en-US" sz="1100" dirty="0" err="1">
                <a:solidFill>
                  <a:schemeClr val="accent6"/>
                </a:solidFill>
              </a:rPr>
              <a:t>wikipedia.com</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Page </a:t>
            </a:r>
            <a:r>
              <a:rPr lang="en-US" sz="1100" dirty="0">
                <a:solidFill>
                  <a:schemeClr val="accent6"/>
                </a:solidFill>
              </a:rPr>
              <a:t>Q (</a:t>
            </a:r>
            <a:r>
              <a:rPr lang="en-US" sz="1100" dirty="0" err="1">
                <a:solidFill>
                  <a:schemeClr val="accent6"/>
                </a:solidFill>
              </a:rPr>
              <a:t>wikipedia.com</a:t>
            </a:r>
            <a:r>
              <a:rPr lang="en-US" sz="1100" dirty="0" smtClean="0">
                <a:solidFill>
                  <a:schemeClr val="accent6"/>
                </a:solidFill>
              </a:rPr>
              <a:t>) need not to have a link to (</a:t>
            </a:r>
            <a:r>
              <a:rPr lang="en-US" sz="1100" dirty="0" err="1" smtClean="0">
                <a:solidFill>
                  <a:schemeClr val="accent6"/>
                </a:solidFill>
              </a:rPr>
              <a:t>jagadeesh.co</a:t>
            </a:r>
            <a:r>
              <a:rPr lang="en-US" sz="1100" dirty="0" smtClean="0">
                <a:solidFill>
                  <a:schemeClr val="accent6"/>
                </a:solidFill>
              </a:rPr>
              <a:t>)m or (</a:t>
            </a:r>
            <a:r>
              <a:rPr lang="en-US" sz="1100" dirty="0" err="1" smtClean="0">
                <a:solidFill>
                  <a:schemeClr val="accent6"/>
                </a:solidFill>
              </a:rPr>
              <a:t>sundar.com</a:t>
            </a:r>
            <a:r>
              <a:rPr lang="en-US" sz="1100" dirty="0" smtClean="0">
                <a:solidFill>
                  <a:schemeClr val="accent6"/>
                </a:solidFill>
              </a:rPr>
              <a:t>)</a:t>
            </a:r>
            <a:endParaRPr lang="en-US" sz="1100" dirty="0">
              <a:solidFill>
                <a:schemeClr val="accent6"/>
              </a:solidFill>
            </a:endParaRPr>
          </a:p>
          <a:p>
            <a:pPr marL="628650" lvl="1" indent="-171450">
              <a:buFont typeface="Arial" charset="0"/>
              <a:buChar char="•"/>
            </a:pPr>
            <a:endParaRPr lang="en-US" sz="1100" dirty="0">
              <a:solidFill>
                <a:schemeClr val="accent6"/>
              </a:solidFill>
            </a:endParaRPr>
          </a:p>
        </p:txBody>
      </p:sp>
      <p:sp>
        <p:nvSpPr>
          <p:cNvPr id="4" name="Rectangle 3"/>
          <p:cNvSpPr/>
          <p:nvPr/>
        </p:nvSpPr>
        <p:spPr>
          <a:xfrm>
            <a:off x="4545106" y="3548971"/>
            <a:ext cx="7039537" cy="2123658"/>
          </a:xfrm>
          <a:prstGeom prst="rect">
            <a:avLst/>
          </a:prstGeom>
        </p:spPr>
        <p:txBody>
          <a:bodyPr wrap="square">
            <a:spAutoFit/>
          </a:bodyPr>
          <a:lstStyle/>
          <a:p>
            <a:pPr marL="171450" indent="-171450">
              <a:buFont typeface="Arial" charset="0"/>
              <a:buChar char="•"/>
            </a:pPr>
            <a:r>
              <a:rPr lang="en-US" sz="1200" dirty="0">
                <a:solidFill>
                  <a:schemeClr val="accent6"/>
                </a:solidFill>
              </a:rPr>
              <a:t>Okay now once again if we are able to present web as a directed graph,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a:t>
            </a:r>
            <a:r>
              <a:rPr lang="en-US" sz="1200" dirty="0" smtClean="0">
                <a:solidFill>
                  <a:schemeClr val="accent6"/>
                </a:solidFill>
              </a:rPr>
              <a:t>apply standard </a:t>
            </a:r>
            <a:r>
              <a:rPr lang="en-US" sz="1200" dirty="0">
                <a:solidFill>
                  <a:schemeClr val="accent6"/>
                </a:solidFill>
              </a:rPr>
              <a:t>graph theory algorithms to solve problems and to perform tasks</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One </a:t>
            </a:r>
            <a:r>
              <a:rPr lang="en-US" sz="1200" dirty="0">
                <a:solidFill>
                  <a:schemeClr val="accent6"/>
                </a:solidFill>
              </a:rPr>
              <a:t>of the tasks that search engines like Google perform very regularly is </a:t>
            </a:r>
            <a:r>
              <a:rPr lang="en-US" sz="1200" dirty="0" smtClean="0">
                <a:solidFill>
                  <a:srgbClr val="00B0F0"/>
                </a:solidFill>
              </a:rPr>
              <a:t>Web Crawling.</a:t>
            </a:r>
          </a:p>
          <a:p>
            <a:pPr marL="628650" lvl="1" indent="-171450">
              <a:buFont typeface="Arial" charset="0"/>
              <a:buChar char="•"/>
            </a:pPr>
            <a:r>
              <a:rPr lang="en-US" sz="1200" dirty="0" smtClean="0">
                <a:solidFill>
                  <a:schemeClr val="accent6"/>
                </a:solidFill>
              </a:rPr>
              <a:t>Search </a:t>
            </a:r>
            <a:r>
              <a:rPr lang="en-US" sz="1200" dirty="0">
                <a:solidFill>
                  <a:schemeClr val="accent6"/>
                </a:solidFill>
              </a:rPr>
              <a:t>engines use a program called web crawler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that </a:t>
            </a:r>
            <a:r>
              <a:rPr lang="en-US" sz="1200" dirty="0">
                <a:solidFill>
                  <a:schemeClr val="accent6"/>
                </a:solidFill>
              </a:rPr>
              <a:t>systematically browsers the  World Wide </a:t>
            </a:r>
            <a:r>
              <a:rPr lang="en-US" sz="1200" dirty="0" smtClean="0">
                <a:solidFill>
                  <a:schemeClr val="accent6"/>
                </a:solidFill>
              </a:rPr>
              <a:t>Web to </a:t>
            </a:r>
            <a:r>
              <a:rPr lang="en-US" sz="1200" dirty="0">
                <a:solidFill>
                  <a:schemeClr val="accent6"/>
                </a:solidFill>
              </a:rPr>
              <a:t>collect and store data about web pages. </a:t>
            </a:r>
          </a:p>
          <a:p>
            <a:pPr marL="628650" lvl="1" indent="-171450">
              <a:buFont typeface="Arial" charset="0"/>
              <a:buChar char="•"/>
            </a:pPr>
            <a:r>
              <a:rPr lang="en-US" sz="1200" dirty="0" smtClean="0">
                <a:solidFill>
                  <a:schemeClr val="accent6"/>
                </a:solidFill>
              </a:rPr>
              <a:t>Search </a:t>
            </a:r>
            <a:r>
              <a:rPr lang="en-US" sz="1200" dirty="0">
                <a:solidFill>
                  <a:schemeClr val="accent6"/>
                </a:solidFill>
              </a:rPr>
              <a:t>engines can then use this data to provide quick and accurate </a:t>
            </a:r>
            <a:r>
              <a:rPr lang="en-US" sz="1200" dirty="0" smtClean="0">
                <a:solidFill>
                  <a:schemeClr val="accent6"/>
                </a:solidFill>
              </a:rPr>
              <a:t>results against </a:t>
            </a:r>
            <a:r>
              <a:rPr lang="en-US" sz="1200" dirty="0">
                <a:solidFill>
                  <a:schemeClr val="accent6"/>
                </a:solidFill>
              </a:rPr>
              <a:t>search queries</a:t>
            </a:r>
            <a:r>
              <a:rPr lang="en-US" sz="1200" dirty="0" smtClean="0">
                <a:solidFill>
                  <a:schemeClr val="accent6"/>
                </a:solidFill>
              </a:rPr>
              <a:t>.</a:t>
            </a:r>
          </a:p>
          <a:p>
            <a:pPr marL="628650" lvl="1"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even though in this context, we are using a nice and heavy term like web crawling</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Web Crawling </a:t>
            </a:r>
            <a:r>
              <a:rPr lang="en-US" sz="1200" dirty="0">
                <a:solidFill>
                  <a:schemeClr val="accent6"/>
                </a:solidFill>
              </a:rPr>
              <a:t>is basically </a:t>
            </a:r>
            <a:r>
              <a:rPr lang="en-US" sz="1200" dirty="0" smtClean="0">
                <a:solidFill>
                  <a:srgbClr val="00B0F0"/>
                </a:solidFill>
              </a:rPr>
              <a:t>Graph Traversal </a:t>
            </a:r>
          </a:p>
          <a:p>
            <a:pPr marL="628650" lvl="1" indent="-171450">
              <a:buFont typeface="Arial" charset="0"/>
              <a:buChar char="•"/>
            </a:pPr>
            <a:r>
              <a:rPr lang="en-US" sz="1200" dirty="0" smtClean="0">
                <a:solidFill>
                  <a:schemeClr val="accent6"/>
                </a:solidFill>
              </a:rPr>
              <a:t>or </a:t>
            </a:r>
            <a:r>
              <a:rPr lang="en-US" sz="1200" dirty="0">
                <a:solidFill>
                  <a:schemeClr val="accent6"/>
                </a:solidFill>
              </a:rPr>
              <a:t>in simpler words, </a:t>
            </a:r>
            <a:r>
              <a:rPr lang="en-US" sz="1200" dirty="0">
                <a:solidFill>
                  <a:srgbClr val="00B0F0"/>
                </a:solidFill>
              </a:rPr>
              <a:t>act of visiting all nodes in a graph</a:t>
            </a:r>
          </a:p>
        </p:txBody>
      </p:sp>
      <p:pic>
        <p:nvPicPr>
          <p:cNvPr id="5" name="Picture 4"/>
          <p:cNvPicPr>
            <a:picLocks noChangeAspect="1"/>
          </p:cNvPicPr>
          <p:nvPr/>
        </p:nvPicPr>
        <p:blipFill>
          <a:blip r:embed="rId3"/>
          <a:stretch>
            <a:fillRect/>
          </a:stretch>
        </p:blipFill>
        <p:spPr>
          <a:xfrm>
            <a:off x="1180353" y="3834012"/>
            <a:ext cx="2489200" cy="1384300"/>
          </a:xfrm>
          <a:prstGeom prst="rect">
            <a:avLst/>
          </a:prstGeom>
        </p:spPr>
      </p:pic>
    </p:spTree>
    <p:extLst>
      <p:ext uri="{BB962C8B-B14F-4D97-AF65-F5344CB8AC3E}">
        <p14:creationId xmlns:p14="http://schemas.microsoft.com/office/powerpoint/2010/main" val="1476916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9916979" y="5579798"/>
            <a:ext cx="1927526" cy="1028768"/>
          </a:xfrm>
          <a:prstGeom prst="rect">
            <a:avLst/>
          </a:prstGeom>
        </p:spPr>
      </p:pic>
      <p:pic>
        <p:nvPicPr>
          <p:cNvPr id="3" name="Picture 2"/>
          <p:cNvPicPr>
            <a:picLocks noChangeAspect="1"/>
          </p:cNvPicPr>
          <p:nvPr/>
        </p:nvPicPr>
        <p:blipFill>
          <a:blip r:embed="rId3"/>
          <a:stretch>
            <a:fillRect/>
          </a:stretch>
        </p:blipFill>
        <p:spPr>
          <a:xfrm>
            <a:off x="4186518" y="104587"/>
            <a:ext cx="4114800" cy="406400"/>
          </a:xfrm>
          <a:prstGeom prst="rect">
            <a:avLst/>
          </a:prstGeom>
        </p:spPr>
      </p:pic>
      <p:pic>
        <p:nvPicPr>
          <p:cNvPr id="9" name="Picture 8"/>
          <p:cNvPicPr>
            <a:picLocks noChangeAspect="1"/>
          </p:cNvPicPr>
          <p:nvPr/>
        </p:nvPicPr>
        <p:blipFill rotWithShape="1">
          <a:blip r:embed="rId4"/>
          <a:srcRect l="16461"/>
          <a:stretch/>
        </p:blipFill>
        <p:spPr>
          <a:xfrm>
            <a:off x="2000063" y="70971"/>
            <a:ext cx="1920315" cy="749300"/>
          </a:xfrm>
          <a:prstGeom prst="rect">
            <a:avLst/>
          </a:prstGeom>
        </p:spPr>
      </p:pic>
      <p:sp>
        <p:nvSpPr>
          <p:cNvPr id="11" name="TextBox 10"/>
          <p:cNvSpPr txBox="1"/>
          <p:nvPr/>
        </p:nvSpPr>
        <p:spPr>
          <a:xfrm flipH="1">
            <a:off x="1593271" y="820271"/>
            <a:ext cx="1464834" cy="261610"/>
          </a:xfrm>
          <a:prstGeom prst="rect">
            <a:avLst/>
          </a:prstGeom>
          <a:noFill/>
        </p:spPr>
        <p:txBody>
          <a:bodyPr wrap="square" rtlCol="0">
            <a:spAutoFit/>
          </a:bodyPr>
          <a:lstStyle/>
          <a:p>
            <a:r>
              <a:rPr lang="en-US" sz="1100" i="1" dirty="0" smtClean="0">
                <a:solidFill>
                  <a:schemeClr val="accent1"/>
                </a:solidFill>
                <a:latin typeface="Chalkduster" charset="0"/>
                <a:ea typeface="Chalkduster" charset="0"/>
                <a:cs typeface="Chalkduster" charset="0"/>
              </a:rPr>
              <a:t>Graph</a:t>
            </a:r>
            <a:endParaRPr lang="en-US" sz="1100" i="1" dirty="0">
              <a:solidFill>
                <a:schemeClr val="accent1"/>
              </a:solidFill>
              <a:latin typeface="Chalkduster" charset="0"/>
              <a:ea typeface="Chalkduster" charset="0"/>
              <a:cs typeface="Chalkduster" charset="0"/>
            </a:endParaRPr>
          </a:p>
        </p:txBody>
      </p:sp>
      <p:sp>
        <p:nvSpPr>
          <p:cNvPr id="12" name="Rectangle 11"/>
          <p:cNvSpPr/>
          <p:nvPr/>
        </p:nvSpPr>
        <p:spPr>
          <a:xfrm>
            <a:off x="4758130" y="809623"/>
            <a:ext cx="7039537" cy="2677656"/>
          </a:xfrm>
          <a:prstGeom prst="rect">
            <a:avLst/>
          </a:prstGeom>
        </p:spPr>
        <p:txBody>
          <a:bodyPr wrap="square">
            <a:spAutoFit/>
          </a:bodyPr>
          <a:lstStyle/>
          <a:p>
            <a:pPr marL="171450" indent="-171450">
              <a:buFont typeface="Arial" charset="0"/>
              <a:buChar char="•"/>
            </a:pPr>
            <a:r>
              <a:rPr lang="en-US" sz="1200" dirty="0">
                <a:solidFill>
                  <a:schemeClr val="accent6"/>
                </a:solidFill>
              </a:rPr>
              <a:t>we can represent intercity road network as an undirected graph</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that </a:t>
            </a:r>
            <a:r>
              <a:rPr lang="en-US" sz="1200" dirty="0">
                <a:solidFill>
                  <a:schemeClr val="accent6"/>
                </a:solidFill>
              </a:rPr>
              <a:t>is the network of highways and free ways between cities as an undirected graph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I'm </a:t>
            </a:r>
            <a:r>
              <a:rPr lang="en-US" sz="1200" dirty="0">
                <a:solidFill>
                  <a:schemeClr val="accent6"/>
                </a:solidFill>
              </a:rPr>
              <a:t>assuming that all highways would be bi-directional</a:t>
            </a:r>
            <a:r>
              <a:rPr lang="en-US" sz="1200" dirty="0" smtClean="0">
                <a:solidFill>
                  <a:schemeClr val="accent6"/>
                </a:solidFill>
              </a:rPr>
              <a:t>. </a:t>
            </a: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Note: “Intra-city </a:t>
            </a:r>
            <a:r>
              <a:rPr lang="en-US" sz="1200" dirty="0">
                <a:solidFill>
                  <a:schemeClr val="accent6"/>
                </a:solidFill>
              </a:rPr>
              <a:t>road network that is road network within a city would definitely have one-way roads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so Intra-city network must be represented as a directed </a:t>
            </a:r>
            <a:r>
              <a:rPr lang="en-US" sz="1200" dirty="0" smtClean="0">
                <a:solidFill>
                  <a:schemeClr val="accent6"/>
                </a:solidFill>
              </a:rPr>
              <a:t>graph.”</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clearly we cannot treat all connections as equal here</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Roads </a:t>
            </a:r>
            <a:r>
              <a:rPr lang="en-US" sz="1200" dirty="0">
                <a:solidFill>
                  <a:schemeClr val="accent6"/>
                </a:solidFill>
              </a:rPr>
              <a:t>would be of different lengths and to perform a lot of tasks to solve a lot of problems,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need to take length of roads into account</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In </a:t>
            </a:r>
            <a:r>
              <a:rPr lang="en-US" sz="1200" dirty="0">
                <a:solidFill>
                  <a:schemeClr val="accent6"/>
                </a:solidFill>
              </a:rPr>
              <a:t>such cases, we associate some weight or cost with every edge.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label the edges with their </a:t>
            </a:r>
            <a:r>
              <a:rPr lang="en-US" sz="1200" dirty="0" err="1">
                <a:solidFill>
                  <a:schemeClr val="accent6"/>
                </a:solidFill>
              </a:rPr>
              <a:t>weights.In</a:t>
            </a:r>
            <a:r>
              <a:rPr lang="en-US" sz="1200" dirty="0">
                <a:solidFill>
                  <a:schemeClr val="accent6"/>
                </a:solidFill>
              </a:rPr>
              <a:t> this case weight can be </a:t>
            </a:r>
            <a:r>
              <a:rPr lang="en-US" sz="1200" dirty="0" smtClean="0">
                <a:solidFill>
                  <a:schemeClr val="accent6"/>
                </a:solidFill>
              </a:rPr>
              <a:t>length </a:t>
            </a:r>
            <a:r>
              <a:rPr lang="en-US" sz="1200" dirty="0">
                <a:solidFill>
                  <a:schemeClr val="accent6"/>
                </a:solidFill>
              </a:rPr>
              <a:t>of the roads,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Let's </a:t>
            </a:r>
            <a:r>
              <a:rPr lang="en-US" sz="1200" dirty="0">
                <a:solidFill>
                  <a:schemeClr val="accent6"/>
                </a:solidFill>
              </a:rPr>
              <a:t>say these values are in </a:t>
            </a:r>
            <a:r>
              <a:rPr lang="en-US" sz="1200" dirty="0" smtClean="0">
                <a:solidFill>
                  <a:schemeClr val="accent6"/>
                </a:solidFill>
              </a:rPr>
              <a:t>kilometers</a:t>
            </a:r>
          </a:p>
          <a:p>
            <a:pPr marL="171450" indent="-171450">
              <a:buFont typeface="Arial" charset="0"/>
              <a:buChar char="•"/>
            </a:pPr>
            <a:r>
              <a:rPr lang="en-US" sz="1200" dirty="0" smtClean="0">
                <a:solidFill>
                  <a:schemeClr val="accent6"/>
                </a:solidFill>
              </a:rPr>
              <a:t>and </a:t>
            </a:r>
            <a:r>
              <a:rPr lang="en-US" sz="1200" dirty="0">
                <a:solidFill>
                  <a:schemeClr val="accent6"/>
                </a:solidFill>
              </a:rPr>
              <a:t>now edges in this graph are weighted and this graph can be called weighted graph.</a:t>
            </a:r>
            <a:endParaRPr lang="en-US" sz="1200" dirty="0">
              <a:solidFill>
                <a:srgbClr val="00B0F0"/>
              </a:solidFill>
            </a:endParaRPr>
          </a:p>
        </p:txBody>
      </p:sp>
      <p:pic>
        <p:nvPicPr>
          <p:cNvPr id="13" name="Picture 12"/>
          <p:cNvPicPr>
            <a:picLocks noChangeAspect="1"/>
          </p:cNvPicPr>
          <p:nvPr/>
        </p:nvPicPr>
        <p:blipFill>
          <a:blip r:embed="rId5"/>
          <a:stretch>
            <a:fillRect/>
          </a:stretch>
        </p:blipFill>
        <p:spPr>
          <a:xfrm>
            <a:off x="236930" y="3702423"/>
            <a:ext cx="4521200" cy="2476500"/>
          </a:xfrm>
          <a:prstGeom prst="rect">
            <a:avLst/>
          </a:prstGeom>
        </p:spPr>
      </p:pic>
      <p:sp>
        <p:nvSpPr>
          <p:cNvPr id="16" name="Rectangle 15"/>
          <p:cNvSpPr/>
          <p:nvPr/>
        </p:nvSpPr>
        <p:spPr>
          <a:xfrm>
            <a:off x="4781549" y="3702423"/>
            <a:ext cx="7039537" cy="3046988"/>
          </a:xfrm>
          <a:prstGeom prst="rect">
            <a:avLst/>
          </a:prstGeom>
        </p:spPr>
        <p:txBody>
          <a:bodyPr wrap="square">
            <a:spAutoFit/>
          </a:bodyPr>
          <a:lstStyle/>
          <a:p>
            <a:pPr marL="171450" indent="-171450">
              <a:buFont typeface="Arial" charset="0"/>
              <a:buChar char="•"/>
            </a:pPr>
            <a:r>
              <a:rPr lang="en-US" sz="1200" dirty="0">
                <a:solidFill>
                  <a:schemeClr val="accent6"/>
                </a:solidFill>
              </a:rPr>
              <a:t>Let's say in this graph, we want to pick the best route from city A to city D</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Have </a:t>
            </a:r>
            <a:r>
              <a:rPr lang="en-US" sz="1200" dirty="0">
                <a:solidFill>
                  <a:schemeClr val="accent6"/>
                </a:solidFill>
              </a:rPr>
              <a:t>a look at these four possible routes (Each route is in different color</a:t>
            </a:r>
            <a:r>
              <a:rPr lang="en-US" sz="1200" dirty="0" smtClean="0">
                <a:solidFill>
                  <a:schemeClr val="accent6"/>
                </a:solidFill>
              </a:rPr>
              <a:t>)</a:t>
            </a:r>
          </a:p>
          <a:p>
            <a:pPr marL="628650" lvl="1"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if I would treat all edges as equal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then </a:t>
            </a:r>
            <a:r>
              <a:rPr lang="en-US" sz="1200" dirty="0">
                <a:solidFill>
                  <a:schemeClr val="accent6"/>
                </a:solidFill>
              </a:rPr>
              <a:t>I would say that the green </a:t>
            </a:r>
            <a:r>
              <a:rPr lang="en-US" sz="1200" dirty="0" smtClean="0">
                <a:solidFill>
                  <a:schemeClr val="accent6"/>
                </a:solidFill>
              </a:rPr>
              <a:t>route through </a:t>
            </a:r>
            <a:r>
              <a:rPr lang="en-US" sz="1200" dirty="0">
                <a:solidFill>
                  <a:schemeClr val="accent6"/>
                </a:solidFill>
              </a:rPr>
              <a:t>B and C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a red route through E and F are equally good</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Both </a:t>
            </a:r>
            <a:r>
              <a:rPr lang="en-US" sz="1200" dirty="0">
                <a:solidFill>
                  <a:schemeClr val="accent6"/>
                </a:solidFill>
              </a:rPr>
              <a:t>these paths have to three edges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this yellow route through E is the best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because </a:t>
            </a:r>
            <a:r>
              <a:rPr lang="en-US" sz="1200" dirty="0">
                <a:solidFill>
                  <a:schemeClr val="accent6"/>
                </a:solidFill>
              </a:rPr>
              <a:t>we have only two edges in this path</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r>
              <a:rPr lang="en-US" sz="1200" dirty="0" smtClean="0">
                <a:solidFill>
                  <a:schemeClr val="accent6"/>
                </a:solidFill>
              </a:rPr>
              <a:t>But </a:t>
            </a:r>
            <a:r>
              <a:rPr lang="en-US" sz="1200" dirty="0">
                <a:solidFill>
                  <a:schemeClr val="accent6"/>
                </a:solidFill>
              </a:rPr>
              <a:t>with different weights assigned to the connections</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 </a:t>
            </a:r>
            <a:r>
              <a:rPr lang="en-US" sz="1200" dirty="0">
                <a:solidFill>
                  <a:schemeClr val="accent6"/>
                </a:solidFill>
              </a:rPr>
              <a:t>need to add up weights of edges in a path to calculate total </a:t>
            </a:r>
            <a:r>
              <a:rPr lang="en-US" sz="1200" dirty="0" smtClean="0">
                <a:solidFill>
                  <a:schemeClr val="accent6"/>
                </a:solidFill>
              </a:rPr>
              <a:t>cost.</a:t>
            </a:r>
          </a:p>
          <a:p>
            <a:pPr marL="628650" lvl="1" indent="-171450">
              <a:buFont typeface="Arial" charset="0"/>
              <a:buChar char="•"/>
            </a:pPr>
            <a:r>
              <a:rPr lang="en-US" sz="1200" dirty="0" smtClean="0">
                <a:solidFill>
                  <a:schemeClr val="accent6"/>
                </a:solidFill>
              </a:rPr>
              <a:t>When </a:t>
            </a:r>
            <a:r>
              <a:rPr lang="en-US" sz="1200" dirty="0">
                <a:solidFill>
                  <a:schemeClr val="accent6"/>
                </a:solidFill>
              </a:rPr>
              <a:t>I'm taking weight into account shortest route is through B and C.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smtClean="0">
                <a:solidFill>
                  <a:schemeClr val="accent6"/>
                </a:solidFill>
              </a:rPr>
              <a:t>Connections </a:t>
            </a:r>
            <a:r>
              <a:rPr lang="en-US" sz="1200" dirty="0">
                <a:solidFill>
                  <a:schemeClr val="accent6"/>
                </a:solidFill>
              </a:rPr>
              <a:t>have different weights and this is really important here in this graph.</a:t>
            </a:r>
            <a:endParaRPr lang="en-US" sz="1200" dirty="0">
              <a:solidFill>
                <a:srgbClr val="00B0F0"/>
              </a:solidFill>
            </a:endParaRPr>
          </a:p>
        </p:txBody>
      </p:sp>
      <p:pic>
        <p:nvPicPr>
          <p:cNvPr id="17" name="Picture 16"/>
          <p:cNvPicPr>
            <a:picLocks noChangeAspect="1"/>
          </p:cNvPicPr>
          <p:nvPr/>
        </p:nvPicPr>
        <p:blipFill>
          <a:blip r:embed="rId6"/>
          <a:stretch>
            <a:fillRect/>
          </a:stretch>
        </p:blipFill>
        <p:spPr>
          <a:xfrm>
            <a:off x="9348102" y="4153608"/>
            <a:ext cx="2400258" cy="1285345"/>
          </a:xfrm>
          <a:prstGeom prst="rect">
            <a:avLst/>
          </a:prstGeom>
        </p:spPr>
      </p:pic>
      <p:pic>
        <p:nvPicPr>
          <p:cNvPr id="24" name="Picture 23"/>
          <p:cNvPicPr>
            <a:picLocks noChangeAspect="1"/>
          </p:cNvPicPr>
          <p:nvPr/>
        </p:nvPicPr>
        <p:blipFill>
          <a:blip r:embed="rId7"/>
          <a:stretch>
            <a:fillRect/>
          </a:stretch>
        </p:blipFill>
        <p:spPr>
          <a:xfrm>
            <a:off x="236930" y="1297025"/>
            <a:ext cx="4242184" cy="1784643"/>
          </a:xfrm>
          <a:prstGeom prst="rect">
            <a:avLst/>
          </a:prstGeom>
        </p:spPr>
      </p:pic>
    </p:spTree>
    <p:extLst>
      <p:ext uri="{BB962C8B-B14F-4D97-AF65-F5344CB8AC3E}">
        <p14:creationId xmlns:p14="http://schemas.microsoft.com/office/powerpoint/2010/main" val="5525972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1950" y="494412"/>
            <a:ext cx="3238500" cy="1371600"/>
          </a:xfrm>
          <a:prstGeom prst="rect">
            <a:avLst/>
          </a:prstGeom>
        </p:spPr>
      </p:pic>
      <p:sp>
        <p:nvSpPr>
          <p:cNvPr id="3" name="Rectangle 2"/>
          <p:cNvSpPr/>
          <p:nvPr/>
        </p:nvSpPr>
        <p:spPr>
          <a:xfrm>
            <a:off x="4270560" y="125506"/>
            <a:ext cx="7039537" cy="2862322"/>
          </a:xfrm>
          <a:prstGeom prst="rect">
            <a:avLst/>
          </a:prstGeom>
        </p:spPr>
        <p:txBody>
          <a:bodyPr wrap="square">
            <a:spAutoFit/>
          </a:bodyPr>
          <a:lstStyle/>
          <a:p>
            <a:pPr marL="171450" indent="-171450">
              <a:buFont typeface="Arial" charset="0"/>
              <a:buChar char="•"/>
            </a:pPr>
            <a:r>
              <a:rPr lang="en-US" sz="1200" dirty="0">
                <a:solidFill>
                  <a:schemeClr val="accent6"/>
                </a:solidFill>
              </a:rPr>
              <a:t>Actually, we can look at all the graphs as weighted </a:t>
            </a:r>
            <a:r>
              <a:rPr lang="en-US" sz="1200" dirty="0" smtClean="0">
                <a:solidFill>
                  <a:schemeClr val="accent6"/>
                </a:solidFill>
              </a:rPr>
              <a:t>graphs</a:t>
            </a:r>
          </a:p>
          <a:p>
            <a:pPr marL="171450" indent="-171450">
              <a:buFont typeface="Arial" charset="0"/>
              <a:buChar char="•"/>
            </a:pPr>
            <a:r>
              <a:rPr lang="en-US" sz="1200" dirty="0" smtClean="0">
                <a:solidFill>
                  <a:schemeClr val="accent6"/>
                </a:solidFill>
              </a:rPr>
              <a:t>An </a:t>
            </a:r>
            <a:r>
              <a:rPr lang="en-US" sz="1200" dirty="0">
                <a:solidFill>
                  <a:schemeClr val="accent6"/>
                </a:solidFill>
              </a:rPr>
              <a:t>unweighted graph can basically be seen as a weighted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 </a:t>
            </a:r>
            <a:r>
              <a:rPr lang="en-US" sz="1200" dirty="0">
                <a:solidFill>
                  <a:schemeClr val="accent6"/>
                </a:solidFill>
              </a:rPr>
              <a:t>which weight of all the edges is same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typically we assume to </a:t>
            </a:r>
            <a:r>
              <a:rPr lang="en-US" sz="1200" dirty="0" err="1">
                <a:solidFill>
                  <a:schemeClr val="accent6"/>
                </a:solidFill>
              </a:rPr>
              <a:t>weightas</a:t>
            </a:r>
            <a:r>
              <a:rPr lang="en-US" sz="1200" dirty="0">
                <a:solidFill>
                  <a:schemeClr val="accent6"/>
                </a:solidFill>
              </a:rPr>
              <a:t> one</a:t>
            </a:r>
            <a:r>
              <a:rPr lang="en-US" sz="1200" dirty="0" smtClean="0">
                <a:solidFill>
                  <a:schemeClr val="accent6"/>
                </a:solidFill>
              </a:rPr>
              <a:t>.</a:t>
            </a: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Okay </a:t>
            </a:r>
            <a:r>
              <a:rPr lang="en-US" sz="1200" dirty="0">
                <a:solidFill>
                  <a:schemeClr val="accent6"/>
                </a:solidFill>
              </a:rPr>
              <a:t>so we have represented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inter-city </a:t>
            </a:r>
            <a:r>
              <a:rPr lang="en-US" sz="1200" dirty="0">
                <a:solidFill>
                  <a:schemeClr val="accent6"/>
                </a:solidFill>
              </a:rPr>
              <a:t>cities road network as weighted undirected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Social </a:t>
            </a:r>
            <a:r>
              <a:rPr lang="en-US" sz="1200" dirty="0">
                <a:solidFill>
                  <a:schemeClr val="accent6"/>
                </a:solidFill>
              </a:rPr>
              <a:t>network was an unweighted undirected </a:t>
            </a:r>
            <a:r>
              <a:rPr lang="en-US" sz="1200" dirty="0" smtClean="0">
                <a:solidFill>
                  <a:schemeClr val="accent6"/>
                </a:solidFill>
              </a:rPr>
              <a:t>graph</a:t>
            </a:r>
          </a:p>
          <a:p>
            <a:pPr marL="628650" lvl="1" indent="-171450">
              <a:buFont typeface="Arial" charset="0"/>
              <a:buChar char="•"/>
            </a:pPr>
            <a:r>
              <a:rPr lang="en-US" sz="1200" dirty="0" smtClean="0">
                <a:solidFill>
                  <a:schemeClr val="accent6"/>
                </a:solidFill>
              </a:rPr>
              <a:t>and </a:t>
            </a:r>
            <a:r>
              <a:rPr lang="en-US" sz="1200" dirty="0">
                <a:solidFill>
                  <a:schemeClr val="accent6"/>
                </a:solidFill>
              </a:rPr>
              <a:t>World Wide Web was an unweighted directed graph </a:t>
            </a:r>
            <a:endParaRPr lang="en-US" sz="1200" dirty="0" smtClean="0">
              <a:solidFill>
                <a:schemeClr val="accent6"/>
              </a:solidFill>
            </a:endParaRPr>
          </a:p>
          <a:p>
            <a:pPr marL="628650" lvl="1" indent="-171450">
              <a:buFont typeface="Arial" charset="0"/>
              <a:buChar char="•"/>
            </a:pPr>
            <a:endParaRPr lang="en-US" sz="1200" dirty="0">
              <a:solidFill>
                <a:schemeClr val="accent6"/>
              </a:solidFill>
            </a:endParaRPr>
          </a:p>
          <a:p>
            <a:pPr marL="628650" lvl="1" indent="-171450">
              <a:buFont typeface="Arial" charset="0"/>
              <a:buChar char="•"/>
            </a:pPr>
            <a:r>
              <a:rPr lang="en-US" sz="1200" dirty="0" smtClean="0">
                <a:solidFill>
                  <a:schemeClr val="accent6"/>
                </a:solidFill>
              </a:rPr>
              <a:t>I </a:t>
            </a:r>
            <a:r>
              <a:rPr lang="en-US" sz="1200" dirty="0">
                <a:solidFill>
                  <a:schemeClr val="accent6"/>
                </a:solidFill>
              </a:rPr>
              <a:t>think intra-city road network </a:t>
            </a:r>
            <a:r>
              <a:rPr lang="en-US" sz="1200" dirty="0" smtClean="0">
                <a:solidFill>
                  <a:schemeClr val="accent6"/>
                </a:solidFill>
              </a:rPr>
              <a:t>can be modeled </a:t>
            </a:r>
            <a:r>
              <a:rPr lang="en-US" sz="1200" dirty="0">
                <a:solidFill>
                  <a:schemeClr val="accent6"/>
                </a:solidFill>
              </a:rPr>
              <a:t>as a weighted directed graph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because </a:t>
            </a:r>
            <a:r>
              <a:rPr lang="en-US" sz="1200" dirty="0">
                <a:solidFill>
                  <a:schemeClr val="accent6"/>
                </a:solidFill>
              </a:rPr>
              <a:t>in a city that would be some one ways</a:t>
            </a:r>
            <a:r>
              <a:rPr lang="en-US" sz="1200" dirty="0" smtClean="0">
                <a:solidFill>
                  <a:schemeClr val="accent6"/>
                </a:solidFill>
              </a:rPr>
              <a:t>.</a:t>
            </a:r>
          </a:p>
          <a:p>
            <a:pPr marL="1085850" lvl="2" indent="-171450">
              <a:buFont typeface="Arial" charset="0"/>
              <a:buChar char="•"/>
            </a:pPr>
            <a:r>
              <a:rPr lang="en-US" sz="1200" dirty="0" smtClean="0">
                <a:solidFill>
                  <a:schemeClr val="accent6"/>
                </a:solidFill>
              </a:rPr>
              <a:t>Intersections </a:t>
            </a:r>
            <a:r>
              <a:rPr lang="en-US" sz="1200" dirty="0">
                <a:solidFill>
                  <a:schemeClr val="accent6"/>
                </a:solidFill>
              </a:rPr>
              <a:t>in inter city's road network would be </a:t>
            </a:r>
            <a:r>
              <a:rPr lang="en-US" sz="1200" dirty="0" smtClean="0">
                <a:solidFill>
                  <a:schemeClr val="accent6"/>
                </a:solidFill>
              </a:rPr>
              <a:t>Nodes</a:t>
            </a:r>
          </a:p>
          <a:p>
            <a:pPr marL="1085850" lvl="2" indent="-171450">
              <a:buFont typeface="Arial" charset="0"/>
              <a:buChar char="•"/>
            </a:pPr>
            <a:r>
              <a:rPr lang="en-US" sz="1200" dirty="0" smtClean="0">
                <a:solidFill>
                  <a:schemeClr val="accent6"/>
                </a:solidFill>
              </a:rPr>
              <a:t>and </a:t>
            </a:r>
            <a:r>
              <a:rPr lang="en-US" sz="1200" dirty="0">
                <a:solidFill>
                  <a:schemeClr val="accent6"/>
                </a:solidFill>
              </a:rPr>
              <a:t>road segments would be our edges</a:t>
            </a:r>
            <a:r>
              <a:rPr lang="en-US" sz="1200" dirty="0" smtClean="0">
                <a:solidFill>
                  <a:schemeClr val="accent6"/>
                </a:solidFill>
              </a:rPr>
              <a:t>,</a:t>
            </a:r>
          </a:p>
        </p:txBody>
      </p:sp>
      <p:pic>
        <p:nvPicPr>
          <p:cNvPr id="4" name="Picture 3"/>
          <p:cNvPicPr>
            <a:picLocks noChangeAspect="1"/>
          </p:cNvPicPr>
          <p:nvPr/>
        </p:nvPicPr>
        <p:blipFill rotWithShape="1">
          <a:blip r:embed="rId3"/>
          <a:srcRect b="3879"/>
          <a:stretch/>
        </p:blipFill>
        <p:spPr>
          <a:xfrm>
            <a:off x="544605" y="3357160"/>
            <a:ext cx="6781800" cy="1940981"/>
          </a:xfrm>
          <a:prstGeom prst="rect">
            <a:avLst/>
          </a:prstGeom>
        </p:spPr>
      </p:pic>
      <p:sp>
        <p:nvSpPr>
          <p:cNvPr id="5" name="Rectangle 4"/>
          <p:cNvSpPr/>
          <p:nvPr/>
        </p:nvSpPr>
        <p:spPr>
          <a:xfrm>
            <a:off x="5740773" y="5517192"/>
            <a:ext cx="5016876" cy="101566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charset="0"/>
              <a:buChar char="•"/>
            </a:pPr>
            <a:r>
              <a:rPr lang="en-US" sz="1200" dirty="0" smtClean="0">
                <a:solidFill>
                  <a:schemeClr val="accent6"/>
                </a:solidFill>
              </a:rPr>
              <a:t>and </a:t>
            </a:r>
            <a:r>
              <a:rPr lang="en-US" sz="1200" dirty="0">
                <a:solidFill>
                  <a:schemeClr val="accent6"/>
                </a:solidFill>
              </a:rPr>
              <a:t>by the way we can also draw an undirected graph as directed.</a:t>
            </a:r>
          </a:p>
          <a:p>
            <a:pPr marL="628650" lvl="1" indent="-171450">
              <a:buFont typeface="Arial" charset="0"/>
              <a:buChar char="•"/>
            </a:pPr>
            <a:r>
              <a:rPr lang="en-US" sz="1200" dirty="0">
                <a:solidFill>
                  <a:schemeClr val="accent6"/>
                </a:solidFill>
              </a:rPr>
              <a:t>It's just that for each undirected edge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we </a:t>
            </a:r>
            <a:r>
              <a:rPr lang="en-US" sz="1200" dirty="0">
                <a:solidFill>
                  <a:schemeClr val="accent6"/>
                </a:solidFill>
              </a:rPr>
              <a:t>will have 2 directed edges.</a:t>
            </a:r>
            <a:endParaRPr lang="en-US" sz="1200" dirty="0">
              <a:solidFill>
                <a:srgbClr val="00B0F0"/>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may not be able to </a:t>
            </a:r>
            <a:r>
              <a:rPr lang="en-US" sz="1200" dirty="0" smtClean="0">
                <a:solidFill>
                  <a:schemeClr val="accent6"/>
                </a:solidFill>
              </a:rPr>
              <a:t>draw </a:t>
            </a:r>
            <a:r>
              <a:rPr lang="en-US" sz="1200" dirty="0">
                <a:solidFill>
                  <a:schemeClr val="accent6"/>
                </a:solidFill>
              </a:rPr>
              <a:t>a directed graph has </a:t>
            </a:r>
            <a:r>
              <a:rPr lang="en-US" sz="1200" dirty="0" smtClean="0">
                <a:solidFill>
                  <a:schemeClr val="accent6"/>
                </a:solidFill>
              </a:rPr>
              <a:t>undirected</a:t>
            </a:r>
          </a:p>
          <a:p>
            <a:pPr marL="171450" indent="-171450">
              <a:buFont typeface="Arial" charset="0"/>
              <a:buChar char="•"/>
            </a:pPr>
            <a:r>
              <a:rPr lang="en-US" sz="1200" dirty="0" smtClean="0">
                <a:solidFill>
                  <a:schemeClr val="accent6"/>
                </a:solidFill>
              </a:rPr>
              <a:t>but </a:t>
            </a:r>
            <a:r>
              <a:rPr lang="en-US" sz="1200" dirty="0">
                <a:solidFill>
                  <a:schemeClr val="accent6"/>
                </a:solidFill>
              </a:rPr>
              <a:t>we can always redraw an undirected graph as directed.</a:t>
            </a:r>
            <a:endParaRPr lang="en-US" sz="1200" dirty="0">
              <a:solidFill>
                <a:srgbClr val="00B0F0"/>
              </a:solidFill>
            </a:endParaRPr>
          </a:p>
        </p:txBody>
      </p:sp>
    </p:spTree>
    <p:extLst>
      <p:ext uri="{BB962C8B-B14F-4D97-AF65-F5344CB8AC3E}">
        <p14:creationId xmlns:p14="http://schemas.microsoft.com/office/powerpoint/2010/main" val="1250819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8942" y="732917"/>
            <a:ext cx="2144202" cy="1604780"/>
          </a:xfrm>
          <a:prstGeom prst="rect">
            <a:avLst/>
          </a:prstGeom>
        </p:spPr>
      </p:pic>
      <p:pic>
        <p:nvPicPr>
          <p:cNvPr id="5" name="Picture 4"/>
          <p:cNvPicPr>
            <a:picLocks noChangeAspect="1"/>
          </p:cNvPicPr>
          <p:nvPr/>
        </p:nvPicPr>
        <p:blipFill>
          <a:blip r:embed="rId3"/>
          <a:stretch>
            <a:fillRect/>
          </a:stretch>
        </p:blipFill>
        <p:spPr>
          <a:xfrm>
            <a:off x="2648732" y="732917"/>
            <a:ext cx="2337767" cy="1631203"/>
          </a:xfrm>
          <a:prstGeom prst="rect">
            <a:avLst/>
          </a:prstGeom>
        </p:spPr>
      </p:pic>
      <p:pic>
        <p:nvPicPr>
          <p:cNvPr id="7" name="Picture 6"/>
          <p:cNvPicPr>
            <a:picLocks noChangeAspect="1"/>
          </p:cNvPicPr>
          <p:nvPr/>
        </p:nvPicPr>
        <p:blipFill>
          <a:blip r:embed="rId4"/>
          <a:stretch>
            <a:fillRect/>
          </a:stretch>
        </p:blipFill>
        <p:spPr>
          <a:xfrm>
            <a:off x="7663168" y="-31113"/>
            <a:ext cx="3190724" cy="848711"/>
          </a:xfrm>
          <a:prstGeom prst="rect">
            <a:avLst/>
          </a:prstGeom>
        </p:spPr>
      </p:pic>
      <p:pic>
        <p:nvPicPr>
          <p:cNvPr id="9" name="Picture 8"/>
          <p:cNvPicPr>
            <a:picLocks noChangeAspect="1"/>
          </p:cNvPicPr>
          <p:nvPr/>
        </p:nvPicPr>
        <p:blipFill>
          <a:blip r:embed="rId5"/>
          <a:stretch>
            <a:fillRect/>
          </a:stretch>
        </p:blipFill>
        <p:spPr>
          <a:xfrm>
            <a:off x="7138579" y="853068"/>
            <a:ext cx="4239903" cy="1748491"/>
          </a:xfrm>
          <a:prstGeom prst="rect">
            <a:avLst/>
          </a:prstGeom>
        </p:spPr>
      </p:pic>
      <p:sp>
        <p:nvSpPr>
          <p:cNvPr id="10" name="Rectangle 9"/>
          <p:cNvSpPr/>
          <p:nvPr/>
        </p:nvSpPr>
        <p:spPr>
          <a:xfrm>
            <a:off x="268941" y="3699140"/>
            <a:ext cx="7039537" cy="2123658"/>
          </a:xfrm>
          <a:prstGeom prst="rect">
            <a:avLst/>
          </a:prstGeom>
        </p:spPr>
        <p:txBody>
          <a:bodyPr wrap="square">
            <a:spAutoFit/>
          </a:bodyPr>
          <a:lstStyle/>
          <a:p>
            <a:pPr marL="171450" indent="-171450">
              <a:buFont typeface="Arial" charset="0"/>
              <a:buChar char="•"/>
            </a:pPr>
            <a:r>
              <a:rPr lang="en-US" sz="1200" dirty="0">
                <a:solidFill>
                  <a:schemeClr val="accent6"/>
                </a:solidFill>
              </a:rPr>
              <a:t>sometimes all connections in a graph cannot be treated as equal</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so </a:t>
            </a:r>
            <a:r>
              <a:rPr lang="en-US" sz="1200" dirty="0">
                <a:solidFill>
                  <a:schemeClr val="accent6"/>
                </a:solidFill>
              </a:rPr>
              <a:t>we label edges with some weight or cost a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in </a:t>
            </a:r>
            <a:r>
              <a:rPr lang="en-US" sz="1200" dirty="0">
                <a:solidFill>
                  <a:schemeClr val="accent6"/>
                </a:solidFill>
              </a:rPr>
              <a:t>which some value is associated to connections as cost or weight is called a weighted graph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 </a:t>
            </a:r>
            <a:r>
              <a:rPr lang="en-US" sz="1200" dirty="0">
                <a:solidFill>
                  <a:schemeClr val="accent6"/>
                </a:solidFill>
              </a:rPr>
              <a:t>graph is unweighted if there is no cost --distinction among edges. </a:t>
            </a:r>
            <a:endParaRPr lang="en-US" sz="1200" dirty="0" smtClean="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Okay</a:t>
            </a:r>
            <a:r>
              <a:rPr lang="en-US" sz="1200" dirty="0">
                <a:solidFill>
                  <a:schemeClr val="accent6"/>
                </a:solidFill>
              </a:rPr>
              <a:t>, now we can also have some special kind of edges in a graph</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Self-Loop Edge</a:t>
            </a:r>
          </a:p>
          <a:p>
            <a:pPr marL="628650" lvl="1" indent="-171450">
              <a:buFont typeface="Arial" charset="0"/>
              <a:buChar char="•"/>
            </a:pPr>
            <a:r>
              <a:rPr lang="en-US" sz="1200" dirty="0" smtClean="0">
                <a:solidFill>
                  <a:schemeClr val="accent6"/>
                </a:solidFill>
              </a:rPr>
              <a:t>Multi Edge</a:t>
            </a:r>
          </a:p>
          <a:p>
            <a:pPr marL="171450" indent="-171450">
              <a:buFont typeface="Arial" charset="0"/>
              <a:buChar char="•"/>
            </a:pPr>
            <a:r>
              <a:rPr lang="en-US" sz="1200" dirty="0">
                <a:solidFill>
                  <a:schemeClr val="accent6"/>
                </a:solidFill>
              </a:rPr>
              <a:t>These edges complicate algorithms and make working with graphs </a:t>
            </a:r>
            <a:r>
              <a:rPr lang="en-US" sz="1200" dirty="0" smtClean="0">
                <a:solidFill>
                  <a:schemeClr val="accent6"/>
                </a:solidFill>
              </a:rPr>
              <a:t>difficult </a:t>
            </a:r>
          </a:p>
          <a:p>
            <a:pPr marL="171450" indent="-171450">
              <a:buFont typeface="Arial" charset="0"/>
              <a:buChar char="•"/>
            </a:pPr>
            <a:r>
              <a:rPr lang="en-US" sz="1200" dirty="0" smtClean="0">
                <a:solidFill>
                  <a:schemeClr val="accent6"/>
                </a:solidFill>
              </a:rPr>
              <a:t>but we are going </a:t>
            </a:r>
            <a:r>
              <a:rPr lang="en-US" sz="1200" dirty="0">
                <a:solidFill>
                  <a:schemeClr val="accent6"/>
                </a:solidFill>
              </a:rPr>
              <a:t>to </a:t>
            </a:r>
            <a:r>
              <a:rPr lang="en-US" sz="1200" dirty="0" smtClean="0">
                <a:solidFill>
                  <a:schemeClr val="accent6"/>
                </a:solidFill>
              </a:rPr>
              <a:t>discuss them now</a:t>
            </a:r>
          </a:p>
          <a:p>
            <a:pPr marL="171450" indent="-171450">
              <a:buFont typeface="Arial" charset="0"/>
              <a:buChar char="•"/>
            </a:pPr>
            <a:endParaRPr lang="en-US" sz="1200" dirty="0">
              <a:solidFill>
                <a:schemeClr val="accent6"/>
              </a:solidFill>
            </a:endParaRPr>
          </a:p>
        </p:txBody>
      </p:sp>
      <p:pic>
        <p:nvPicPr>
          <p:cNvPr id="11" name="Picture 10"/>
          <p:cNvPicPr>
            <a:picLocks noChangeAspect="1"/>
          </p:cNvPicPr>
          <p:nvPr/>
        </p:nvPicPr>
        <p:blipFill>
          <a:blip r:embed="rId6"/>
          <a:stretch>
            <a:fillRect/>
          </a:stretch>
        </p:blipFill>
        <p:spPr>
          <a:xfrm>
            <a:off x="3788710" y="132055"/>
            <a:ext cx="3238500" cy="330200"/>
          </a:xfrm>
          <a:prstGeom prst="rect">
            <a:avLst/>
          </a:prstGeom>
        </p:spPr>
      </p:pic>
      <p:pic>
        <p:nvPicPr>
          <p:cNvPr id="12" name="Picture 11"/>
          <p:cNvPicPr>
            <a:picLocks noChangeAspect="1"/>
          </p:cNvPicPr>
          <p:nvPr/>
        </p:nvPicPr>
        <p:blipFill>
          <a:blip r:embed="rId7"/>
          <a:stretch>
            <a:fillRect/>
          </a:stretch>
        </p:blipFill>
        <p:spPr>
          <a:xfrm>
            <a:off x="6736977" y="3276752"/>
            <a:ext cx="5359554" cy="2254709"/>
          </a:xfrm>
          <a:prstGeom prst="rect">
            <a:avLst/>
          </a:prstGeom>
        </p:spPr>
      </p:pic>
    </p:spTree>
    <p:extLst>
      <p:ext uri="{BB962C8B-B14F-4D97-AF65-F5344CB8AC3E}">
        <p14:creationId xmlns:p14="http://schemas.microsoft.com/office/powerpoint/2010/main" val="1912423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8556" y="438928"/>
            <a:ext cx="3568700" cy="876300"/>
          </a:xfrm>
          <a:prstGeom prst="rect">
            <a:avLst/>
          </a:prstGeom>
        </p:spPr>
      </p:pic>
      <p:sp>
        <p:nvSpPr>
          <p:cNvPr id="5" name="Rectangle 4"/>
          <p:cNvSpPr/>
          <p:nvPr/>
        </p:nvSpPr>
        <p:spPr>
          <a:xfrm>
            <a:off x="4391490" y="676971"/>
            <a:ext cx="7039537" cy="2677656"/>
          </a:xfrm>
          <a:prstGeom prst="rect">
            <a:avLst/>
          </a:prstGeom>
        </p:spPr>
        <p:txBody>
          <a:bodyPr wrap="square">
            <a:spAutoFit/>
          </a:bodyPr>
          <a:lstStyle/>
          <a:p>
            <a:pPr marL="171450" indent="-171450">
              <a:buFont typeface="Arial" charset="0"/>
              <a:buChar char="•"/>
            </a:pPr>
            <a:r>
              <a:rPr lang="en-US" sz="1200" dirty="0">
                <a:solidFill>
                  <a:schemeClr val="accent6"/>
                </a:solidFill>
              </a:rPr>
              <a:t>An edge is called a self loop or self edge if it involves only 1 vertex</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If </a:t>
            </a:r>
            <a:r>
              <a:rPr lang="en-US" sz="1200" dirty="0">
                <a:solidFill>
                  <a:srgbClr val="00B0F0"/>
                </a:solidFill>
              </a:rPr>
              <a:t>both endpoint </a:t>
            </a:r>
            <a:r>
              <a:rPr lang="en-US" sz="1200" dirty="0">
                <a:solidFill>
                  <a:schemeClr val="accent6"/>
                </a:solidFill>
              </a:rPr>
              <a:t>of an </a:t>
            </a:r>
            <a:r>
              <a:rPr lang="en-US" sz="1200" dirty="0">
                <a:solidFill>
                  <a:srgbClr val="00B0F0"/>
                </a:solidFill>
              </a:rPr>
              <a:t>edge </a:t>
            </a:r>
            <a:r>
              <a:rPr lang="en-US" sz="1200" dirty="0">
                <a:solidFill>
                  <a:schemeClr val="accent6"/>
                </a:solidFill>
              </a:rPr>
              <a:t>are</a:t>
            </a:r>
            <a:r>
              <a:rPr lang="en-US" sz="1200" dirty="0">
                <a:solidFill>
                  <a:srgbClr val="00B0F0"/>
                </a:solidFill>
              </a:rPr>
              <a:t> same</a:t>
            </a:r>
            <a:r>
              <a:rPr lang="en-US" sz="1200" dirty="0">
                <a:solidFill>
                  <a:schemeClr val="accent6"/>
                </a:solidFill>
              </a:rPr>
              <a:t> --then it's called a </a:t>
            </a:r>
            <a:r>
              <a:rPr lang="en-US" sz="1200" dirty="0">
                <a:solidFill>
                  <a:srgbClr val="00B0F0"/>
                </a:solidFill>
              </a:rPr>
              <a:t>self loop.</a:t>
            </a:r>
            <a:r>
              <a:rPr lang="en-US" sz="1200" dirty="0">
                <a:solidFill>
                  <a:schemeClr val="accent6"/>
                </a:solidFill>
              </a:rPr>
              <a:t>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We </a:t>
            </a:r>
            <a:r>
              <a:rPr lang="en-US" sz="1200" dirty="0">
                <a:solidFill>
                  <a:schemeClr val="accent6"/>
                </a:solidFill>
              </a:rPr>
              <a:t>can have a self loop in both directed and undirected graphs. </a:t>
            </a:r>
            <a:endParaRPr lang="en-US" sz="1200" dirty="0" smtClean="0">
              <a:solidFill>
                <a:schemeClr val="accent6"/>
              </a:solidFill>
            </a:endParaRPr>
          </a:p>
          <a:p>
            <a:pPr marL="171450" indent="-171450">
              <a:buFont typeface="Arial" charset="0"/>
              <a:buChar char="•"/>
            </a:pPr>
            <a:r>
              <a:rPr lang="en-US" sz="1200" dirty="0" smtClean="0">
                <a:solidFill>
                  <a:schemeClr val="accent6"/>
                </a:solidFill>
              </a:rPr>
              <a:t>but </a:t>
            </a:r>
            <a:r>
              <a:rPr lang="en-US" sz="1200" dirty="0">
                <a:solidFill>
                  <a:schemeClr val="accent6"/>
                </a:solidFill>
              </a:rPr>
              <a:t>the question is </a:t>
            </a:r>
            <a:r>
              <a:rPr lang="en-US" sz="1200" dirty="0" smtClean="0">
                <a:solidFill>
                  <a:srgbClr val="00B0F0"/>
                </a:solidFill>
              </a:rPr>
              <a:t>why </a:t>
            </a:r>
            <a:r>
              <a:rPr lang="en-US" sz="1200" dirty="0">
                <a:solidFill>
                  <a:srgbClr val="00B0F0"/>
                </a:solidFill>
              </a:rPr>
              <a:t>would we ever have a self loop in a </a:t>
            </a:r>
            <a:r>
              <a:rPr lang="en-US" sz="1200" dirty="0" smtClean="0">
                <a:solidFill>
                  <a:srgbClr val="00B0F0"/>
                </a:solidFill>
              </a:rPr>
              <a:t>graph?</a:t>
            </a:r>
          </a:p>
          <a:p>
            <a:pPr marL="628650" lvl="1" indent="-171450">
              <a:buFont typeface="Arial" charset="0"/>
              <a:buChar char="•"/>
            </a:pPr>
            <a:r>
              <a:rPr lang="en-US" sz="1200" dirty="0" smtClean="0">
                <a:solidFill>
                  <a:schemeClr val="accent6"/>
                </a:solidFill>
              </a:rPr>
              <a:t>Well</a:t>
            </a:r>
            <a:r>
              <a:rPr lang="en-US" sz="1200" dirty="0">
                <a:solidFill>
                  <a:schemeClr val="accent6"/>
                </a:solidFill>
              </a:rPr>
              <a:t>, in some relationship or connection,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there </a:t>
            </a:r>
            <a:r>
              <a:rPr lang="en-US" sz="1200" dirty="0">
                <a:solidFill>
                  <a:schemeClr val="accent6"/>
                </a:solidFill>
              </a:rPr>
              <a:t>can be node's </a:t>
            </a:r>
            <a:r>
              <a:rPr lang="en-US" sz="1200" dirty="0" err="1">
                <a:solidFill>
                  <a:schemeClr val="accent6"/>
                </a:solidFill>
              </a:rPr>
              <a:t>orgin</a:t>
            </a:r>
            <a:r>
              <a:rPr lang="en-US" sz="1200" dirty="0">
                <a:solidFill>
                  <a:schemeClr val="accent6"/>
                </a:solidFill>
              </a:rPr>
              <a:t> and destination can be same. in order to represent that,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we </a:t>
            </a:r>
            <a:r>
              <a:rPr lang="en-US" sz="1200" dirty="0">
                <a:solidFill>
                  <a:schemeClr val="accent6"/>
                </a:solidFill>
              </a:rPr>
              <a:t>need a self loop. </a:t>
            </a:r>
            <a:endParaRPr lang="en-US" sz="1200" dirty="0" smtClean="0">
              <a:solidFill>
                <a:schemeClr val="accent6"/>
              </a:solidFill>
            </a:endParaRPr>
          </a:p>
          <a:p>
            <a:pPr marL="628650" lvl="1" indent="-171450">
              <a:buFont typeface="Arial" charset="0"/>
              <a:buChar char="•"/>
            </a:pPr>
            <a:r>
              <a:rPr lang="en-US" sz="1200" u="sng" dirty="0" smtClean="0">
                <a:solidFill>
                  <a:schemeClr val="accent6"/>
                </a:solidFill>
              </a:rPr>
              <a:t>For example</a:t>
            </a:r>
          </a:p>
          <a:p>
            <a:pPr marL="628650" lvl="1" indent="-171450">
              <a:buFont typeface="Arial" charset="0"/>
              <a:buChar char="•"/>
            </a:pPr>
            <a:r>
              <a:rPr lang="en-US" sz="1200" dirty="0" smtClean="0">
                <a:solidFill>
                  <a:schemeClr val="accent6"/>
                </a:solidFill>
              </a:rPr>
              <a:t>In </a:t>
            </a:r>
            <a:r>
              <a:rPr lang="en-US" sz="1200" dirty="0">
                <a:solidFill>
                  <a:schemeClr val="accent6"/>
                </a:solidFill>
              </a:rPr>
              <a:t>interlinked web pages on the internet -- it presented as a directed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its </a:t>
            </a:r>
            <a:r>
              <a:rPr lang="en-US" sz="1200" dirty="0">
                <a:solidFill>
                  <a:schemeClr val="accent6"/>
                </a:solidFill>
              </a:rPr>
              <a:t>very much possible for a webpage to have a link to itself</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Lets </a:t>
            </a:r>
            <a:r>
              <a:rPr lang="en-US" sz="1200" dirty="0">
                <a:solidFill>
                  <a:schemeClr val="accent6"/>
                </a:solidFill>
              </a:rPr>
              <a:t>example you are in home page (</a:t>
            </a:r>
            <a:r>
              <a:rPr lang="en-US" sz="1200" dirty="0" err="1">
                <a:solidFill>
                  <a:schemeClr val="accent6"/>
                </a:solidFill>
              </a:rPr>
              <a:t>jagadeesh.com</a:t>
            </a:r>
            <a:r>
              <a:rPr lang="en-US" sz="1200" dirty="0">
                <a:solidFill>
                  <a:schemeClr val="accent6"/>
                </a:solidFill>
              </a:rPr>
              <a:t>/home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it </a:t>
            </a:r>
            <a:r>
              <a:rPr lang="en-US" sz="1200" dirty="0">
                <a:solidFill>
                  <a:schemeClr val="accent6"/>
                </a:solidFill>
              </a:rPr>
              <a:t>is very much possible, there will be link for Home Page in Home Page </a:t>
            </a:r>
            <a:endParaRPr lang="en-US" sz="1200" dirty="0" smtClean="0">
              <a:solidFill>
                <a:schemeClr val="accent6"/>
              </a:solidFill>
            </a:endParaRPr>
          </a:p>
          <a:p>
            <a:pPr marL="1085850" lvl="2" indent="-171450">
              <a:buFont typeface="Arial" charset="0"/>
              <a:buChar char="•"/>
            </a:pPr>
            <a:r>
              <a:rPr lang="en-US" sz="1200" dirty="0" smtClean="0">
                <a:solidFill>
                  <a:schemeClr val="accent6"/>
                </a:solidFill>
              </a:rPr>
              <a:t>(</a:t>
            </a:r>
            <a:r>
              <a:rPr lang="en-US" sz="1200" dirty="0">
                <a:solidFill>
                  <a:schemeClr val="accent6"/>
                </a:solidFill>
              </a:rPr>
              <a:t>to refresh the page or get back from anywhere to home</a:t>
            </a:r>
            <a:r>
              <a:rPr lang="en-US" sz="1200" dirty="0" smtClean="0">
                <a:solidFill>
                  <a:schemeClr val="accent6"/>
                </a:solidFill>
              </a:rPr>
              <a:t>)</a:t>
            </a:r>
          </a:p>
          <a:p>
            <a:pPr marL="1085850" lvl="2" indent="-171450">
              <a:buFont typeface="Arial" charset="0"/>
              <a:buChar char="•"/>
            </a:pPr>
            <a:endParaRPr lang="en-US" sz="1200" dirty="0">
              <a:solidFill>
                <a:schemeClr val="accent6"/>
              </a:solidFill>
            </a:endParaRPr>
          </a:p>
        </p:txBody>
      </p:sp>
      <p:pic>
        <p:nvPicPr>
          <p:cNvPr id="6" name="Picture 5"/>
          <p:cNvPicPr>
            <a:picLocks noChangeAspect="1"/>
          </p:cNvPicPr>
          <p:nvPr/>
        </p:nvPicPr>
        <p:blipFill>
          <a:blip r:embed="rId3"/>
          <a:stretch>
            <a:fillRect/>
          </a:stretch>
        </p:blipFill>
        <p:spPr>
          <a:xfrm>
            <a:off x="1282699" y="1293909"/>
            <a:ext cx="1992153" cy="1294604"/>
          </a:xfrm>
          <a:prstGeom prst="rect">
            <a:avLst/>
          </a:prstGeom>
        </p:spPr>
      </p:pic>
      <p:sp>
        <p:nvSpPr>
          <p:cNvPr id="7" name="Rectangle 6"/>
          <p:cNvSpPr/>
          <p:nvPr/>
        </p:nvSpPr>
        <p:spPr>
          <a:xfrm>
            <a:off x="4252220" y="3475074"/>
            <a:ext cx="7039537" cy="3231654"/>
          </a:xfrm>
          <a:prstGeom prst="rect">
            <a:avLst/>
          </a:prstGeom>
        </p:spPr>
        <p:txBody>
          <a:bodyPr wrap="square">
            <a:spAutoFit/>
          </a:bodyPr>
          <a:lstStyle/>
          <a:p>
            <a:pPr marL="171450" indent="-171450">
              <a:buFont typeface="Arial" charset="0"/>
              <a:buChar char="•"/>
            </a:pPr>
            <a:r>
              <a:rPr lang="en-US" sz="1200" dirty="0">
                <a:solidFill>
                  <a:schemeClr val="accent6"/>
                </a:solidFill>
              </a:rPr>
              <a:t>Now the another special type of edge that is multi-edge</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An </a:t>
            </a:r>
            <a:r>
              <a:rPr lang="en-US" sz="1200" dirty="0">
                <a:solidFill>
                  <a:srgbClr val="00B0F0"/>
                </a:solidFill>
              </a:rPr>
              <a:t>edge</a:t>
            </a:r>
            <a:r>
              <a:rPr lang="en-US" sz="1200" dirty="0">
                <a:solidFill>
                  <a:schemeClr val="accent6"/>
                </a:solidFill>
              </a:rPr>
              <a:t> is called a </a:t>
            </a:r>
            <a:r>
              <a:rPr lang="en-US" sz="1200" dirty="0">
                <a:solidFill>
                  <a:srgbClr val="00B0F0"/>
                </a:solidFill>
              </a:rPr>
              <a:t>multi-edge</a:t>
            </a:r>
            <a:r>
              <a:rPr lang="en-US" sz="1200" dirty="0">
                <a:solidFill>
                  <a:schemeClr val="accent6"/>
                </a:solidFill>
              </a:rPr>
              <a:t> -- </a:t>
            </a:r>
            <a:r>
              <a:rPr lang="en-US" sz="1200" dirty="0">
                <a:solidFill>
                  <a:srgbClr val="00B0F0"/>
                </a:solidFill>
              </a:rPr>
              <a:t>if it occurs more than once in a graph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Once </a:t>
            </a:r>
            <a:r>
              <a:rPr lang="en-US" sz="1200" dirty="0">
                <a:solidFill>
                  <a:schemeClr val="accent6"/>
                </a:solidFill>
              </a:rPr>
              <a:t>again, we can have a multi-edge in both directed and undirected graphs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but </a:t>
            </a:r>
            <a:r>
              <a:rPr lang="en-US" sz="1200" dirty="0">
                <a:solidFill>
                  <a:schemeClr val="accent6"/>
                </a:solidFill>
              </a:rPr>
              <a:t>the question is </a:t>
            </a:r>
            <a:r>
              <a:rPr lang="en-US" sz="1200" dirty="0">
                <a:solidFill>
                  <a:srgbClr val="00B0F0"/>
                </a:solidFill>
              </a:rPr>
              <a:t>why should be ever have a multi-edge </a:t>
            </a:r>
            <a:r>
              <a:rPr lang="en-US" sz="1200" dirty="0" smtClean="0">
                <a:solidFill>
                  <a:srgbClr val="00B0F0"/>
                </a:solidFill>
              </a:rPr>
              <a:t>?</a:t>
            </a:r>
          </a:p>
          <a:p>
            <a:pPr marL="171450" indent="-171450">
              <a:buFont typeface="Arial" charset="0"/>
              <a:buChar char="•"/>
            </a:pPr>
            <a:r>
              <a:rPr lang="en-US" sz="1200" dirty="0" smtClean="0">
                <a:solidFill>
                  <a:schemeClr val="accent6"/>
                </a:solidFill>
              </a:rPr>
              <a:t>Well</a:t>
            </a:r>
            <a:r>
              <a:rPr lang="en-US" sz="1200" dirty="0">
                <a:solidFill>
                  <a:schemeClr val="accent6"/>
                </a:solidFill>
              </a:rPr>
              <a:t>, let's say we are representing flight network between cities as a graph</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A </a:t>
            </a:r>
            <a:r>
              <a:rPr lang="en-US" sz="1200" dirty="0">
                <a:solidFill>
                  <a:schemeClr val="accent6"/>
                </a:solidFill>
              </a:rPr>
              <a:t>city would be a node and we can have an edge if there is a direct flight connection between any 2 cities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but </a:t>
            </a:r>
            <a:r>
              <a:rPr lang="en-US" sz="1200" dirty="0">
                <a:solidFill>
                  <a:schemeClr val="accent6"/>
                </a:solidFill>
              </a:rPr>
              <a:t>then there can be multiple flights between a pair of cities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These </a:t>
            </a:r>
            <a:r>
              <a:rPr lang="en-US" sz="1200" dirty="0">
                <a:solidFill>
                  <a:schemeClr val="accent6"/>
                </a:solidFill>
              </a:rPr>
              <a:t>flights would have different names and may have different costs</a:t>
            </a:r>
            <a:r>
              <a:rPr lang="en-US" sz="1200" dirty="0" smtClean="0">
                <a:solidFill>
                  <a:schemeClr val="accent6"/>
                </a:solidFill>
              </a:rPr>
              <a:t>.</a:t>
            </a:r>
          </a:p>
          <a:p>
            <a:pPr marL="171450" indent="-171450">
              <a:buFont typeface="Arial" charset="0"/>
              <a:buChar char="•"/>
            </a:pPr>
            <a:r>
              <a:rPr lang="en-US" sz="1200" dirty="0" smtClean="0">
                <a:solidFill>
                  <a:schemeClr val="accent6"/>
                </a:solidFill>
              </a:rPr>
              <a:t>If </a:t>
            </a:r>
            <a:r>
              <a:rPr lang="en-US" sz="1200" dirty="0">
                <a:solidFill>
                  <a:schemeClr val="accent6"/>
                </a:solidFill>
              </a:rPr>
              <a:t>I want to keep the information about all the flights in my </a:t>
            </a:r>
            <a:r>
              <a:rPr lang="en-US" sz="1200" dirty="0" smtClean="0">
                <a:solidFill>
                  <a:schemeClr val="accent6"/>
                </a:solidFill>
              </a:rPr>
              <a:t>graph</a:t>
            </a:r>
          </a:p>
          <a:p>
            <a:pPr marL="171450" indent="-171450">
              <a:buFont typeface="Arial" charset="0"/>
              <a:buChar char="•"/>
            </a:pPr>
            <a:r>
              <a:rPr lang="en-US" sz="1200" dirty="0" smtClean="0">
                <a:solidFill>
                  <a:schemeClr val="accent6"/>
                </a:solidFill>
              </a:rPr>
              <a:t>I </a:t>
            </a:r>
            <a:r>
              <a:rPr lang="en-US" sz="1200" dirty="0">
                <a:solidFill>
                  <a:schemeClr val="accent6"/>
                </a:solidFill>
              </a:rPr>
              <a:t>can draw multi-edges.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I </a:t>
            </a:r>
            <a:r>
              <a:rPr lang="en-US" sz="1200" dirty="0">
                <a:solidFill>
                  <a:schemeClr val="accent6"/>
                </a:solidFill>
              </a:rPr>
              <a:t>can draw 1 directed edge for each flight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and </a:t>
            </a:r>
            <a:r>
              <a:rPr lang="en-US" sz="1200" dirty="0">
                <a:solidFill>
                  <a:schemeClr val="accent6"/>
                </a:solidFill>
              </a:rPr>
              <a:t>then I can label an edge with its cost </a:t>
            </a:r>
            <a:r>
              <a:rPr lang="en-US" sz="1200" dirty="0" smtClean="0">
                <a:solidFill>
                  <a:schemeClr val="accent6"/>
                </a:solidFill>
              </a:rPr>
              <a:t>or </a:t>
            </a:r>
            <a:r>
              <a:rPr lang="en-US" sz="1200" dirty="0">
                <a:solidFill>
                  <a:schemeClr val="accent6"/>
                </a:solidFill>
              </a:rPr>
              <a:t> flight </a:t>
            </a:r>
            <a:r>
              <a:rPr lang="en-US" sz="1200" dirty="0" smtClean="0">
                <a:solidFill>
                  <a:schemeClr val="accent6"/>
                </a:solidFill>
              </a:rPr>
              <a:t>numbers or </a:t>
            </a:r>
            <a:r>
              <a:rPr lang="en-US" sz="1200" dirty="0">
                <a:solidFill>
                  <a:schemeClr val="accent6"/>
                </a:solidFill>
              </a:rPr>
              <a:t>any other property</a:t>
            </a:r>
            <a:r>
              <a:rPr lang="en-US" sz="1200" dirty="0" smtClean="0">
                <a:solidFill>
                  <a:schemeClr val="accent6"/>
                </a:solidFill>
              </a:rPr>
              <a:t>. </a:t>
            </a:r>
          </a:p>
          <a:p>
            <a:pPr marL="171450" indent="-171450">
              <a:buFont typeface="Arial" charset="0"/>
              <a:buChar char="•"/>
            </a:pPr>
            <a:endParaRPr lang="en-US" sz="1200" dirty="0">
              <a:solidFill>
                <a:schemeClr val="accent6"/>
              </a:solidFill>
            </a:endParaRPr>
          </a:p>
          <a:p>
            <a:pPr marL="171450" indent="-171450">
              <a:buFont typeface="Arial" charset="0"/>
              <a:buChar char="•"/>
            </a:pPr>
            <a:endParaRPr lang="en-US" sz="1200" dirty="0" smtClean="0">
              <a:solidFill>
                <a:schemeClr val="accent6"/>
              </a:solidFill>
            </a:endParaRPr>
          </a:p>
          <a:p>
            <a:pPr marL="171450" indent="-171450">
              <a:buFont typeface="Arial" charset="0"/>
              <a:buChar char="•"/>
            </a:pPr>
            <a:r>
              <a:rPr lang="en-US" sz="1200" dirty="0" smtClean="0">
                <a:solidFill>
                  <a:schemeClr val="accent6"/>
                </a:solidFill>
              </a:rPr>
              <a:t>Now </a:t>
            </a:r>
            <a:r>
              <a:rPr lang="en-US" sz="1200" dirty="0">
                <a:solidFill>
                  <a:schemeClr val="accent6"/>
                </a:solidFill>
              </a:rPr>
              <a:t>as we were saying earlier, self loops and multi-edges often complicate working with graph. </a:t>
            </a:r>
            <a:endParaRPr lang="en-US" sz="1200" dirty="0" smtClean="0">
              <a:solidFill>
                <a:schemeClr val="accent6"/>
              </a:solidFill>
            </a:endParaRPr>
          </a:p>
          <a:p>
            <a:pPr marL="628650" lvl="1" indent="-171450">
              <a:buFont typeface="Arial" charset="0"/>
              <a:buChar char="•"/>
            </a:pPr>
            <a:r>
              <a:rPr lang="en-US" sz="1200" dirty="0" smtClean="0">
                <a:solidFill>
                  <a:schemeClr val="accent6"/>
                </a:solidFill>
              </a:rPr>
              <a:t>Their </a:t>
            </a:r>
            <a:r>
              <a:rPr lang="en-US" sz="1200" dirty="0">
                <a:solidFill>
                  <a:schemeClr val="accent6"/>
                </a:solidFill>
              </a:rPr>
              <a:t>presence means we need to take extra care while solving problems</a:t>
            </a:r>
            <a:r>
              <a:rPr lang="en-US" sz="1200" dirty="0" smtClean="0">
                <a:solidFill>
                  <a:schemeClr val="accent6"/>
                </a:solidFill>
              </a:rPr>
              <a:t>.</a:t>
            </a:r>
          </a:p>
          <a:p>
            <a:pPr marL="628650" lvl="1" indent="-171450">
              <a:buFont typeface="Arial" charset="0"/>
              <a:buChar char="•"/>
            </a:pPr>
            <a:r>
              <a:rPr lang="en-US" sz="1200" dirty="0" smtClean="0">
                <a:solidFill>
                  <a:schemeClr val="accent6"/>
                </a:solidFill>
              </a:rPr>
              <a:t>If </a:t>
            </a:r>
            <a:r>
              <a:rPr lang="en-US" sz="1200" dirty="0">
                <a:solidFill>
                  <a:schemeClr val="accent6"/>
                </a:solidFill>
              </a:rPr>
              <a:t>a graph contains </a:t>
            </a:r>
            <a:r>
              <a:rPr lang="en-US" sz="1200" dirty="0">
                <a:solidFill>
                  <a:srgbClr val="00B0F0"/>
                </a:solidFill>
              </a:rPr>
              <a:t>no self loops</a:t>
            </a:r>
            <a:r>
              <a:rPr lang="en-US" sz="1200" dirty="0">
                <a:solidFill>
                  <a:schemeClr val="accent6"/>
                </a:solidFill>
              </a:rPr>
              <a:t> or </a:t>
            </a:r>
            <a:r>
              <a:rPr lang="en-US" sz="1200" dirty="0">
                <a:solidFill>
                  <a:srgbClr val="00B0F0"/>
                </a:solidFill>
              </a:rPr>
              <a:t>multi-edge</a:t>
            </a:r>
            <a:r>
              <a:rPr lang="en-US" sz="1200" dirty="0">
                <a:solidFill>
                  <a:schemeClr val="accent6"/>
                </a:solidFill>
              </a:rPr>
              <a:t> then it's called a </a:t>
            </a:r>
            <a:r>
              <a:rPr lang="en-US" sz="1200" dirty="0">
                <a:solidFill>
                  <a:srgbClr val="00B0F0"/>
                </a:solidFill>
              </a:rPr>
              <a:t>simple graph.</a:t>
            </a:r>
          </a:p>
        </p:txBody>
      </p:sp>
      <p:sp>
        <p:nvSpPr>
          <p:cNvPr id="8" name="Rectangle 7"/>
          <p:cNvSpPr/>
          <p:nvPr/>
        </p:nvSpPr>
        <p:spPr>
          <a:xfrm>
            <a:off x="2044920" y="221819"/>
            <a:ext cx="808235" cy="261610"/>
          </a:xfrm>
          <a:prstGeom prst="rect">
            <a:avLst/>
          </a:prstGeom>
        </p:spPr>
        <p:txBody>
          <a:bodyPr wrap="none">
            <a:spAutoFit/>
          </a:bodyPr>
          <a:lstStyle/>
          <a:p>
            <a:r>
              <a:rPr lang="en-US" sz="1100">
                <a:solidFill>
                  <a:srgbClr val="00B0F0"/>
                </a:solidFill>
              </a:rPr>
              <a:t>undirected</a:t>
            </a:r>
          </a:p>
        </p:txBody>
      </p:sp>
      <p:sp>
        <p:nvSpPr>
          <p:cNvPr id="9" name="Rectangle 8"/>
          <p:cNvSpPr/>
          <p:nvPr/>
        </p:nvSpPr>
        <p:spPr>
          <a:xfrm>
            <a:off x="3188236" y="199569"/>
            <a:ext cx="660758" cy="261610"/>
          </a:xfrm>
          <a:prstGeom prst="rect">
            <a:avLst/>
          </a:prstGeom>
        </p:spPr>
        <p:txBody>
          <a:bodyPr wrap="none">
            <a:spAutoFit/>
          </a:bodyPr>
          <a:lstStyle/>
          <a:p>
            <a:r>
              <a:rPr lang="en-US" sz="1100" dirty="0">
                <a:solidFill>
                  <a:srgbClr val="00B0F0"/>
                </a:solidFill>
              </a:rPr>
              <a:t>d</a:t>
            </a:r>
            <a:r>
              <a:rPr lang="en-US" sz="1100" dirty="0" smtClean="0">
                <a:solidFill>
                  <a:srgbClr val="00B0F0"/>
                </a:solidFill>
              </a:rPr>
              <a:t>irected</a:t>
            </a:r>
            <a:endParaRPr lang="en-US" sz="1100" dirty="0">
              <a:solidFill>
                <a:srgbClr val="00B0F0"/>
              </a:solidFill>
            </a:endParaRPr>
          </a:p>
        </p:txBody>
      </p:sp>
      <p:grpSp>
        <p:nvGrpSpPr>
          <p:cNvPr id="12" name="Group 11"/>
          <p:cNvGrpSpPr/>
          <p:nvPr/>
        </p:nvGrpSpPr>
        <p:grpSpPr>
          <a:xfrm>
            <a:off x="319193" y="3068793"/>
            <a:ext cx="2367056" cy="1083952"/>
            <a:chOff x="1308099" y="4275293"/>
            <a:chExt cx="2367056" cy="1083952"/>
          </a:xfrm>
        </p:grpSpPr>
        <p:pic>
          <p:nvPicPr>
            <p:cNvPr id="4" name="Picture 3"/>
            <p:cNvPicPr>
              <a:picLocks noChangeAspect="1"/>
            </p:cNvPicPr>
            <p:nvPr/>
          </p:nvPicPr>
          <p:blipFill>
            <a:blip r:embed="rId4"/>
            <a:stretch>
              <a:fillRect/>
            </a:stretch>
          </p:blipFill>
          <p:spPr>
            <a:xfrm>
              <a:off x="1308099" y="4431498"/>
              <a:ext cx="2367056" cy="927747"/>
            </a:xfrm>
            <a:prstGeom prst="rect">
              <a:avLst/>
            </a:prstGeom>
          </p:spPr>
        </p:pic>
        <p:sp>
          <p:nvSpPr>
            <p:cNvPr id="10" name="Rectangle 9"/>
            <p:cNvSpPr/>
            <p:nvPr/>
          </p:nvSpPr>
          <p:spPr>
            <a:xfrm>
              <a:off x="2784118" y="4275293"/>
              <a:ext cx="808235" cy="261610"/>
            </a:xfrm>
            <a:prstGeom prst="rect">
              <a:avLst/>
            </a:prstGeom>
          </p:spPr>
          <p:txBody>
            <a:bodyPr wrap="none">
              <a:spAutoFit/>
            </a:bodyPr>
            <a:lstStyle/>
            <a:p>
              <a:r>
                <a:rPr lang="en-US" sz="1100">
                  <a:solidFill>
                    <a:srgbClr val="00B0F0"/>
                  </a:solidFill>
                </a:rPr>
                <a:t>undirected</a:t>
              </a:r>
            </a:p>
          </p:txBody>
        </p:sp>
        <p:sp>
          <p:nvSpPr>
            <p:cNvPr id="11" name="Rectangle 10"/>
            <p:cNvSpPr/>
            <p:nvPr/>
          </p:nvSpPr>
          <p:spPr>
            <a:xfrm>
              <a:off x="2784118" y="4817269"/>
              <a:ext cx="660758" cy="261610"/>
            </a:xfrm>
            <a:prstGeom prst="rect">
              <a:avLst/>
            </a:prstGeom>
          </p:spPr>
          <p:txBody>
            <a:bodyPr wrap="none">
              <a:spAutoFit/>
            </a:bodyPr>
            <a:lstStyle/>
            <a:p>
              <a:r>
                <a:rPr lang="en-US" sz="1100" dirty="0">
                  <a:solidFill>
                    <a:srgbClr val="00B0F0"/>
                  </a:solidFill>
                </a:rPr>
                <a:t>d</a:t>
              </a:r>
              <a:r>
                <a:rPr lang="en-US" sz="1100" dirty="0" smtClean="0">
                  <a:solidFill>
                    <a:srgbClr val="00B0F0"/>
                  </a:solidFill>
                </a:rPr>
                <a:t>irected</a:t>
              </a:r>
              <a:endParaRPr lang="en-US" sz="1100" dirty="0">
                <a:solidFill>
                  <a:srgbClr val="00B0F0"/>
                </a:solidFill>
              </a:endParaRPr>
            </a:p>
          </p:txBody>
        </p:sp>
      </p:grpSp>
      <p:pic>
        <p:nvPicPr>
          <p:cNvPr id="13" name="Picture 12"/>
          <p:cNvPicPr>
            <a:picLocks noChangeAspect="1"/>
          </p:cNvPicPr>
          <p:nvPr/>
        </p:nvPicPr>
        <p:blipFill>
          <a:blip r:embed="rId5"/>
          <a:stretch>
            <a:fillRect/>
          </a:stretch>
        </p:blipFill>
        <p:spPr>
          <a:xfrm>
            <a:off x="288961" y="4308950"/>
            <a:ext cx="3511918" cy="2067873"/>
          </a:xfrm>
          <a:prstGeom prst="rect">
            <a:avLst/>
          </a:prstGeom>
        </p:spPr>
      </p:pic>
    </p:spTree>
    <p:extLst>
      <p:ext uri="{BB962C8B-B14F-4D97-AF65-F5344CB8AC3E}">
        <p14:creationId xmlns:p14="http://schemas.microsoft.com/office/powerpoint/2010/main" val="1581185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8304" y="79552"/>
            <a:ext cx="1658844" cy="1558541"/>
          </a:xfrm>
          <a:prstGeom prst="rect">
            <a:avLst/>
          </a:prstGeom>
        </p:spPr>
      </p:pic>
      <p:sp>
        <p:nvSpPr>
          <p:cNvPr id="5" name="Rectangle 4"/>
          <p:cNvSpPr/>
          <p:nvPr/>
        </p:nvSpPr>
        <p:spPr>
          <a:xfrm>
            <a:off x="4934885" y="462255"/>
            <a:ext cx="7039537" cy="6017032"/>
          </a:xfrm>
          <a:prstGeom prst="rect">
            <a:avLst/>
          </a:prstGeom>
        </p:spPr>
        <p:txBody>
          <a:bodyPr wrap="square">
            <a:spAutoFit/>
          </a:bodyPr>
          <a:lstStyle/>
          <a:p>
            <a:pPr marL="171450" indent="-171450">
              <a:buFont typeface="Arial" charset="0"/>
              <a:buChar char="•"/>
            </a:pPr>
            <a:r>
              <a:rPr lang="en-US" sz="1100" dirty="0">
                <a:solidFill>
                  <a:schemeClr val="accent6"/>
                </a:solidFill>
              </a:rPr>
              <a:t>Now I want you to answer a very simple question.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Given </a:t>
            </a:r>
            <a:r>
              <a:rPr lang="en-US" sz="1100" dirty="0">
                <a:solidFill>
                  <a:schemeClr val="accent6"/>
                </a:solidFill>
              </a:rPr>
              <a:t>a number of vertices in a simple graphs (no self loops or multi-edge</a:t>
            </a:r>
            <a:r>
              <a:rPr lang="en-US" sz="1100" dirty="0" smtClean="0">
                <a:solidFill>
                  <a:schemeClr val="accent6"/>
                </a:solidFill>
              </a:rPr>
              <a:t>)</a:t>
            </a:r>
          </a:p>
          <a:p>
            <a:pPr marL="171450" indent="-171450">
              <a:buFont typeface="Arial" charset="0"/>
              <a:buChar char="•"/>
            </a:pPr>
            <a:r>
              <a:rPr lang="en-US" sz="1100" dirty="0" smtClean="0">
                <a:solidFill>
                  <a:srgbClr val="00B0F0"/>
                </a:solidFill>
              </a:rPr>
              <a:t>what </a:t>
            </a:r>
            <a:r>
              <a:rPr lang="en-US" sz="1100" dirty="0">
                <a:solidFill>
                  <a:srgbClr val="00B0F0"/>
                </a:solidFill>
              </a:rPr>
              <a:t>would be maximum possible number of </a:t>
            </a:r>
            <a:r>
              <a:rPr lang="en-US" sz="1100" dirty="0" smtClean="0">
                <a:solidFill>
                  <a:srgbClr val="00B0F0"/>
                </a:solidFill>
              </a:rPr>
              <a:t>edges</a:t>
            </a:r>
            <a:r>
              <a:rPr lang="en-US" sz="1100" dirty="0">
                <a:solidFill>
                  <a:srgbClr val="00B0F0"/>
                </a:solidFill>
              </a:rPr>
              <a:t> </a:t>
            </a:r>
            <a:r>
              <a:rPr lang="en-US" sz="1100" dirty="0" smtClean="0">
                <a:solidFill>
                  <a:srgbClr val="00B0F0"/>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Let's </a:t>
            </a:r>
            <a:r>
              <a:rPr lang="en-US" sz="1100" dirty="0">
                <a:solidFill>
                  <a:schemeClr val="accent6"/>
                </a:solidFill>
              </a:rPr>
              <a:t>say, we want to draw a simple </a:t>
            </a:r>
            <a:r>
              <a:rPr lang="en-US" sz="1100" dirty="0" smtClean="0">
                <a:solidFill>
                  <a:schemeClr val="accent6"/>
                </a:solidFill>
              </a:rPr>
              <a:t>directed </a:t>
            </a:r>
            <a:r>
              <a:rPr lang="en-US" sz="1100" dirty="0">
                <a:solidFill>
                  <a:schemeClr val="accent6"/>
                </a:solidFill>
              </a:rPr>
              <a:t>graph with 4 vertices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V </a:t>
            </a:r>
            <a:r>
              <a:rPr lang="en-US" sz="1100" dirty="0">
                <a:solidFill>
                  <a:schemeClr val="accent6"/>
                </a:solidFill>
              </a:rPr>
              <a:t>= {V1, V2, V3, V4</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Number </a:t>
            </a:r>
            <a:r>
              <a:rPr lang="en-US" sz="1100" dirty="0">
                <a:solidFill>
                  <a:schemeClr val="accent6"/>
                </a:solidFill>
              </a:rPr>
              <a:t>of elements in set V is 4.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Now </a:t>
            </a:r>
            <a:r>
              <a:rPr lang="en-US" sz="1100" dirty="0">
                <a:solidFill>
                  <a:schemeClr val="accent6"/>
                </a:solidFill>
              </a:rPr>
              <a:t>it's perfectly fine if I choose not to draw any edge here.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This </a:t>
            </a:r>
            <a:r>
              <a:rPr lang="en-US" sz="1100" dirty="0">
                <a:solidFill>
                  <a:schemeClr val="accent6"/>
                </a:solidFill>
              </a:rPr>
              <a:t>will still be a valid graph</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Set </a:t>
            </a:r>
            <a:r>
              <a:rPr lang="en-US" sz="1100" dirty="0">
                <a:solidFill>
                  <a:schemeClr val="accent6"/>
                </a:solidFill>
              </a:rPr>
              <a:t>of edges can be empty,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nodes </a:t>
            </a:r>
            <a:r>
              <a:rPr lang="en-US" sz="1100" dirty="0">
                <a:solidFill>
                  <a:schemeClr val="accent6"/>
                </a:solidFill>
              </a:rPr>
              <a:t>can be totally disconnected</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So </a:t>
            </a:r>
            <a:r>
              <a:rPr lang="en-US" sz="1100" dirty="0">
                <a:solidFill>
                  <a:schemeClr val="accent6"/>
                </a:solidFill>
              </a:rPr>
              <a:t>minimum possible number of edges in a graph is zero</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Now </a:t>
            </a:r>
            <a:r>
              <a:rPr lang="en-US" sz="1100" dirty="0">
                <a:solidFill>
                  <a:schemeClr val="accent6"/>
                </a:solidFill>
              </a:rPr>
              <a:t>if this is a directed graph, </a:t>
            </a:r>
            <a:endParaRPr lang="en-US" sz="1100" dirty="0" smtClean="0">
              <a:solidFill>
                <a:schemeClr val="accent6"/>
              </a:solidFill>
            </a:endParaRPr>
          </a:p>
          <a:p>
            <a:pPr marL="628650" lvl="1" indent="-171450">
              <a:buFont typeface="Arial" charset="0"/>
              <a:buChar char="•"/>
            </a:pPr>
            <a:r>
              <a:rPr lang="en-US" sz="1100" dirty="0" smtClean="0">
                <a:solidFill>
                  <a:srgbClr val="00B0F0"/>
                </a:solidFill>
              </a:rPr>
              <a:t>what </a:t>
            </a:r>
            <a:r>
              <a:rPr lang="en-US" sz="1100" dirty="0">
                <a:solidFill>
                  <a:srgbClr val="00B0F0"/>
                </a:solidFill>
              </a:rPr>
              <a:t>do you think can be maximum number of edges here</a:t>
            </a:r>
            <a:r>
              <a:rPr lang="en-US" sz="1100" dirty="0" smtClean="0">
                <a:solidFill>
                  <a:srgbClr val="00B0F0"/>
                </a:solidFill>
              </a:rPr>
              <a:t>.</a:t>
            </a:r>
          </a:p>
          <a:p>
            <a:pPr marL="628650" lvl="1" indent="-171450">
              <a:buFont typeface="Arial" charset="0"/>
              <a:buChar char="•"/>
            </a:pPr>
            <a:r>
              <a:rPr lang="en-US" sz="1100" dirty="0" smtClean="0">
                <a:solidFill>
                  <a:schemeClr val="accent6"/>
                </a:solidFill>
              </a:rPr>
              <a:t>Well</a:t>
            </a:r>
            <a:r>
              <a:rPr lang="en-US" sz="1100" dirty="0">
                <a:solidFill>
                  <a:schemeClr val="accent6"/>
                </a:solidFill>
              </a:rPr>
              <a:t>, each node can have directed edges to all other nodes</a:t>
            </a:r>
            <a:r>
              <a:rPr lang="en-US" sz="1100" dirty="0" smtClean="0">
                <a:solidFill>
                  <a:schemeClr val="accent6"/>
                </a:solidFill>
              </a:rPr>
              <a:t>.</a:t>
            </a:r>
            <a:endParaRPr lang="en-US" sz="1100" dirty="0">
              <a:solidFill>
                <a:srgbClr val="00B0F0"/>
              </a:solidFill>
            </a:endParaRPr>
          </a:p>
          <a:p>
            <a:pPr marL="171450" indent="-171450">
              <a:buFont typeface="Arial" charset="0"/>
              <a:buChar char="•"/>
            </a:pPr>
            <a:r>
              <a:rPr lang="en-US" sz="1100" dirty="0" smtClean="0">
                <a:solidFill>
                  <a:schemeClr val="accent6"/>
                </a:solidFill>
              </a:rPr>
              <a:t>In </a:t>
            </a:r>
            <a:r>
              <a:rPr lang="en-US" sz="1100" dirty="0">
                <a:solidFill>
                  <a:schemeClr val="accent6"/>
                </a:solidFill>
              </a:rPr>
              <a:t>this example, each node can have directed edges to 3 other nodes.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have 4 nodes in total,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maximum possible number of edges here is 4 * 3 that is 12.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This </a:t>
            </a:r>
            <a:r>
              <a:rPr lang="en-US" sz="1100" dirty="0">
                <a:solidFill>
                  <a:schemeClr val="accent6"/>
                </a:solidFill>
              </a:rPr>
              <a:t>is the maximum that we can draw if there is no self loop or multi-edges.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In </a:t>
            </a:r>
            <a:r>
              <a:rPr lang="en-US" sz="1100" dirty="0">
                <a:solidFill>
                  <a:schemeClr val="accent6"/>
                </a:solidFill>
              </a:rPr>
              <a:t>general if there are N vertices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maximum number of edges in a directed graph would be N * (N - 1),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so </a:t>
            </a:r>
            <a:r>
              <a:rPr lang="en-US" sz="1100" dirty="0">
                <a:solidFill>
                  <a:schemeClr val="accent6"/>
                </a:solidFill>
              </a:rPr>
              <a:t>in a simple directed graph of number of edges would be in this </a:t>
            </a:r>
            <a:r>
              <a:rPr lang="en-US" sz="1100" dirty="0" smtClean="0">
                <a:solidFill>
                  <a:schemeClr val="accent6"/>
                </a:solidFill>
              </a:rPr>
              <a:t>range</a:t>
            </a:r>
          </a:p>
          <a:p>
            <a:pPr marL="628650" lvl="1" indent="-171450">
              <a:buFont typeface="Arial" charset="0"/>
              <a:buChar char="•"/>
            </a:pPr>
            <a:r>
              <a:rPr lang="en-US" sz="1100" dirty="0" smtClean="0">
                <a:solidFill>
                  <a:schemeClr val="accent6"/>
                </a:solidFill>
              </a:rPr>
              <a:t>0 </a:t>
            </a:r>
            <a:r>
              <a:rPr lang="en-US" sz="1100" dirty="0">
                <a:solidFill>
                  <a:schemeClr val="accent6"/>
                </a:solidFill>
              </a:rPr>
              <a:t>to N * (N-1</a:t>
            </a:r>
            <a:r>
              <a:rPr lang="en-US" sz="1100" dirty="0" smtClean="0">
                <a:solidFill>
                  <a:schemeClr val="accent6"/>
                </a:solidFill>
              </a:rPr>
              <a:t>)</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Now </a:t>
            </a:r>
            <a:r>
              <a:rPr lang="en-US" sz="1100" dirty="0">
                <a:solidFill>
                  <a:schemeClr val="accent6"/>
                </a:solidFill>
              </a:rPr>
              <a:t>what do you think would be the maximum for an undirected graphs</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In </a:t>
            </a:r>
            <a:r>
              <a:rPr lang="en-US" sz="1100" dirty="0">
                <a:solidFill>
                  <a:schemeClr val="accent6"/>
                </a:solidFill>
              </a:rPr>
              <a:t>an undirected graph,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can have only 1 bi-directional edge between a pair of nodes.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can't have 2 edges in different directions,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here the maximum would be half of maximum for directed</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So </a:t>
            </a:r>
            <a:r>
              <a:rPr lang="en-US" sz="1100" dirty="0">
                <a:solidFill>
                  <a:schemeClr val="accent6"/>
                </a:solidFill>
              </a:rPr>
              <a:t>if the graph is simple and undirected number of edges would be in the range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0 </a:t>
            </a:r>
            <a:r>
              <a:rPr lang="en-US" sz="1100" dirty="0">
                <a:solidFill>
                  <a:schemeClr val="accent6"/>
                </a:solidFill>
              </a:rPr>
              <a:t>to (N * (N - 1)) / </a:t>
            </a:r>
            <a:r>
              <a:rPr lang="en-US" sz="1100" dirty="0" smtClean="0">
                <a:solidFill>
                  <a:schemeClr val="accent6"/>
                </a:solidFill>
              </a:rPr>
              <a:t>2</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Remember </a:t>
            </a:r>
            <a:r>
              <a:rPr lang="en-US" sz="1100" dirty="0">
                <a:solidFill>
                  <a:schemeClr val="accent6"/>
                </a:solidFill>
              </a:rPr>
              <a:t>this is true only if there is no self loop or multi-edge.</a:t>
            </a:r>
            <a:endParaRPr lang="en-US" sz="1100" dirty="0" smtClean="0">
              <a:solidFill>
                <a:schemeClr val="accent6"/>
              </a:solidFill>
            </a:endParaRPr>
          </a:p>
        </p:txBody>
      </p:sp>
      <p:grpSp>
        <p:nvGrpSpPr>
          <p:cNvPr id="10" name="Group 9"/>
          <p:cNvGrpSpPr/>
          <p:nvPr/>
        </p:nvGrpSpPr>
        <p:grpSpPr>
          <a:xfrm>
            <a:off x="663255" y="4259695"/>
            <a:ext cx="3244850" cy="1705952"/>
            <a:chOff x="171803" y="2345081"/>
            <a:chExt cx="3244850" cy="1705952"/>
          </a:xfrm>
        </p:grpSpPr>
        <p:pic>
          <p:nvPicPr>
            <p:cNvPr id="7" name="Picture 6"/>
            <p:cNvPicPr>
              <a:picLocks noChangeAspect="1"/>
            </p:cNvPicPr>
            <p:nvPr/>
          </p:nvPicPr>
          <p:blipFill>
            <a:blip r:embed="rId3"/>
            <a:stretch>
              <a:fillRect/>
            </a:stretch>
          </p:blipFill>
          <p:spPr>
            <a:xfrm>
              <a:off x="171803" y="2345081"/>
              <a:ext cx="2541833" cy="1389945"/>
            </a:xfrm>
            <a:prstGeom prst="rect">
              <a:avLst/>
            </a:prstGeom>
          </p:spPr>
        </p:pic>
        <p:pic>
          <p:nvPicPr>
            <p:cNvPr id="8" name="Picture 7"/>
            <p:cNvPicPr>
              <a:picLocks noChangeAspect="1"/>
            </p:cNvPicPr>
            <p:nvPr/>
          </p:nvPicPr>
          <p:blipFill>
            <a:blip r:embed="rId4"/>
            <a:stretch>
              <a:fillRect/>
            </a:stretch>
          </p:blipFill>
          <p:spPr>
            <a:xfrm>
              <a:off x="171803" y="3735026"/>
              <a:ext cx="3244850" cy="316007"/>
            </a:xfrm>
            <a:prstGeom prst="rect">
              <a:avLst/>
            </a:prstGeom>
          </p:spPr>
        </p:pic>
      </p:grpSp>
      <p:pic>
        <p:nvPicPr>
          <p:cNvPr id="6" name="Picture 5"/>
          <p:cNvPicPr>
            <a:picLocks noChangeAspect="1"/>
          </p:cNvPicPr>
          <p:nvPr/>
        </p:nvPicPr>
        <p:blipFill>
          <a:blip r:embed="rId5"/>
          <a:stretch>
            <a:fillRect/>
          </a:stretch>
        </p:blipFill>
        <p:spPr>
          <a:xfrm>
            <a:off x="1058254" y="1955943"/>
            <a:ext cx="2269146" cy="1418215"/>
          </a:xfrm>
          <a:prstGeom prst="rect">
            <a:avLst/>
          </a:prstGeom>
        </p:spPr>
      </p:pic>
      <p:pic>
        <p:nvPicPr>
          <p:cNvPr id="12" name="Picture 11"/>
          <p:cNvPicPr>
            <a:picLocks noChangeAspect="1"/>
          </p:cNvPicPr>
          <p:nvPr/>
        </p:nvPicPr>
        <p:blipFill>
          <a:blip r:embed="rId6"/>
          <a:stretch>
            <a:fillRect/>
          </a:stretch>
        </p:blipFill>
        <p:spPr>
          <a:xfrm>
            <a:off x="3788710" y="93955"/>
            <a:ext cx="3238500" cy="330200"/>
          </a:xfrm>
          <a:prstGeom prst="rect">
            <a:avLst/>
          </a:prstGeom>
        </p:spPr>
      </p:pic>
    </p:spTree>
    <p:extLst>
      <p:ext uri="{BB962C8B-B14F-4D97-AF65-F5344CB8AC3E}">
        <p14:creationId xmlns:p14="http://schemas.microsoft.com/office/powerpoint/2010/main" val="167513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94565" y="1233545"/>
            <a:ext cx="3621973" cy="1810987"/>
          </a:xfrm>
          <a:prstGeom prst="rect">
            <a:avLst/>
          </a:prstGeom>
        </p:spPr>
      </p:pic>
      <p:pic>
        <p:nvPicPr>
          <p:cNvPr id="4" name="Picture 3"/>
          <p:cNvPicPr>
            <a:picLocks noChangeAspect="1"/>
          </p:cNvPicPr>
          <p:nvPr/>
        </p:nvPicPr>
        <p:blipFill>
          <a:blip r:embed="rId3"/>
          <a:stretch>
            <a:fillRect/>
          </a:stretch>
        </p:blipFill>
        <p:spPr>
          <a:xfrm>
            <a:off x="1056903" y="929687"/>
            <a:ext cx="3462152" cy="1808409"/>
          </a:xfrm>
          <a:prstGeom prst="rect">
            <a:avLst/>
          </a:prstGeom>
        </p:spPr>
      </p:pic>
      <p:grpSp>
        <p:nvGrpSpPr>
          <p:cNvPr id="8" name="Group 7"/>
          <p:cNvGrpSpPr/>
          <p:nvPr/>
        </p:nvGrpSpPr>
        <p:grpSpPr>
          <a:xfrm>
            <a:off x="6982113" y="4077192"/>
            <a:ext cx="3646878" cy="1713666"/>
            <a:chOff x="4802910" y="2999507"/>
            <a:chExt cx="3646878" cy="1713666"/>
          </a:xfrm>
        </p:grpSpPr>
        <p:pic>
          <p:nvPicPr>
            <p:cNvPr id="6" name="Picture 5"/>
            <p:cNvPicPr>
              <a:picLocks noChangeAspect="1"/>
            </p:cNvPicPr>
            <p:nvPr/>
          </p:nvPicPr>
          <p:blipFill>
            <a:blip r:embed="rId4"/>
            <a:stretch>
              <a:fillRect/>
            </a:stretch>
          </p:blipFill>
          <p:spPr>
            <a:xfrm>
              <a:off x="4802910" y="2999507"/>
              <a:ext cx="3646878" cy="1713666"/>
            </a:xfrm>
            <a:prstGeom prst="rect">
              <a:avLst/>
            </a:prstGeom>
          </p:spPr>
        </p:pic>
        <p:sp>
          <p:nvSpPr>
            <p:cNvPr id="7" name="Rectangle 6"/>
            <p:cNvSpPr/>
            <p:nvPr/>
          </p:nvSpPr>
          <p:spPr>
            <a:xfrm>
              <a:off x="7243947" y="3253840"/>
              <a:ext cx="190005" cy="201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2</a:t>
              </a:r>
              <a:endParaRPr lang="en-US" sz="1050" dirty="0"/>
            </a:p>
          </p:txBody>
        </p:sp>
      </p:grpSp>
      <p:cxnSp>
        <p:nvCxnSpPr>
          <p:cNvPr id="10" name="Straight Arrow Connector 9"/>
          <p:cNvCxnSpPr/>
          <p:nvPr/>
        </p:nvCxnSpPr>
        <p:spPr>
          <a:xfrm>
            <a:off x="2648197" y="2363190"/>
            <a:ext cx="11876" cy="1128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799613" y="2363189"/>
            <a:ext cx="11876" cy="1128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056903" y="3720932"/>
            <a:ext cx="3423475" cy="1778580"/>
            <a:chOff x="1056903" y="3720932"/>
            <a:chExt cx="3423475" cy="1778580"/>
          </a:xfrm>
        </p:grpSpPr>
        <p:pic>
          <p:nvPicPr>
            <p:cNvPr id="5" name="Picture 4"/>
            <p:cNvPicPr>
              <a:picLocks noChangeAspect="1"/>
            </p:cNvPicPr>
            <p:nvPr/>
          </p:nvPicPr>
          <p:blipFill>
            <a:blip r:embed="rId5"/>
            <a:stretch>
              <a:fillRect/>
            </a:stretch>
          </p:blipFill>
          <p:spPr>
            <a:xfrm>
              <a:off x="1056903" y="3720932"/>
              <a:ext cx="3423475" cy="1778580"/>
            </a:xfrm>
            <a:prstGeom prst="rect">
              <a:avLst/>
            </a:prstGeom>
          </p:spPr>
        </p:pic>
        <p:sp>
          <p:nvSpPr>
            <p:cNvPr id="12" name="TextBox 11"/>
            <p:cNvSpPr txBox="1"/>
            <p:nvPr/>
          </p:nvSpPr>
          <p:spPr>
            <a:xfrm>
              <a:off x="3693226" y="4089484"/>
              <a:ext cx="166255" cy="253916"/>
            </a:xfrm>
            <a:prstGeom prst="rect">
              <a:avLst/>
            </a:prstGeom>
            <a:noFill/>
          </p:spPr>
          <p:txBody>
            <a:bodyPr wrap="square" rtlCol="0">
              <a:spAutoFit/>
            </a:bodyPr>
            <a:lstStyle/>
            <a:p>
              <a:r>
                <a:rPr lang="en-US" sz="1050" dirty="0" smtClean="0">
                  <a:solidFill>
                    <a:schemeClr val="bg1"/>
                  </a:solidFill>
                </a:rPr>
                <a:t>8</a:t>
              </a:r>
              <a:endParaRPr lang="en-US" sz="1050" dirty="0">
                <a:solidFill>
                  <a:schemeClr val="bg1"/>
                </a:solidFill>
              </a:endParaRPr>
            </a:p>
          </p:txBody>
        </p:sp>
      </p:grpSp>
      <p:sp>
        <p:nvSpPr>
          <p:cNvPr id="14" name="Rectangle 13"/>
          <p:cNvSpPr/>
          <p:nvPr/>
        </p:nvSpPr>
        <p:spPr>
          <a:xfrm>
            <a:off x="1881972" y="1495192"/>
            <a:ext cx="570990" cy="200055"/>
          </a:xfrm>
          <a:prstGeom prst="rect">
            <a:avLst/>
          </a:prstGeom>
        </p:spPr>
        <p:txBody>
          <a:bodyPr wrap="none">
            <a:spAutoFit/>
          </a:bodyPr>
          <a:lstStyle/>
          <a:p>
            <a:r>
              <a:rPr lang="en-US" sz="700" smtClean="0">
                <a:solidFill>
                  <a:schemeClr val="accent6"/>
                </a:solidFill>
                <a:latin typeface="Chalkduster" charset="0"/>
                <a:ea typeface="Chalkduster" charset="0"/>
                <a:cs typeface="Chalkduster" charset="0"/>
              </a:rPr>
              <a:t>// 200 </a:t>
            </a:r>
            <a:endParaRPr lang="en-US" sz="700" dirty="0">
              <a:solidFill>
                <a:schemeClr val="accent6"/>
              </a:solidFill>
              <a:latin typeface="Chalkduster" charset="0"/>
              <a:ea typeface="Chalkduster" charset="0"/>
              <a:cs typeface="Chalkduster" charset="0"/>
            </a:endParaRPr>
          </a:p>
        </p:txBody>
      </p:sp>
      <p:sp>
        <p:nvSpPr>
          <p:cNvPr id="16" name="Rectangle 15"/>
          <p:cNvSpPr/>
          <p:nvPr/>
        </p:nvSpPr>
        <p:spPr>
          <a:xfrm>
            <a:off x="1039798" y="614838"/>
            <a:ext cx="931665" cy="230832"/>
          </a:xfrm>
          <a:prstGeom prst="rect">
            <a:avLst/>
          </a:prstGeom>
        </p:spPr>
        <p:txBody>
          <a:bodyPr wrap="none">
            <a:spAutoFit/>
          </a:bodyPr>
          <a:lstStyle/>
          <a:p>
            <a:r>
              <a:rPr lang="en-US" sz="900" dirty="0" smtClean="0">
                <a:solidFill>
                  <a:srgbClr val="C00000"/>
                </a:solidFill>
                <a:latin typeface="Chalkduster" charset="0"/>
                <a:ea typeface="Chalkduster" charset="0"/>
                <a:cs typeface="Chalkduster" charset="0"/>
              </a:rPr>
              <a:t>(Developer)</a:t>
            </a:r>
            <a:endParaRPr lang="en-US" sz="900" dirty="0">
              <a:solidFill>
                <a:srgbClr val="C00000"/>
              </a:solidFill>
              <a:latin typeface="Chalkduster" charset="0"/>
              <a:ea typeface="Chalkduster" charset="0"/>
              <a:cs typeface="Chalkduster" charset="0"/>
            </a:endParaRPr>
          </a:p>
        </p:txBody>
      </p:sp>
    </p:spTree>
    <p:extLst>
      <p:ext uri="{BB962C8B-B14F-4D97-AF65-F5344CB8AC3E}">
        <p14:creationId xmlns:p14="http://schemas.microsoft.com/office/powerpoint/2010/main" val="1229410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0704" y="1221652"/>
            <a:ext cx="2806700" cy="774700"/>
          </a:xfrm>
          <a:prstGeom prst="rect">
            <a:avLst/>
          </a:prstGeom>
        </p:spPr>
      </p:pic>
      <p:pic>
        <p:nvPicPr>
          <p:cNvPr id="3" name="Picture 2"/>
          <p:cNvPicPr>
            <a:picLocks noChangeAspect="1"/>
          </p:cNvPicPr>
          <p:nvPr/>
        </p:nvPicPr>
        <p:blipFill>
          <a:blip r:embed="rId3"/>
          <a:stretch>
            <a:fillRect/>
          </a:stretch>
        </p:blipFill>
        <p:spPr>
          <a:xfrm>
            <a:off x="601756" y="3418242"/>
            <a:ext cx="2524596" cy="438671"/>
          </a:xfrm>
          <a:prstGeom prst="rect">
            <a:avLst/>
          </a:prstGeom>
        </p:spPr>
      </p:pic>
      <p:sp>
        <p:nvSpPr>
          <p:cNvPr id="4" name="Rectangle 3"/>
          <p:cNvSpPr/>
          <p:nvPr/>
        </p:nvSpPr>
        <p:spPr>
          <a:xfrm>
            <a:off x="4934885" y="1002824"/>
            <a:ext cx="7039537" cy="4662815"/>
          </a:xfrm>
          <a:prstGeom prst="rect">
            <a:avLst/>
          </a:prstGeom>
        </p:spPr>
        <p:txBody>
          <a:bodyPr wrap="square">
            <a:spAutoFit/>
          </a:bodyPr>
          <a:lstStyle/>
          <a:p>
            <a:pPr marL="171450" indent="-171450">
              <a:buFont typeface="Arial" charset="0"/>
              <a:buChar char="•"/>
            </a:pPr>
            <a:r>
              <a:rPr lang="en-US" sz="1100" dirty="0">
                <a:solidFill>
                  <a:schemeClr val="accent6"/>
                </a:solidFill>
              </a:rPr>
              <a:t>For example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if </a:t>
            </a:r>
            <a:r>
              <a:rPr lang="en-US" sz="1100" dirty="0">
                <a:solidFill>
                  <a:schemeClr val="accent6"/>
                </a:solidFill>
              </a:rPr>
              <a:t>number of vertices in a directed graph is equal to 10,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maximum </a:t>
            </a:r>
            <a:r>
              <a:rPr lang="en-US" sz="1100" dirty="0">
                <a:solidFill>
                  <a:schemeClr val="accent6"/>
                </a:solidFill>
              </a:rPr>
              <a:t>number of edges would be 90.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If </a:t>
            </a:r>
            <a:r>
              <a:rPr lang="en-US" sz="1100" dirty="0">
                <a:solidFill>
                  <a:schemeClr val="accent6"/>
                </a:solidFill>
              </a:rPr>
              <a:t>number of vertices is 100</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 </a:t>
            </a:r>
            <a:r>
              <a:rPr lang="en-US" sz="1100" dirty="0">
                <a:solidFill>
                  <a:schemeClr val="accent6"/>
                </a:solidFill>
              </a:rPr>
              <a:t>maximum number of edges would be 9900</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Maximum </a:t>
            </a:r>
            <a:r>
              <a:rPr lang="en-US" sz="1100" dirty="0">
                <a:solidFill>
                  <a:schemeClr val="accent6"/>
                </a:solidFill>
              </a:rPr>
              <a:t>number of edges would be close to Square of number of vertices</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A </a:t>
            </a:r>
            <a:r>
              <a:rPr lang="en-US" sz="1100" dirty="0">
                <a:solidFill>
                  <a:schemeClr val="accent6"/>
                </a:solidFill>
              </a:rPr>
              <a:t>graph is called dense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number of edges in the graph is close to maximum possible number of </a:t>
            </a:r>
            <a:r>
              <a:rPr lang="en-US" sz="1100" dirty="0" smtClean="0">
                <a:solidFill>
                  <a:schemeClr val="accent6"/>
                </a:solidFill>
              </a:rPr>
              <a:t>edges</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if </a:t>
            </a:r>
            <a:r>
              <a:rPr lang="en-US" sz="1100" dirty="0">
                <a:solidFill>
                  <a:schemeClr val="accent6"/>
                </a:solidFill>
              </a:rPr>
              <a:t>the number of edges is of order of square of number of vertices,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and </a:t>
            </a:r>
            <a:r>
              <a:rPr lang="en-US" sz="1100" dirty="0">
                <a:solidFill>
                  <a:schemeClr val="accent6"/>
                </a:solidFill>
              </a:rPr>
              <a:t>a graph is called sparse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if </a:t>
            </a:r>
            <a:r>
              <a:rPr lang="en-US" sz="1100" dirty="0">
                <a:solidFill>
                  <a:schemeClr val="accent6"/>
                </a:solidFill>
              </a:rPr>
              <a:t>the number of edges is really less,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typically </a:t>
            </a:r>
            <a:r>
              <a:rPr lang="en-US" sz="1100" dirty="0">
                <a:solidFill>
                  <a:schemeClr val="accent6"/>
                </a:solidFill>
              </a:rPr>
              <a:t>close to a number of vertices and not more than that</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There </a:t>
            </a:r>
            <a:r>
              <a:rPr lang="en-US" sz="1100" dirty="0">
                <a:solidFill>
                  <a:schemeClr val="accent6"/>
                </a:solidFill>
              </a:rPr>
              <a:t>is no defined boundary for what can be called dense and what can be called sparse. </a:t>
            </a:r>
          </a:p>
          <a:p>
            <a:pPr marL="628650" lvl="1" indent="-171450">
              <a:buFont typeface="Arial" charset="0"/>
              <a:buChar char="•"/>
            </a:pPr>
            <a:r>
              <a:rPr lang="en-US" sz="1100" dirty="0" smtClean="0">
                <a:solidFill>
                  <a:schemeClr val="accent6"/>
                </a:solidFill>
              </a:rPr>
              <a:t>It </a:t>
            </a:r>
            <a:r>
              <a:rPr lang="en-US" sz="1100" dirty="0">
                <a:solidFill>
                  <a:schemeClr val="accent6"/>
                </a:solidFill>
              </a:rPr>
              <a:t>all depends on context</a:t>
            </a:r>
            <a:r>
              <a:rPr lang="en-US" sz="1100" dirty="0" smtClean="0">
                <a:solidFill>
                  <a:schemeClr val="accent6"/>
                </a:solidFill>
              </a:rPr>
              <a:t>.</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but </a:t>
            </a:r>
            <a:r>
              <a:rPr lang="en-US" sz="1100" dirty="0">
                <a:solidFill>
                  <a:schemeClr val="accent6"/>
                </a:solidFill>
              </a:rPr>
              <a:t>this is an important classification.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While </a:t>
            </a:r>
            <a:r>
              <a:rPr lang="en-US" sz="1100" dirty="0">
                <a:solidFill>
                  <a:schemeClr val="accent6"/>
                </a:solidFill>
              </a:rPr>
              <a:t>working with graphs</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a </a:t>
            </a:r>
            <a:r>
              <a:rPr lang="en-US" sz="1100" dirty="0">
                <a:solidFill>
                  <a:schemeClr val="accent6"/>
                </a:solidFill>
              </a:rPr>
              <a:t>lot of decisions are made based on whether the graph is dense or sparse.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For </a:t>
            </a:r>
            <a:r>
              <a:rPr lang="en-US" sz="1100" dirty="0">
                <a:solidFill>
                  <a:schemeClr val="accent6"/>
                </a:solidFill>
              </a:rPr>
              <a:t>example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we </a:t>
            </a:r>
            <a:r>
              <a:rPr lang="en-US" sz="1100" dirty="0">
                <a:solidFill>
                  <a:schemeClr val="accent6"/>
                </a:solidFill>
              </a:rPr>
              <a:t>typically choose a different kind of storage structure in computer's memory for a dense graph</a:t>
            </a: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We </a:t>
            </a:r>
            <a:r>
              <a:rPr lang="en-US" sz="1100" dirty="0">
                <a:solidFill>
                  <a:schemeClr val="accent6"/>
                </a:solidFill>
              </a:rPr>
              <a:t>typically store a dense graphs and something called adjacency matrix,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and </a:t>
            </a:r>
            <a:r>
              <a:rPr lang="en-US" sz="1100" dirty="0">
                <a:solidFill>
                  <a:schemeClr val="accent6"/>
                </a:solidFill>
              </a:rPr>
              <a:t>for a sparse graph we typically </a:t>
            </a:r>
            <a:r>
              <a:rPr lang="en-US" sz="1100" dirty="0" smtClean="0">
                <a:solidFill>
                  <a:schemeClr val="accent6"/>
                </a:solidFill>
              </a:rPr>
              <a:t>uses </a:t>
            </a:r>
            <a:r>
              <a:rPr lang="en-US" sz="1100" dirty="0" err="1" smtClean="0">
                <a:solidFill>
                  <a:schemeClr val="accent6"/>
                </a:solidFill>
              </a:rPr>
              <a:t>omething</a:t>
            </a:r>
            <a:r>
              <a:rPr lang="en-US" sz="1100" dirty="0" smtClean="0">
                <a:solidFill>
                  <a:schemeClr val="accent6"/>
                </a:solidFill>
              </a:rPr>
              <a:t> </a:t>
            </a:r>
            <a:r>
              <a:rPr lang="en-US" sz="1100" dirty="0">
                <a:solidFill>
                  <a:schemeClr val="accent6"/>
                </a:solidFill>
              </a:rPr>
              <a:t>called adjacency list.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I'll </a:t>
            </a:r>
            <a:r>
              <a:rPr lang="en-US" sz="1100" dirty="0">
                <a:solidFill>
                  <a:schemeClr val="accent6"/>
                </a:solidFill>
              </a:rPr>
              <a:t>be talking about adjacency matrix and adjacency list later. </a:t>
            </a:r>
            <a:endParaRPr lang="en-US" sz="1100" dirty="0" smtClean="0">
              <a:solidFill>
                <a:schemeClr val="accent6"/>
              </a:solidFill>
            </a:endParaRPr>
          </a:p>
        </p:txBody>
      </p:sp>
      <p:pic>
        <p:nvPicPr>
          <p:cNvPr id="6" name="Picture 5"/>
          <p:cNvPicPr>
            <a:picLocks noChangeAspect="1"/>
          </p:cNvPicPr>
          <p:nvPr/>
        </p:nvPicPr>
        <p:blipFill>
          <a:blip r:embed="rId4"/>
          <a:stretch>
            <a:fillRect/>
          </a:stretch>
        </p:blipFill>
        <p:spPr>
          <a:xfrm>
            <a:off x="3788710" y="132055"/>
            <a:ext cx="3238500" cy="330200"/>
          </a:xfrm>
          <a:prstGeom prst="rect">
            <a:avLst/>
          </a:prstGeom>
        </p:spPr>
      </p:pic>
    </p:spTree>
    <p:extLst>
      <p:ext uri="{BB962C8B-B14F-4D97-AF65-F5344CB8AC3E}">
        <p14:creationId xmlns:p14="http://schemas.microsoft.com/office/powerpoint/2010/main" val="1919056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8710" y="132055"/>
            <a:ext cx="3238500" cy="330200"/>
          </a:xfrm>
          <a:prstGeom prst="rect">
            <a:avLst/>
          </a:prstGeom>
        </p:spPr>
      </p:pic>
      <p:sp>
        <p:nvSpPr>
          <p:cNvPr id="3" name="Rectangle 2"/>
          <p:cNvSpPr/>
          <p:nvPr/>
        </p:nvSpPr>
        <p:spPr>
          <a:xfrm>
            <a:off x="4470400" y="514164"/>
            <a:ext cx="7039537" cy="3477875"/>
          </a:xfrm>
          <a:prstGeom prst="rect">
            <a:avLst/>
          </a:prstGeom>
        </p:spPr>
        <p:txBody>
          <a:bodyPr wrap="square">
            <a:spAutoFit/>
          </a:bodyPr>
          <a:lstStyle/>
          <a:p>
            <a:pPr marL="171450" indent="-171450">
              <a:buFont typeface="Arial" charset="0"/>
              <a:buChar char="•"/>
            </a:pPr>
            <a:r>
              <a:rPr lang="en-US" sz="1100" dirty="0">
                <a:solidFill>
                  <a:schemeClr val="accent6"/>
                </a:solidFill>
              </a:rPr>
              <a:t>A path in a graph is a sequence of vertices where each  </a:t>
            </a:r>
            <a:r>
              <a:rPr lang="en-US" sz="1100" dirty="0" smtClean="0">
                <a:solidFill>
                  <a:schemeClr val="accent6"/>
                </a:solidFill>
              </a:rPr>
              <a:t>adjacent pair </a:t>
            </a:r>
            <a:r>
              <a:rPr lang="en-US" sz="1100" dirty="0">
                <a:solidFill>
                  <a:schemeClr val="accent6"/>
                </a:solidFill>
              </a:rPr>
              <a:t>in the sequence is connected by an edge</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I'm </a:t>
            </a:r>
            <a:r>
              <a:rPr lang="en-US" sz="1100" dirty="0">
                <a:solidFill>
                  <a:schemeClr val="accent6"/>
                </a:solidFill>
              </a:rPr>
              <a:t>highlighting the path here in this example graph.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This </a:t>
            </a:r>
            <a:r>
              <a:rPr lang="en-US" sz="1100" dirty="0">
                <a:solidFill>
                  <a:schemeClr val="accent6"/>
                </a:solidFill>
              </a:rPr>
              <a:t>sequence of vertices &lt;A,B,F,H&gt;</a:t>
            </a:r>
            <a:r>
              <a:rPr lang="en-US" sz="1100" dirty="0" smtClean="0">
                <a:solidFill>
                  <a:schemeClr val="accent6"/>
                </a:solidFill>
              </a:rPr>
              <a:t> </a:t>
            </a:r>
            <a:r>
              <a:rPr lang="en-US" sz="1100" dirty="0">
                <a:solidFill>
                  <a:schemeClr val="accent6"/>
                </a:solidFill>
              </a:rPr>
              <a:t>is a path in this graph</a:t>
            </a:r>
            <a:r>
              <a:rPr lang="en-US" sz="1100" dirty="0" smtClean="0">
                <a:solidFill>
                  <a:schemeClr val="accent6"/>
                </a:solidFill>
              </a:rPr>
              <a:t>.</a:t>
            </a:r>
          </a:p>
          <a:p>
            <a:pPr marL="628650" lvl="1" indent="-171450">
              <a:buFont typeface="Arial" charset="0"/>
              <a:buChar char="•"/>
            </a:pPr>
            <a:endParaRPr lang="en-US" sz="1100" dirty="0">
              <a:solidFill>
                <a:schemeClr val="accent6"/>
              </a:solidFill>
            </a:endParaRPr>
          </a:p>
          <a:p>
            <a:pPr marL="628650" lvl="1" indent="-171450">
              <a:buFont typeface="Arial" charset="0"/>
              <a:buChar char="•"/>
            </a:pPr>
            <a:r>
              <a:rPr lang="en-US" sz="1100" dirty="0" smtClean="0">
                <a:solidFill>
                  <a:schemeClr val="accent6"/>
                </a:solidFill>
              </a:rPr>
              <a:t>Now </a:t>
            </a:r>
            <a:r>
              <a:rPr lang="en-US" sz="1100" dirty="0">
                <a:solidFill>
                  <a:schemeClr val="accent6"/>
                </a:solidFill>
              </a:rPr>
              <a:t>we have an undirected graph here, edges are bi-directional</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In </a:t>
            </a:r>
            <a:r>
              <a:rPr lang="en-US" sz="1100" dirty="0">
                <a:solidFill>
                  <a:schemeClr val="accent6"/>
                </a:solidFill>
              </a:rPr>
              <a:t>a directed graph, all edges must also be aligned in 1 direction the direction of the path</a:t>
            </a:r>
            <a:r>
              <a:rPr lang="en-US" sz="1100" dirty="0" smtClean="0">
                <a:solidFill>
                  <a:schemeClr val="accent6"/>
                </a:solidFill>
              </a:rPr>
              <a:t>.</a:t>
            </a:r>
          </a:p>
          <a:p>
            <a:pPr marL="628650" lvl="1" indent="-171450">
              <a:buFont typeface="Arial" charset="0"/>
              <a:buChar char="•"/>
            </a:pPr>
            <a:endParaRPr lang="en-US" sz="1100" dirty="0">
              <a:solidFill>
                <a:schemeClr val="accent6"/>
              </a:solidFill>
            </a:endParaRPr>
          </a:p>
          <a:p>
            <a:pPr marL="628650" lvl="1" indent="-171450">
              <a:buFont typeface="Arial" charset="0"/>
              <a:buChar char="•"/>
            </a:pPr>
            <a:r>
              <a:rPr lang="en-US" sz="1100" dirty="0" smtClean="0">
                <a:solidFill>
                  <a:schemeClr val="accent6"/>
                </a:solidFill>
              </a:rPr>
              <a:t>A </a:t>
            </a:r>
            <a:r>
              <a:rPr lang="en-US" sz="1100" dirty="0">
                <a:solidFill>
                  <a:srgbClr val="00B0F0"/>
                </a:solidFill>
              </a:rPr>
              <a:t>path</a:t>
            </a:r>
            <a:r>
              <a:rPr lang="en-US" sz="1100" dirty="0">
                <a:solidFill>
                  <a:schemeClr val="accent6"/>
                </a:solidFill>
              </a:rPr>
              <a:t> is called </a:t>
            </a:r>
            <a:r>
              <a:rPr lang="en-US" sz="1100" dirty="0">
                <a:solidFill>
                  <a:srgbClr val="00B0F0"/>
                </a:solidFill>
              </a:rPr>
              <a:t>simple path</a:t>
            </a:r>
            <a:r>
              <a:rPr lang="en-US" sz="1100" dirty="0">
                <a:solidFill>
                  <a:schemeClr val="accent6"/>
                </a:solidFill>
              </a:rPr>
              <a:t> </a:t>
            </a:r>
            <a:r>
              <a:rPr lang="en-US" sz="1100" dirty="0" smtClean="0">
                <a:solidFill>
                  <a:schemeClr val="accent6"/>
                </a:solidFill>
              </a:rPr>
              <a:t>--</a:t>
            </a:r>
            <a:r>
              <a:rPr lang="en-US" sz="1100" dirty="0" smtClean="0">
                <a:solidFill>
                  <a:srgbClr val="00B0F0"/>
                </a:solidFill>
              </a:rPr>
              <a:t>if </a:t>
            </a:r>
            <a:r>
              <a:rPr lang="en-US" sz="1100" dirty="0">
                <a:solidFill>
                  <a:srgbClr val="00B0F0"/>
                </a:solidFill>
              </a:rPr>
              <a:t>no vertices are </a:t>
            </a:r>
            <a:r>
              <a:rPr lang="en-US" sz="1100" dirty="0" smtClean="0">
                <a:solidFill>
                  <a:srgbClr val="00B0F0"/>
                </a:solidFill>
              </a:rPr>
              <a:t>repeated </a:t>
            </a:r>
          </a:p>
          <a:p>
            <a:pPr marL="1085850" lvl="2" indent="-171450">
              <a:buFont typeface="Arial" charset="0"/>
              <a:buChar char="•"/>
            </a:pPr>
            <a:r>
              <a:rPr lang="en-US" sz="1100" dirty="0" smtClean="0">
                <a:solidFill>
                  <a:schemeClr val="accent6"/>
                </a:solidFill>
              </a:rPr>
              <a:t>and </a:t>
            </a:r>
            <a:r>
              <a:rPr lang="en-US" sz="1100" dirty="0">
                <a:solidFill>
                  <a:schemeClr val="accent6"/>
                </a:solidFill>
              </a:rPr>
              <a:t>if vertices are not repeated then edges will also not be repeated</a:t>
            </a:r>
            <a:r>
              <a:rPr lang="en-US" sz="1100" dirty="0" smtClean="0">
                <a:solidFill>
                  <a:schemeClr val="accent6"/>
                </a:solidFill>
              </a:rPr>
              <a:t>.</a:t>
            </a:r>
            <a:endParaRPr lang="en-US" sz="1100" dirty="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in a </a:t>
            </a:r>
            <a:r>
              <a:rPr lang="en-US" sz="1100" dirty="0">
                <a:solidFill>
                  <a:srgbClr val="00B0F0"/>
                </a:solidFill>
              </a:rPr>
              <a:t>simple path</a:t>
            </a:r>
            <a:r>
              <a:rPr lang="en-US" sz="1100" dirty="0">
                <a:solidFill>
                  <a:schemeClr val="accent6"/>
                </a:solidFill>
              </a:rPr>
              <a:t> both vertices and edges are not repeated</a:t>
            </a: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This </a:t>
            </a:r>
            <a:r>
              <a:rPr lang="en-US" sz="1100" dirty="0">
                <a:solidFill>
                  <a:schemeClr val="accent6"/>
                </a:solidFill>
              </a:rPr>
              <a:t>path &lt;A,B,F,H&gt; that I have highlighted here is a simple path </a:t>
            </a:r>
            <a:endParaRPr lang="en-US" sz="1100" dirty="0" smtClean="0">
              <a:solidFill>
                <a:schemeClr val="accent6"/>
              </a:solidFill>
            </a:endParaRPr>
          </a:p>
          <a:p>
            <a:pPr marL="1085850" lvl="2" indent="-171450">
              <a:buFont typeface="Arial" charset="0"/>
              <a:buChar char="•"/>
            </a:pP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but </a:t>
            </a:r>
            <a:r>
              <a:rPr lang="en-US" sz="1100" dirty="0">
                <a:solidFill>
                  <a:schemeClr val="accent6"/>
                </a:solidFill>
              </a:rPr>
              <a:t>we could also have a path like this.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Here</a:t>
            </a:r>
            <a:r>
              <a:rPr lang="en-US" sz="1100" dirty="0">
                <a:solidFill>
                  <a:schemeClr val="accent6"/>
                </a:solidFill>
              </a:rPr>
              <a:t>, start vertex is &lt;A,B,F,H,E,B,A,D&gt;In this path, </a:t>
            </a:r>
            <a:endParaRPr lang="en-US" sz="1100" dirty="0" smtClean="0">
              <a:solidFill>
                <a:schemeClr val="accent6"/>
              </a:solidFill>
            </a:endParaRPr>
          </a:p>
          <a:p>
            <a:pPr marL="1085850" lvl="2" indent="-171450">
              <a:buFont typeface="Arial" charset="0"/>
              <a:buChar char="•"/>
            </a:pPr>
            <a:r>
              <a:rPr lang="en-US" sz="1100" dirty="0" smtClean="0">
                <a:solidFill>
                  <a:schemeClr val="accent6"/>
                </a:solidFill>
              </a:rPr>
              <a:t>1 </a:t>
            </a:r>
            <a:r>
              <a:rPr lang="en-US" sz="1100" dirty="0">
                <a:solidFill>
                  <a:schemeClr val="accent6"/>
                </a:solidFill>
              </a:rPr>
              <a:t>edge and 2 vertices are </a:t>
            </a:r>
            <a:r>
              <a:rPr lang="en-US" sz="1100" dirty="0" smtClean="0">
                <a:solidFill>
                  <a:schemeClr val="accent6"/>
                </a:solidFill>
              </a:rPr>
              <a:t>repeated.</a:t>
            </a: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In </a:t>
            </a:r>
            <a:r>
              <a:rPr lang="en-US" sz="1100" dirty="0">
                <a:solidFill>
                  <a:schemeClr val="accent6"/>
                </a:solidFill>
              </a:rPr>
              <a:t>graph theory, there is some inconsistency in use of this term path</a:t>
            </a:r>
            <a:r>
              <a:rPr lang="en-US" sz="1100" dirty="0" smtClean="0">
                <a:solidFill>
                  <a:schemeClr val="accent6"/>
                </a:solidFill>
              </a:rPr>
              <a:t>.</a:t>
            </a:r>
          </a:p>
          <a:p>
            <a:pPr marL="171450" indent="-171450">
              <a:buFont typeface="Arial" charset="0"/>
              <a:buChar char="•"/>
            </a:pPr>
            <a:r>
              <a:rPr lang="en-US" sz="1100" dirty="0" smtClean="0">
                <a:solidFill>
                  <a:schemeClr val="accent6"/>
                </a:solidFill>
              </a:rPr>
              <a:t>Most </a:t>
            </a:r>
            <a:r>
              <a:rPr lang="en-US" sz="1100" dirty="0">
                <a:solidFill>
                  <a:schemeClr val="accent6"/>
                </a:solidFill>
              </a:rPr>
              <a:t>of the time, when we say path we mean a simple </a:t>
            </a:r>
            <a:r>
              <a:rPr lang="en-US" sz="1100" dirty="0" smtClean="0">
                <a:solidFill>
                  <a:schemeClr val="accent6"/>
                </a:solidFill>
              </a:rPr>
              <a:t>path and </a:t>
            </a:r>
            <a:r>
              <a:rPr lang="en-US" sz="1100" dirty="0">
                <a:solidFill>
                  <a:schemeClr val="accent6"/>
                </a:solidFill>
              </a:rPr>
              <a:t>if repetition is possible we used this term walk.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So </a:t>
            </a:r>
            <a:r>
              <a:rPr lang="en-US" sz="1100" dirty="0">
                <a:solidFill>
                  <a:schemeClr val="accent6"/>
                </a:solidFill>
              </a:rPr>
              <a:t>a path is basically a </a:t>
            </a:r>
            <a:r>
              <a:rPr lang="en-US" sz="1100" dirty="0" err="1">
                <a:solidFill>
                  <a:schemeClr val="accent6"/>
                </a:solidFill>
              </a:rPr>
              <a:t>walK</a:t>
            </a:r>
            <a:r>
              <a:rPr lang="en-US" sz="1100" dirty="0">
                <a:solidFill>
                  <a:schemeClr val="accent6"/>
                </a:solidFill>
              </a:rPr>
              <a:t> -- in which no vertices or edges are repeated</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A </a:t>
            </a:r>
            <a:r>
              <a:rPr lang="en-US" sz="1100" dirty="0">
                <a:solidFill>
                  <a:schemeClr val="accent6"/>
                </a:solidFill>
              </a:rPr>
              <a:t>walk is called a trail --if vertices can be repeated (but edges cannot be repeated). </a:t>
            </a:r>
            <a:endParaRPr lang="en-US" sz="1100" dirty="0" smtClean="0">
              <a:solidFill>
                <a:schemeClr val="accent6"/>
              </a:solidFill>
            </a:endParaRPr>
          </a:p>
        </p:txBody>
      </p:sp>
      <p:grpSp>
        <p:nvGrpSpPr>
          <p:cNvPr id="16" name="Group 15"/>
          <p:cNvGrpSpPr/>
          <p:nvPr/>
        </p:nvGrpSpPr>
        <p:grpSpPr>
          <a:xfrm>
            <a:off x="4706174" y="4671772"/>
            <a:ext cx="4209238" cy="2037216"/>
            <a:chOff x="785348" y="4368800"/>
            <a:chExt cx="4209238" cy="2037216"/>
          </a:xfrm>
        </p:grpSpPr>
        <p:pic>
          <p:nvPicPr>
            <p:cNvPr id="6" name="Picture 5"/>
            <p:cNvPicPr>
              <a:picLocks noChangeAspect="1"/>
            </p:cNvPicPr>
            <p:nvPr/>
          </p:nvPicPr>
          <p:blipFill>
            <a:blip r:embed="rId3"/>
            <a:stretch>
              <a:fillRect/>
            </a:stretch>
          </p:blipFill>
          <p:spPr>
            <a:xfrm>
              <a:off x="785348" y="4368800"/>
              <a:ext cx="3708212" cy="2007022"/>
            </a:xfrm>
            <a:prstGeom prst="rect">
              <a:avLst/>
            </a:prstGeom>
          </p:spPr>
        </p:pic>
        <p:sp>
          <p:nvSpPr>
            <p:cNvPr id="7" name="TextBox 6"/>
            <p:cNvSpPr txBox="1"/>
            <p:nvPr/>
          </p:nvSpPr>
          <p:spPr>
            <a:xfrm>
              <a:off x="2877691" y="6152100"/>
              <a:ext cx="1628972" cy="253916"/>
            </a:xfrm>
            <a:prstGeom prst="rect">
              <a:avLst/>
            </a:prstGeom>
            <a:noFill/>
          </p:spPr>
          <p:txBody>
            <a:bodyPr wrap="none" rtlCol="0">
              <a:spAutoFit/>
            </a:bodyPr>
            <a:lstStyle/>
            <a:p>
              <a:r>
                <a:rPr lang="en-US" sz="1050" dirty="0" smtClean="0">
                  <a:solidFill>
                    <a:schemeClr val="accent6"/>
                  </a:solidFill>
                </a:rPr>
                <a:t>(Vertices can be repeated)</a:t>
              </a:r>
              <a:endParaRPr lang="en-US" sz="1050" dirty="0">
                <a:solidFill>
                  <a:schemeClr val="accent6"/>
                </a:solidFill>
              </a:endParaRPr>
            </a:p>
          </p:txBody>
        </p:sp>
        <p:sp>
          <p:nvSpPr>
            <p:cNvPr id="8" name="TextBox 7"/>
            <p:cNvSpPr txBox="1"/>
            <p:nvPr/>
          </p:nvSpPr>
          <p:spPr>
            <a:xfrm>
              <a:off x="2639454" y="5638974"/>
              <a:ext cx="2355132" cy="253916"/>
            </a:xfrm>
            <a:prstGeom prst="rect">
              <a:avLst/>
            </a:prstGeom>
            <a:noFill/>
          </p:spPr>
          <p:txBody>
            <a:bodyPr wrap="none" rtlCol="0">
              <a:spAutoFit/>
            </a:bodyPr>
            <a:lstStyle/>
            <a:p>
              <a:r>
                <a:rPr lang="en-US" sz="1050" dirty="0" smtClean="0">
                  <a:solidFill>
                    <a:schemeClr val="accent6"/>
                  </a:solidFill>
                </a:rPr>
                <a:t>(Vertices &amp; Edges cannot be repeated)</a:t>
              </a:r>
              <a:endParaRPr lang="en-US" sz="1050" dirty="0">
                <a:solidFill>
                  <a:schemeClr val="accent6"/>
                </a:solidFill>
              </a:endParaRPr>
            </a:p>
          </p:txBody>
        </p:sp>
      </p:grpSp>
      <p:pic>
        <p:nvPicPr>
          <p:cNvPr id="9" name="Picture 8"/>
          <p:cNvPicPr>
            <a:picLocks noChangeAspect="1"/>
          </p:cNvPicPr>
          <p:nvPr/>
        </p:nvPicPr>
        <p:blipFill>
          <a:blip r:embed="rId4"/>
          <a:stretch>
            <a:fillRect/>
          </a:stretch>
        </p:blipFill>
        <p:spPr>
          <a:xfrm>
            <a:off x="9914222" y="4481165"/>
            <a:ext cx="2222500" cy="1621824"/>
          </a:xfrm>
          <a:prstGeom prst="rect">
            <a:avLst/>
          </a:prstGeom>
        </p:spPr>
      </p:pic>
      <p:grpSp>
        <p:nvGrpSpPr>
          <p:cNvPr id="14" name="Group 13"/>
          <p:cNvGrpSpPr/>
          <p:nvPr/>
        </p:nvGrpSpPr>
        <p:grpSpPr>
          <a:xfrm>
            <a:off x="355600" y="132055"/>
            <a:ext cx="3060700" cy="2106203"/>
            <a:chOff x="355600" y="132055"/>
            <a:chExt cx="3060700" cy="2106203"/>
          </a:xfrm>
        </p:grpSpPr>
        <p:pic>
          <p:nvPicPr>
            <p:cNvPr id="4" name="Picture 3"/>
            <p:cNvPicPr>
              <a:picLocks noChangeAspect="1"/>
            </p:cNvPicPr>
            <p:nvPr/>
          </p:nvPicPr>
          <p:blipFill>
            <a:blip r:embed="rId5"/>
            <a:stretch>
              <a:fillRect/>
            </a:stretch>
          </p:blipFill>
          <p:spPr>
            <a:xfrm>
              <a:off x="1117864" y="157311"/>
              <a:ext cx="1966519" cy="1402055"/>
            </a:xfrm>
            <a:prstGeom prst="rect">
              <a:avLst/>
            </a:prstGeom>
          </p:spPr>
        </p:pic>
        <p:sp>
          <p:nvSpPr>
            <p:cNvPr id="10" name="TextBox 9"/>
            <p:cNvSpPr txBox="1"/>
            <p:nvPr/>
          </p:nvSpPr>
          <p:spPr>
            <a:xfrm>
              <a:off x="595057" y="1491900"/>
              <a:ext cx="2284600" cy="746358"/>
            </a:xfrm>
            <a:prstGeom prst="rect">
              <a:avLst/>
            </a:prstGeom>
            <a:noFill/>
          </p:spPr>
          <p:txBody>
            <a:bodyPr wrap="none" rtlCol="0">
              <a:spAutoFit/>
            </a:bodyPr>
            <a:lstStyle/>
            <a:p>
              <a:r>
                <a:rPr lang="en-US" sz="1050" dirty="0" smtClean="0">
                  <a:solidFill>
                    <a:schemeClr val="accent6"/>
                  </a:solidFill>
                </a:rPr>
                <a:t>Simple Path:</a:t>
              </a:r>
            </a:p>
            <a:p>
              <a:pPr marL="171450" indent="-171450">
                <a:buFont typeface="Arial" charset="0"/>
                <a:buChar char="•"/>
              </a:pPr>
              <a:r>
                <a:rPr lang="en-US" sz="1050" dirty="0" smtClean="0">
                  <a:solidFill>
                    <a:schemeClr val="accent6"/>
                  </a:solidFill>
                </a:rPr>
                <a:t>Vertices &amp; Edges are NOT repeated</a:t>
              </a:r>
            </a:p>
            <a:p>
              <a:pPr marL="171450" indent="-171450">
                <a:buFont typeface="Arial" charset="0"/>
                <a:buChar char="•"/>
              </a:pPr>
              <a:r>
                <a:rPr lang="en-US" sz="1050" dirty="0">
                  <a:solidFill>
                    <a:schemeClr val="accent6"/>
                  </a:solidFill>
                </a:rPr>
                <a:t>&lt;A,B,F,H&gt;</a:t>
              </a:r>
              <a:endParaRPr lang="en-US" sz="1050" dirty="0" smtClean="0">
                <a:solidFill>
                  <a:schemeClr val="accent6"/>
                </a:solidFill>
              </a:endParaRPr>
            </a:p>
            <a:p>
              <a:pPr marL="171450" indent="-171450">
                <a:buFont typeface="Arial" charset="0"/>
                <a:buChar char="•"/>
              </a:pPr>
              <a:endParaRPr lang="en-US" sz="1050" dirty="0">
                <a:solidFill>
                  <a:schemeClr val="accent6"/>
                </a:solidFill>
              </a:endParaRPr>
            </a:p>
          </p:txBody>
        </p:sp>
        <p:sp>
          <p:nvSpPr>
            <p:cNvPr id="12" name="Rectangle 11"/>
            <p:cNvSpPr/>
            <p:nvPr/>
          </p:nvSpPr>
          <p:spPr>
            <a:xfrm>
              <a:off x="355600" y="132055"/>
              <a:ext cx="3060700" cy="19253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5" name="Group 14"/>
          <p:cNvGrpSpPr/>
          <p:nvPr/>
        </p:nvGrpSpPr>
        <p:grpSpPr>
          <a:xfrm>
            <a:off x="355600" y="2277596"/>
            <a:ext cx="3060700" cy="1925345"/>
            <a:chOff x="355600" y="2277596"/>
            <a:chExt cx="3060700" cy="1925345"/>
          </a:xfrm>
        </p:grpSpPr>
        <p:pic>
          <p:nvPicPr>
            <p:cNvPr id="5" name="Picture 4"/>
            <p:cNvPicPr>
              <a:picLocks noChangeAspect="1"/>
            </p:cNvPicPr>
            <p:nvPr/>
          </p:nvPicPr>
          <p:blipFill>
            <a:blip r:embed="rId6"/>
            <a:stretch>
              <a:fillRect/>
            </a:stretch>
          </p:blipFill>
          <p:spPr>
            <a:xfrm>
              <a:off x="1409700" y="2490257"/>
              <a:ext cx="1803399" cy="1240871"/>
            </a:xfrm>
            <a:prstGeom prst="rect">
              <a:avLst/>
            </a:prstGeom>
          </p:spPr>
        </p:pic>
        <p:sp>
          <p:nvSpPr>
            <p:cNvPr id="11" name="TextBox 10"/>
            <p:cNvSpPr txBox="1"/>
            <p:nvPr/>
          </p:nvSpPr>
          <p:spPr>
            <a:xfrm>
              <a:off x="652765" y="3557096"/>
              <a:ext cx="2257349" cy="584775"/>
            </a:xfrm>
            <a:prstGeom prst="rect">
              <a:avLst/>
            </a:prstGeom>
            <a:noFill/>
          </p:spPr>
          <p:txBody>
            <a:bodyPr wrap="none" rtlCol="0">
              <a:spAutoFit/>
            </a:bodyPr>
            <a:lstStyle/>
            <a:p>
              <a:r>
                <a:rPr lang="en-US" sz="1050" dirty="0" smtClean="0">
                  <a:solidFill>
                    <a:schemeClr val="accent6"/>
                  </a:solidFill>
                </a:rPr>
                <a:t>In this Path,</a:t>
              </a:r>
            </a:p>
            <a:p>
              <a:pPr marL="171450" indent="-171450">
                <a:buFont typeface="Arial" charset="0"/>
                <a:buChar char="•"/>
              </a:pPr>
              <a:r>
                <a:rPr lang="en-US" sz="1050" dirty="0" smtClean="0">
                  <a:solidFill>
                    <a:schemeClr val="accent6"/>
                  </a:solidFill>
                </a:rPr>
                <a:t>1 edge and 2 vertices are repeated</a:t>
              </a:r>
            </a:p>
            <a:p>
              <a:pPr marL="171450" indent="-171450">
                <a:buFont typeface="Arial" charset="0"/>
                <a:buChar char="•"/>
              </a:pPr>
              <a:r>
                <a:rPr lang="en-US" sz="1050" dirty="0">
                  <a:solidFill>
                    <a:schemeClr val="accent6"/>
                  </a:solidFill>
                </a:rPr>
                <a:t>&lt;A,B,F,H,E,B,A,D&gt;</a:t>
              </a:r>
            </a:p>
          </p:txBody>
        </p:sp>
        <p:sp>
          <p:nvSpPr>
            <p:cNvPr id="13" name="Rectangle 12"/>
            <p:cNvSpPr/>
            <p:nvPr/>
          </p:nvSpPr>
          <p:spPr>
            <a:xfrm>
              <a:off x="355600" y="2277596"/>
              <a:ext cx="3060700" cy="19253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7" name="Picture 16"/>
          <p:cNvPicPr>
            <a:picLocks noChangeAspect="1"/>
          </p:cNvPicPr>
          <p:nvPr/>
        </p:nvPicPr>
        <p:blipFill>
          <a:blip r:embed="rId7"/>
          <a:stretch>
            <a:fillRect/>
          </a:stretch>
        </p:blipFill>
        <p:spPr>
          <a:xfrm>
            <a:off x="256453" y="5010628"/>
            <a:ext cx="2481567" cy="1317705"/>
          </a:xfrm>
          <a:prstGeom prst="rect">
            <a:avLst/>
          </a:prstGeom>
        </p:spPr>
      </p:pic>
      <p:cxnSp>
        <p:nvCxnSpPr>
          <p:cNvPr id="19" name="Straight Arrow Connector 18"/>
          <p:cNvCxnSpPr/>
          <p:nvPr/>
        </p:nvCxnSpPr>
        <p:spPr>
          <a:xfrm flipV="1">
            <a:off x="2674520" y="4991436"/>
            <a:ext cx="1816101" cy="27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627598" y="5728889"/>
            <a:ext cx="1790154" cy="7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99123" y="5923797"/>
            <a:ext cx="2074607" cy="415498"/>
          </a:xfrm>
          <a:prstGeom prst="rect">
            <a:avLst/>
          </a:prstGeom>
          <a:noFill/>
        </p:spPr>
        <p:txBody>
          <a:bodyPr wrap="none" rtlCol="0">
            <a:spAutoFit/>
          </a:bodyPr>
          <a:lstStyle/>
          <a:p>
            <a:r>
              <a:rPr lang="en-US" sz="1050" dirty="0" smtClean="0">
                <a:solidFill>
                  <a:schemeClr val="accent1"/>
                </a:solidFill>
              </a:rPr>
              <a:t>as per graph theory,</a:t>
            </a:r>
          </a:p>
          <a:p>
            <a:r>
              <a:rPr lang="en-US" sz="1050" dirty="0" smtClean="0">
                <a:solidFill>
                  <a:schemeClr val="accent1"/>
                </a:solidFill>
              </a:rPr>
              <a:t>Simple Path is represented as Path</a:t>
            </a:r>
            <a:endParaRPr lang="en-US" sz="1050" dirty="0">
              <a:solidFill>
                <a:schemeClr val="accent1"/>
              </a:solidFill>
            </a:endParaRPr>
          </a:p>
        </p:txBody>
      </p:sp>
      <p:sp>
        <p:nvSpPr>
          <p:cNvPr id="26" name="TextBox 25"/>
          <p:cNvSpPr txBox="1"/>
          <p:nvPr/>
        </p:nvSpPr>
        <p:spPr>
          <a:xfrm>
            <a:off x="2574163" y="4661787"/>
            <a:ext cx="1733167" cy="415498"/>
          </a:xfrm>
          <a:prstGeom prst="rect">
            <a:avLst/>
          </a:prstGeom>
          <a:noFill/>
        </p:spPr>
        <p:txBody>
          <a:bodyPr wrap="none" rtlCol="0">
            <a:spAutoFit/>
          </a:bodyPr>
          <a:lstStyle/>
          <a:p>
            <a:r>
              <a:rPr lang="en-US" sz="1050" dirty="0" smtClean="0">
                <a:solidFill>
                  <a:schemeClr val="accent1"/>
                </a:solidFill>
              </a:rPr>
              <a:t>as per graph theory,</a:t>
            </a:r>
          </a:p>
          <a:p>
            <a:r>
              <a:rPr lang="en-US" sz="1050" dirty="0" smtClean="0">
                <a:solidFill>
                  <a:schemeClr val="accent1"/>
                </a:solidFill>
              </a:rPr>
              <a:t>Path is represented as Walk</a:t>
            </a:r>
            <a:endParaRPr lang="en-US" sz="1050" dirty="0">
              <a:solidFill>
                <a:schemeClr val="accent1"/>
              </a:solidFill>
            </a:endParaRPr>
          </a:p>
        </p:txBody>
      </p:sp>
      <p:sp>
        <p:nvSpPr>
          <p:cNvPr id="31" name="Rectangle 30"/>
          <p:cNvSpPr/>
          <p:nvPr/>
        </p:nvSpPr>
        <p:spPr>
          <a:xfrm>
            <a:off x="9527865" y="4453258"/>
            <a:ext cx="2574064" cy="213847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TextBox 31"/>
          <p:cNvSpPr txBox="1"/>
          <p:nvPr/>
        </p:nvSpPr>
        <p:spPr>
          <a:xfrm>
            <a:off x="9575761" y="5853063"/>
            <a:ext cx="1688283" cy="738664"/>
          </a:xfrm>
          <a:prstGeom prst="rect">
            <a:avLst/>
          </a:prstGeom>
          <a:noFill/>
        </p:spPr>
        <p:txBody>
          <a:bodyPr wrap="none" rtlCol="0">
            <a:spAutoFit/>
          </a:bodyPr>
          <a:lstStyle/>
          <a:p>
            <a:r>
              <a:rPr lang="en-US" sz="1050" dirty="0" smtClean="0">
                <a:solidFill>
                  <a:schemeClr val="accent6"/>
                </a:solidFill>
              </a:rPr>
              <a:t>Trail:</a:t>
            </a:r>
          </a:p>
          <a:p>
            <a:pPr marL="171450" indent="-171450">
              <a:buFont typeface="Arial" charset="0"/>
              <a:buChar char="•"/>
            </a:pPr>
            <a:r>
              <a:rPr lang="en-US" sz="1050" dirty="0">
                <a:solidFill>
                  <a:schemeClr val="accent6"/>
                </a:solidFill>
              </a:rPr>
              <a:t>1</a:t>
            </a:r>
            <a:r>
              <a:rPr lang="en-US" sz="1050" dirty="0" smtClean="0">
                <a:solidFill>
                  <a:schemeClr val="accent6"/>
                </a:solidFill>
              </a:rPr>
              <a:t> vertices is repeated</a:t>
            </a:r>
          </a:p>
          <a:p>
            <a:pPr marL="171450" indent="-171450">
              <a:buFont typeface="Arial" charset="0"/>
              <a:buChar char="•"/>
            </a:pPr>
            <a:r>
              <a:rPr lang="en-US" sz="1050" dirty="0" smtClean="0">
                <a:solidFill>
                  <a:schemeClr val="accent6"/>
                </a:solidFill>
              </a:rPr>
              <a:t>Edges are NOT repeated</a:t>
            </a:r>
          </a:p>
          <a:p>
            <a:pPr marL="171450" indent="-171450">
              <a:buFont typeface="Arial" charset="0"/>
              <a:buChar char="•"/>
            </a:pPr>
            <a:r>
              <a:rPr lang="en-US" sz="1050" dirty="0">
                <a:solidFill>
                  <a:schemeClr val="accent6"/>
                </a:solidFill>
              </a:rPr>
              <a:t>&lt;</a:t>
            </a:r>
            <a:r>
              <a:rPr lang="en-US" sz="1050" dirty="0" smtClean="0">
                <a:solidFill>
                  <a:schemeClr val="accent6"/>
                </a:solidFill>
              </a:rPr>
              <a:t>A,B,E,H,D,A,C&gt;</a:t>
            </a:r>
            <a:endParaRPr lang="en-US" sz="1050" dirty="0">
              <a:solidFill>
                <a:schemeClr val="accent6"/>
              </a:solidFill>
            </a:endParaRPr>
          </a:p>
        </p:txBody>
      </p:sp>
    </p:spTree>
    <p:extLst>
      <p:ext uri="{BB962C8B-B14F-4D97-AF65-F5344CB8AC3E}">
        <p14:creationId xmlns:p14="http://schemas.microsoft.com/office/powerpoint/2010/main" val="447122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022" y="252065"/>
            <a:ext cx="2222500" cy="1621824"/>
          </a:xfrm>
          <a:prstGeom prst="rect">
            <a:avLst/>
          </a:prstGeom>
        </p:spPr>
      </p:pic>
      <p:sp>
        <p:nvSpPr>
          <p:cNvPr id="3" name="Rectangle 2"/>
          <p:cNvSpPr/>
          <p:nvPr/>
        </p:nvSpPr>
        <p:spPr>
          <a:xfrm>
            <a:off x="2705100" y="450664"/>
            <a:ext cx="7039537" cy="1615827"/>
          </a:xfrm>
          <a:prstGeom prst="rect">
            <a:avLst/>
          </a:prstGeom>
        </p:spPr>
        <p:txBody>
          <a:bodyPr wrap="square">
            <a:spAutoFit/>
          </a:bodyPr>
          <a:lstStyle/>
          <a:p>
            <a:pPr marL="171450" indent="-171450">
              <a:buFont typeface="Arial" charset="0"/>
              <a:buChar char="•"/>
            </a:pPr>
            <a:r>
              <a:rPr lang="en-US" sz="1100" dirty="0">
                <a:solidFill>
                  <a:schemeClr val="accent6"/>
                </a:solidFill>
              </a:rPr>
              <a:t>&lt;A,B,E,H,D,A,C&gt;</a:t>
            </a:r>
          </a:p>
          <a:p>
            <a:pPr marL="171450" indent="-171450">
              <a:buFont typeface="Arial" charset="0"/>
              <a:buChar char="•"/>
            </a:pPr>
            <a:r>
              <a:rPr lang="en-US" sz="1100" dirty="0" smtClean="0">
                <a:solidFill>
                  <a:schemeClr val="accent6"/>
                </a:solidFill>
              </a:rPr>
              <a:t>Between </a:t>
            </a:r>
            <a:r>
              <a:rPr lang="en-US" sz="1100" dirty="0">
                <a:solidFill>
                  <a:schemeClr val="accent6"/>
                </a:solidFill>
              </a:rPr>
              <a:t>2 different vertices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if </a:t>
            </a:r>
            <a:r>
              <a:rPr lang="en-US" sz="1100" dirty="0">
                <a:solidFill>
                  <a:schemeClr val="accent6"/>
                </a:solidFill>
              </a:rPr>
              <a:t>there is a walk in which vertices or edges are </a:t>
            </a:r>
            <a:r>
              <a:rPr lang="en-US" sz="1100" dirty="0" smtClean="0">
                <a:solidFill>
                  <a:schemeClr val="accent6"/>
                </a:solidFill>
              </a:rPr>
              <a:t>repeated like </a:t>
            </a:r>
            <a:r>
              <a:rPr lang="en-US" sz="1100" dirty="0">
                <a:solidFill>
                  <a:schemeClr val="accent6"/>
                </a:solidFill>
              </a:rPr>
              <a:t>this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then </a:t>
            </a:r>
            <a:r>
              <a:rPr lang="en-US" sz="1100" dirty="0">
                <a:solidFill>
                  <a:schemeClr val="accent6"/>
                </a:solidFill>
              </a:rPr>
              <a:t>there must also be a </a:t>
            </a:r>
            <a:r>
              <a:rPr lang="en-US" sz="1100" dirty="0" smtClean="0">
                <a:solidFill>
                  <a:srgbClr val="00B0F0"/>
                </a:solidFill>
              </a:rPr>
              <a:t>Path</a:t>
            </a:r>
            <a:r>
              <a:rPr lang="en-US" sz="1100" dirty="0" smtClean="0">
                <a:solidFill>
                  <a:schemeClr val="accent6"/>
                </a:solidFill>
              </a:rPr>
              <a:t> or </a:t>
            </a:r>
            <a:r>
              <a:rPr lang="en-US" sz="1100" dirty="0" smtClean="0">
                <a:solidFill>
                  <a:srgbClr val="00B0F0"/>
                </a:solidFill>
              </a:rPr>
              <a:t>Simple Path </a:t>
            </a:r>
          </a:p>
          <a:p>
            <a:pPr marL="1085850" lvl="2" indent="-171450">
              <a:buFont typeface="Arial" charset="0"/>
              <a:buChar char="•"/>
            </a:pPr>
            <a:r>
              <a:rPr lang="en-US" sz="1100" dirty="0">
                <a:solidFill>
                  <a:schemeClr val="accent6"/>
                </a:solidFill>
              </a:rPr>
              <a:t>if we mean a simple path, then vertices and edges are not repeated. </a:t>
            </a:r>
            <a:endParaRPr lang="en-US" sz="1100" dirty="0" smtClean="0">
              <a:solidFill>
                <a:schemeClr val="accent6"/>
              </a:solidFill>
            </a:endParaRPr>
          </a:p>
          <a:p>
            <a:pPr marL="171450" indent="-171450">
              <a:buFont typeface="Arial" charset="0"/>
              <a:buChar char="•"/>
            </a:pPr>
            <a:endParaRPr lang="en-US" sz="1100" dirty="0">
              <a:solidFill>
                <a:schemeClr val="accent6"/>
              </a:solidFill>
            </a:endParaRPr>
          </a:p>
          <a:p>
            <a:pPr marL="171450" indent="-171450">
              <a:buFont typeface="Arial" charset="0"/>
              <a:buChar char="•"/>
            </a:pPr>
            <a:r>
              <a:rPr lang="en-US" sz="1100" dirty="0" smtClean="0">
                <a:solidFill>
                  <a:schemeClr val="accent6"/>
                </a:solidFill>
              </a:rPr>
              <a:t>So this is </a:t>
            </a:r>
            <a:r>
              <a:rPr lang="en-US" sz="1100" dirty="0">
                <a:solidFill>
                  <a:schemeClr val="accent6"/>
                </a:solidFill>
              </a:rPr>
              <a:t>why we mostly talk about simple path between 2 vertices</a:t>
            </a:r>
          </a:p>
          <a:p>
            <a:pPr marL="628650" lvl="1" indent="-171450">
              <a:buFont typeface="Arial" charset="0"/>
              <a:buChar char="•"/>
            </a:pPr>
            <a:r>
              <a:rPr lang="en-US" sz="1100" dirty="0">
                <a:solidFill>
                  <a:schemeClr val="accent6"/>
                </a:solidFill>
              </a:rPr>
              <a:t>because if any other walk is possible simple path is also possible</a:t>
            </a:r>
          </a:p>
          <a:p>
            <a:pPr marL="628650" lvl="1" indent="-171450">
              <a:buFont typeface="Arial" charset="0"/>
              <a:buChar char="•"/>
            </a:pPr>
            <a:r>
              <a:rPr lang="en-US" sz="1100" dirty="0">
                <a:solidFill>
                  <a:schemeClr val="accent6"/>
                </a:solidFill>
              </a:rPr>
              <a:t>and it makes most sense to look for a simple </a:t>
            </a:r>
            <a:r>
              <a:rPr lang="en-US" sz="1100" dirty="0" smtClean="0">
                <a:solidFill>
                  <a:schemeClr val="accent6"/>
                </a:solidFill>
              </a:rPr>
              <a:t>path</a:t>
            </a:r>
            <a:endParaRPr lang="en-US" sz="1100" dirty="0">
              <a:solidFill>
                <a:schemeClr val="accent6"/>
              </a:solidFill>
            </a:endParaRPr>
          </a:p>
        </p:txBody>
      </p:sp>
      <p:pic>
        <p:nvPicPr>
          <p:cNvPr id="4" name="Picture 3"/>
          <p:cNvPicPr>
            <a:picLocks noChangeAspect="1"/>
          </p:cNvPicPr>
          <p:nvPr/>
        </p:nvPicPr>
        <p:blipFill>
          <a:blip r:embed="rId3"/>
          <a:stretch>
            <a:fillRect/>
          </a:stretch>
        </p:blipFill>
        <p:spPr>
          <a:xfrm>
            <a:off x="8824257" y="142599"/>
            <a:ext cx="2179915" cy="1420837"/>
          </a:xfrm>
          <a:prstGeom prst="rect">
            <a:avLst/>
          </a:prstGeom>
        </p:spPr>
      </p:pic>
      <p:sp>
        <p:nvSpPr>
          <p:cNvPr id="10" name="Rectangle 9"/>
          <p:cNvSpPr/>
          <p:nvPr/>
        </p:nvSpPr>
        <p:spPr>
          <a:xfrm>
            <a:off x="364850" y="2244180"/>
            <a:ext cx="7039537" cy="1785104"/>
          </a:xfrm>
          <a:prstGeom prst="rect">
            <a:avLst/>
          </a:prstGeom>
        </p:spPr>
        <p:txBody>
          <a:bodyPr wrap="square">
            <a:spAutoFit/>
          </a:bodyPr>
          <a:lstStyle/>
          <a:p>
            <a:pPr marL="171450" indent="-171450">
              <a:buFont typeface="Arial" charset="0"/>
              <a:buChar char="•"/>
            </a:pPr>
            <a:r>
              <a:rPr lang="en-US" sz="1100" dirty="0">
                <a:solidFill>
                  <a:schemeClr val="accent6"/>
                </a:solidFill>
              </a:rPr>
              <a:t>A walk is called a </a:t>
            </a:r>
            <a:r>
              <a:rPr lang="en-US" sz="1100" dirty="0" smtClean="0">
                <a:solidFill>
                  <a:srgbClr val="00B0F0"/>
                </a:solidFill>
              </a:rPr>
              <a:t>Closed Walk</a:t>
            </a:r>
            <a:r>
              <a:rPr lang="en-US" sz="1100" dirty="0" smtClean="0">
                <a:solidFill>
                  <a:schemeClr val="accent6"/>
                </a:solidFill>
              </a:rPr>
              <a:t> –</a:t>
            </a:r>
          </a:p>
          <a:p>
            <a:pPr marL="628650" lvl="1" indent="-171450">
              <a:buFont typeface="Arial" charset="0"/>
              <a:buChar char="•"/>
            </a:pPr>
            <a:r>
              <a:rPr lang="en-US" sz="1100" dirty="0">
                <a:solidFill>
                  <a:schemeClr val="accent6"/>
                </a:solidFill>
              </a:rPr>
              <a:t>-</a:t>
            </a:r>
            <a:r>
              <a:rPr lang="en-US" sz="1100" dirty="0" smtClean="0">
                <a:solidFill>
                  <a:schemeClr val="accent6"/>
                </a:solidFill>
              </a:rPr>
              <a:t>-if </a:t>
            </a:r>
            <a:r>
              <a:rPr lang="en-US" sz="1100" dirty="0">
                <a:solidFill>
                  <a:schemeClr val="accent6"/>
                </a:solidFill>
              </a:rPr>
              <a:t>it starts an ends at same vertex</a:t>
            </a:r>
          </a:p>
          <a:p>
            <a:pPr marL="1085850" lvl="2" indent="-171450">
              <a:buFont typeface="Arial" charset="0"/>
              <a:buChar char="•"/>
            </a:pPr>
            <a:r>
              <a:rPr lang="en-US" sz="1100" dirty="0">
                <a:solidFill>
                  <a:schemeClr val="accent6"/>
                </a:solidFill>
              </a:rPr>
              <a:t>and there is 1 more condition, the length of the walk must be greater than 0.</a:t>
            </a:r>
          </a:p>
          <a:p>
            <a:pPr marL="628650" lvl="1" indent="-171450">
              <a:buFont typeface="Arial" charset="0"/>
              <a:buChar char="•"/>
            </a:pPr>
            <a:r>
              <a:rPr lang="en-US" sz="1100" dirty="0">
                <a:solidFill>
                  <a:schemeClr val="accent6"/>
                </a:solidFill>
              </a:rPr>
              <a:t>Length of a walk or path is number of edges in the path</a:t>
            </a:r>
          </a:p>
          <a:p>
            <a:pPr marL="628650" lvl="1" indent="-171450">
              <a:buFont typeface="Arial" charset="0"/>
              <a:buChar char="•"/>
            </a:pPr>
            <a:r>
              <a:rPr lang="en-US" sz="1100" dirty="0">
                <a:solidFill>
                  <a:schemeClr val="accent6"/>
                </a:solidFill>
              </a:rPr>
              <a:t>length is 5 here, because we have 5 edges in this </a:t>
            </a:r>
            <a:r>
              <a:rPr lang="en-US" sz="1100" dirty="0" smtClean="0">
                <a:solidFill>
                  <a:schemeClr val="accent6"/>
                </a:solidFill>
              </a:rPr>
              <a:t>walk.</a:t>
            </a:r>
          </a:p>
          <a:p>
            <a:pPr marL="628650" lvl="1"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some </a:t>
            </a:r>
            <a:r>
              <a:rPr lang="en-US" sz="1100" dirty="0">
                <a:solidFill>
                  <a:schemeClr val="accent6"/>
                </a:solidFill>
              </a:rPr>
              <a:t>may call Closed Walk as a </a:t>
            </a:r>
            <a:r>
              <a:rPr lang="en-US" sz="1100" dirty="0">
                <a:solidFill>
                  <a:srgbClr val="00B0F0"/>
                </a:solidFill>
              </a:rPr>
              <a:t>'Cycle</a:t>
            </a:r>
            <a:r>
              <a:rPr lang="en-US" sz="1100" dirty="0">
                <a:solidFill>
                  <a:schemeClr val="accent6"/>
                </a:solidFill>
              </a:rPr>
              <a:t>', </a:t>
            </a:r>
            <a:endParaRPr lang="en-US" sz="1100" dirty="0" smtClean="0">
              <a:solidFill>
                <a:schemeClr val="accent6"/>
              </a:solidFill>
            </a:endParaRPr>
          </a:p>
          <a:p>
            <a:pPr marL="628650" lvl="1" indent="-171450">
              <a:buFont typeface="Arial" charset="0"/>
              <a:buChar char="•"/>
            </a:pPr>
            <a:r>
              <a:rPr lang="en-US" sz="1100" dirty="0" smtClean="0">
                <a:solidFill>
                  <a:schemeClr val="accent6"/>
                </a:solidFill>
              </a:rPr>
              <a:t>generally </a:t>
            </a:r>
            <a:r>
              <a:rPr lang="en-US" sz="1100" dirty="0">
                <a:solidFill>
                  <a:schemeClr val="accent6"/>
                </a:solidFill>
              </a:rPr>
              <a:t>we used the term Cycle or Simple </a:t>
            </a:r>
            <a:r>
              <a:rPr lang="en-US" sz="1100" dirty="0" smtClean="0">
                <a:solidFill>
                  <a:schemeClr val="accent6"/>
                </a:solidFill>
              </a:rPr>
              <a:t>Cycle –instead of closed walk</a:t>
            </a:r>
            <a:endParaRPr lang="en-US" sz="1100" dirty="0">
              <a:solidFill>
                <a:schemeClr val="accent6"/>
              </a:solidFill>
            </a:endParaRPr>
          </a:p>
          <a:p>
            <a:pPr marL="171450" indent="-171450">
              <a:buFont typeface="Arial" charset="0"/>
              <a:buChar char="•"/>
            </a:pPr>
            <a:r>
              <a:rPr lang="en-US" sz="1100" dirty="0">
                <a:solidFill>
                  <a:schemeClr val="accent6"/>
                </a:solidFill>
              </a:rPr>
              <a:t>A simple cycle is a close walk in which other than start and end vertices </a:t>
            </a:r>
            <a:r>
              <a:rPr lang="en-US" sz="1100" dirty="0" smtClean="0">
                <a:solidFill>
                  <a:schemeClr val="accent6"/>
                </a:solidFill>
              </a:rPr>
              <a:t>--no </a:t>
            </a:r>
            <a:r>
              <a:rPr lang="en-US" sz="1100" dirty="0">
                <a:solidFill>
                  <a:schemeClr val="accent6"/>
                </a:solidFill>
              </a:rPr>
              <a:t>other vertex or edge is repeated. </a:t>
            </a:r>
          </a:p>
          <a:p>
            <a:pPr marL="628650" lvl="1" indent="-171450">
              <a:buFont typeface="Arial" charset="0"/>
              <a:buChar char="•"/>
            </a:pPr>
            <a:r>
              <a:rPr lang="en-US" sz="1100" dirty="0" smtClean="0">
                <a:solidFill>
                  <a:schemeClr val="accent6"/>
                </a:solidFill>
              </a:rPr>
              <a:t>Instead of Simple </a:t>
            </a:r>
            <a:r>
              <a:rPr lang="en-US" sz="1100" dirty="0">
                <a:solidFill>
                  <a:schemeClr val="accent6"/>
                </a:solidFill>
              </a:rPr>
              <a:t>Cycle or we can just say Cycle</a:t>
            </a:r>
          </a:p>
        </p:txBody>
      </p:sp>
      <p:pic>
        <p:nvPicPr>
          <p:cNvPr id="11" name="Picture 10"/>
          <p:cNvPicPr>
            <a:picLocks noChangeAspect="1"/>
          </p:cNvPicPr>
          <p:nvPr/>
        </p:nvPicPr>
        <p:blipFill>
          <a:blip r:embed="rId4"/>
          <a:stretch>
            <a:fillRect/>
          </a:stretch>
        </p:blipFill>
        <p:spPr>
          <a:xfrm>
            <a:off x="215900" y="6354270"/>
            <a:ext cx="2590800" cy="284504"/>
          </a:xfrm>
          <a:prstGeom prst="rect">
            <a:avLst/>
          </a:prstGeom>
        </p:spPr>
      </p:pic>
      <p:pic>
        <p:nvPicPr>
          <p:cNvPr id="12" name="Picture 11"/>
          <p:cNvPicPr>
            <a:picLocks noChangeAspect="1"/>
          </p:cNvPicPr>
          <p:nvPr/>
        </p:nvPicPr>
        <p:blipFill>
          <a:blip r:embed="rId5"/>
          <a:stretch>
            <a:fillRect/>
          </a:stretch>
        </p:blipFill>
        <p:spPr>
          <a:xfrm>
            <a:off x="495301" y="4737887"/>
            <a:ext cx="1744398" cy="1493965"/>
          </a:xfrm>
          <a:prstGeom prst="rect">
            <a:avLst/>
          </a:prstGeom>
        </p:spPr>
      </p:pic>
      <p:pic>
        <p:nvPicPr>
          <p:cNvPr id="13" name="Picture 12"/>
          <p:cNvPicPr>
            <a:picLocks noChangeAspect="1"/>
          </p:cNvPicPr>
          <p:nvPr/>
        </p:nvPicPr>
        <p:blipFill>
          <a:blip r:embed="rId6"/>
          <a:stretch>
            <a:fillRect/>
          </a:stretch>
        </p:blipFill>
        <p:spPr>
          <a:xfrm>
            <a:off x="9577294" y="4872056"/>
            <a:ext cx="2514600" cy="1320165"/>
          </a:xfrm>
          <a:prstGeom prst="rect">
            <a:avLst/>
          </a:prstGeom>
        </p:spPr>
      </p:pic>
      <p:sp>
        <p:nvSpPr>
          <p:cNvPr id="14" name="Rectangle 13"/>
          <p:cNvSpPr/>
          <p:nvPr/>
        </p:nvSpPr>
        <p:spPr>
          <a:xfrm>
            <a:off x="2933700" y="4250619"/>
            <a:ext cx="8563171" cy="2462213"/>
          </a:xfrm>
          <a:prstGeom prst="rect">
            <a:avLst/>
          </a:prstGeom>
        </p:spPr>
        <p:txBody>
          <a:bodyPr wrap="square">
            <a:spAutoFit/>
          </a:bodyPr>
          <a:lstStyle/>
          <a:p>
            <a:pPr marL="171450" indent="-171450">
              <a:buFont typeface="Arial" charset="0"/>
              <a:buChar char="•"/>
            </a:pPr>
            <a:r>
              <a:rPr lang="en-US" sz="1100" dirty="0" smtClean="0">
                <a:solidFill>
                  <a:schemeClr val="accent6"/>
                </a:solidFill>
              </a:rPr>
              <a:t>A </a:t>
            </a:r>
            <a:r>
              <a:rPr lang="en-US" sz="1100" dirty="0">
                <a:solidFill>
                  <a:schemeClr val="accent6"/>
                </a:solidFill>
              </a:rPr>
              <a:t>graph with NO cycle is called an Acyclic Graph.</a:t>
            </a:r>
          </a:p>
          <a:p>
            <a:pPr marL="628650" lvl="1" indent="-171450">
              <a:buFont typeface="Arial" charset="0"/>
              <a:buChar char="•"/>
            </a:pPr>
            <a:r>
              <a:rPr lang="en-US" sz="1100" dirty="0">
                <a:solidFill>
                  <a:schemeClr val="accent6"/>
                </a:solidFill>
              </a:rPr>
              <a:t>A tree if drawn with undirected edges would be an example of an undirected acyclic graphs. </a:t>
            </a:r>
            <a:endParaRPr lang="en-US" sz="1100" dirty="0" smtClean="0">
              <a:solidFill>
                <a:schemeClr val="accent6"/>
              </a:solidFill>
            </a:endParaRPr>
          </a:p>
          <a:p>
            <a:pPr marL="171450" indent="-171450">
              <a:buFont typeface="Arial" charset="0"/>
              <a:buChar char="•"/>
            </a:pPr>
            <a:r>
              <a:rPr lang="en-US" sz="1100" dirty="0" smtClean="0">
                <a:solidFill>
                  <a:schemeClr val="accent6"/>
                </a:solidFill>
              </a:rPr>
              <a:t/>
            </a:r>
            <a:br>
              <a:rPr lang="en-US" sz="1100" dirty="0" smtClean="0">
                <a:solidFill>
                  <a:schemeClr val="accent6"/>
                </a:solidFill>
              </a:rPr>
            </a:br>
            <a:r>
              <a:rPr lang="en-US" sz="1100" dirty="0" smtClean="0">
                <a:solidFill>
                  <a:schemeClr val="accent6"/>
                </a:solidFill>
              </a:rPr>
              <a:t>Here in this tree, we </a:t>
            </a:r>
            <a:r>
              <a:rPr lang="en-US" sz="1100" dirty="0">
                <a:solidFill>
                  <a:schemeClr val="accent6"/>
                </a:solidFill>
              </a:rPr>
              <a:t>can have a closed walk but we cannot have a simple cycle.</a:t>
            </a:r>
          </a:p>
          <a:p>
            <a:pPr marL="628650" lvl="1" indent="-171450">
              <a:buFont typeface="Arial" charset="0"/>
              <a:buChar char="•"/>
            </a:pPr>
            <a:r>
              <a:rPr lang="en-US" sz="1100" dirty="0" smtClean="0">
                <a:solidFill>
                  <a:schemeClr val="accent6"/>
                </a:solidFill>
              </a:rPr>
              <a:t>In </a:t>
            </a:r>
            <a:r>
              <a:rPr lang="en-US" sz="1100" dirty="0">
                <a:solidFill>
                  <a:schemeClr val="accent6"/>
                </a:solidFill>
              </a:rPr>
              <a:t>this closed walk, edge is </a:t>
            </a:r>
            <a:r>
              <a:rPr lang="en-US" sz="1100" dirty="0" smtClean="0">
                <a:solidFill>
                  <a:schemeClr val="accent6"/>
                </a:solidFill>
              </a:rPr>
              <a:t>repeated.</a:t>
            </a:r>
          </a:p>
          <a:p>
            <a:pPr marL="628650" lvl="1" indent="-171450">
              <a:buFont typeface="Arial" charset="0"/>
              <a:buChar char="•"/>
            </a:pPr>
            <a:r>
              <a:rPr lang="en-US" sz="1100" dirty="0" smtClean="0">
                <a:solidFill>
                  <a:schemeClr val="accent6"/>
                </a:solidFill>
              </a:rPr>
              <a:t>There </a:t>
            </a:r>
            <a:r>
              <a:rPr lang="en-US" sz="1100" dirty="0">
                <a:solidFill>
                  <a:schemeClr val="accent6"/>
                </a:solidFill>
              </a:rPr>
              <a:t>would be no simple cycle in a tree and apart from </a:t>
            </a:r>
            <a:r>
              <a:rPr lang="en-US" sz="1100" dirty="0" smtClean="0">
                <a:solidFill>
                  <a:schemeClr val="accent6"/>
                </a:solidFill>
              </a:rPr>
              <a:t>tree,</a:t>
            </a:r>
          </a:p>
          <a:p>
            <a:pPr marL="628650" lvl="1" indent="-171450">
              <a:buFont typeface="Arial" charset="0"/>
              <a:buChar char="•"/>
            </a:pPr>
            <a:r>
              <a:rPr lang="en-US" sz="1100" dirty="0" smtClean="0">
                <a:solidFill>
                  <a:schemeClr val="accent6"/>
                </a:solidFill>
              </a:rPr>
              <a:t>we </a:t>
            </a:r>
            <a:r>
              <a:rPr lang="en-US" sz="1100" dirty="0">
                <a:solidFill>
                  <a:schemeClr val="accent6"/>
                </a:solidFill>
              </a:rPr>
              <a:t>can have other kind of undirected acyclic graphs also.</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A </a:t>
            </a:r>
            <a:r>
              <a:rPr lang="en-US" sz="1100" dirty="0">
                <a:solidFill>
                  <a:schemeClr val="accent6"/>
                </a:solidFill>
              </a:rPr>
              <a:t>tree also has to be connected. Now we can also have a directed acyclic graph,</a:t>
            </a:r>
          </a:p>
          <a:p>
            <a:pPr marL="628650" lvl="1" indent="-171450">
              <a:buFont typeface="Arial" charset="0"/>
              <a:buChar char="•"/>
            </a:pPr>
            <a:r>
              <a:rPr lang="en-US" sz="1100" dirty="0">
                <a:solidFill>
                  <a:schemeClr val="accent6"/>
                </a:solidFill>
              </a:rPr>
              <a:t>as you can see here also we do not have any cycle.</a:t>
            </a:r>
          </a:p>
          <a:p>
            <a:pPr marL="628650" lvl="1" indent="-171450">
              <a:buFont typeface="Arial" charset="0"/>
              <a:buChar char="•"/>
            </a:pPr>
            <a:r>
              <a:rPr lang="en-US" sz="1100" dirty="0">
                <a:solidFill>
                  <a:schemeClr val="accent6"/>
                </a:solidFill>
              </a:rPr>
              <a:t>You cannot have a path of </a:t>
            </a:r>
            <a:r>
              <a:rPr lang="en-US" sz="1100" dirty="0" err="1" smtClean="0">
                <a:solidFill>
                  <a:schemeClr val="accent6"/>
                </a:solidFill>
              </a:rPr>
              <a:t>lengh</a:t>
            </a:r>
            <a:r>
              <a:rPr lang="en-US" sz="1100" dirty="0" smtClean="0">
                <a:solidFill>
                  <a:schemeClr val="accent6"/>
                </a:solidFill>
              </a:rPr>
              <a:t> </a:t>
            </a:r>
            <a:r>
              <a:rPr lang="en-US" sz="1100" dirty="0">
                <a:solidFill>
                  <a:schemeClr val="accent6"/>
                </a:solidFill>
              </a:rPr>
              <a:t>greater than 0 starting and ending at the same vertex.</a:t>
            </a:r>
          </a:p>
          <a:p>
            <a:pPr marL="628650" lvl="1" indent="-171450">
              <a:buFont typeface="Arial" charset="0"/>
              <a:buChar char="•"/>
            </a:pPr>
            <a:r>
              <a:rPr lang="en-US" sz="1100" dirty="0">
                <a:solidFill>
                  <a:schemeClr val="accent6"/>
                </a:solidFill>
              </a:rPr>
              <a:t>A directed cyclic graph is often called a DAG. </a:t>
            </a:r>
            <a:endParaRPr lang="en-US" sz="1100" dirty="0" smtClean="0">
              <a:solidFill>
                <a:schemeClr val="accent6"/>
              </a:solidFill>
            </a:endParaRPr>
          </a:p>
          <a:p>
            <a:pPr marL="628650" lvl="1" indent="-171450">
              <a:buFont typeface="Arial" charset="0"/>
              <a:buChar char="•"/>
            </a:pPr>
            <a:endParaRPr lang="en-US" sz="1100" dirty="0">
              <a:solidFill>
                <a:schemeClr val="accent6"/>
              </a:solidFill>
            </a:endParaRPr>
          </a:p>
          <a:p>
            <a:pPr marL="171450" indent="-171450">
              <a:buFont typeface="Arial" charset="0"/>
              <a:buChar char="•"/>
            </a:pPr>
            <a:r>
              <a:rPr lang="en-US" sz="1100" dirty="0">
                <a:solidFill>
                  <a:schemeClr val="accent6"/>
                </a:solidFill>
              </a:rPr>
              <a:t>A cycles in a graph cause a lot of issues in designing algorithms </a:t>
            </a:r>
            <a:r>
              <a:rPr lang="en-US" sz="1100" dirty="0" smtClean="0">
                <a:solidFill>
                  <a:schemeClr val="accent6"/>
                </a:solidFill>
              </a:rPr>
              <a:t> for </a:t>
            </a:r>
            <a:r>
              <a:rPr lang="en-US" sz="1100" dirty="0">
                <a:solidFill>
                  <a:schemeClr val="accent6"/>
                </a:solidFill>
              </a:rPr>
              <a:t>problems like finding shortest route from 1 vertex to another </a:t>
            </a:r>
          </a:p>
        </p:txBody>
      </p:sp>
      <p:grpSp>
        <p:nvGrpSpPr>
          <p:cNvPr id="18" name="Group 17"/>
          <p:cNvGrpSpPr/>
          <p:nvPr/>
        </p:nvGrpSpPr>
        <p:grpSpPr>
          <a:xfrm>
            <a:off x="7746440" y="1827472"/>
            <a:ext cx="3661708" cy="2372042"/>
            <a:chOff x="84792" y="1916503"/>
            <a:chExt cx="3661708" cy="2372042"/>
          </a:xfrm>
        </p:grpSpPr>
        <p:pic>
          <p:nvPicPr>
            <p:cNvPr id="8" name="Picture 7"/>
            <p:cNvPicPr>
              <a:picLocks noChangeAspect="1"/>
            </p:cNvPicPr>
            <p:nvPr/>
          </p:nvPicPr>
          <p:blipFill>
            <a:blip r:embed="rId7"/>
            <a:stretch>
              <a:fillRect/>
            </a:stretch>
          </p:blipFill>
          <p:spPr>
            <a:xfrm>
              <a:off x="225479" y="1954428"/>
              <a:ext cx="2779327" cy="350925"/>
            </a:xfrm>
            <a:prstGeom prst="rect">
              <a:avLst/>
            </a:prstGeom>
          </p:spPr>
        </p:pic>
        <p:grpSp>
          <p:nvGrpSpPr>
            <p:cNvPr id="17" name="Group 16"/>
            <p:cNvGrpSpPr/>
            <p:nvPr/>
          </p:nvGrpSpPr>
          <p:grpSpPr>
            <a:xfrm>
              <a:off x="84792" y="1916503"/>
              <a:ext cx="3661708" cy="2372042"/>
              <a:chOff x="84792" y="1916503"/>
              <a:chExt cx="3661708" cy="2372042"/>
            </a:xfrm>
          </p:grpSpPr>
          <p:pic>
            <p:nvPicPr>
              <p:cNvPr id="7" name="Picture 6"/>
              <p:cNvPicPr>
                <a:picLocks noChangeAspect="1"/>
              </p:cNvPicPr>
              <p:nvPr/>
            </p:nvPicPr>
            <p:blipFill>
              <a:blip r:embed="rId8"/>
              <a:stretch>
                <a:fillRect/>
              </a:stretch>
            </p:blipFill>
            <p:spPr>
              <a:xfrm>
                <a:off x="768897" y="2343278"/>
                <a:ext cx="1611806" cy="1399341"/>
              </a:xfrm>
              <a:prstGeom prst="rect">
                <a:avLst/>
              </a:prstGeom>
            </p:spPr>
          </p:pic>
          <p:pic>
            <p:nvPicPr>
              <p:cNvPr id="15" name="Picture 14"/>
              <p:cNvPicPr>
                <a:picLocks noChangeAspect="1"/>
              </p:cNvPicPr>
              <p:nvPr/>
            </p:nvPicPr>
            <p:blipFill>
              <a:blip r:embed="rId9"/>
              <a:stretch>
                <a:fillRect/>
              </a:stretch>
            </p:blipFill>
            <p:spPr>
              <a:xfrm>
                <a:off x="215900" y="3780544"/>
                <a:ext cx="3530600" cy="508000"/>
              </a:xfrm>
              <a:prstGeom prst="rect">
                <a:avLst/>
              </a:prstGeom>
            </p:spPr>
          </p:pic>
          <p:sp>
            <p:nvSpPr>
              <p:cNvPr id="16" name="Rectangle 15"/>
              <p:cNvSpPr/>
              <p:nvPr/>
            </p:nvSpPr>
            <p:spPr>
              <a:xfrm>
                <a:off x="84792" y="1916503"/>
                <a:ext cx="3661708" cy="237204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12892762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06800" y="149166"/>
            <a:ext cx="3233666" cy="538243"/>
          </a:xfrm>
          <a:prstGeom prst="rect">
            <a:avLst/>
          </a:prstGeom>
        </p:spPr>
      </p:pic>
      <p:pic>
        <p:nvPicPr>
          <p:cNvPr id="3" name="Picture 2"/>
          <p:cNvPicPr>
            <a:picLocks noChangeAspect="1"/>
          </p:cNvPicPr>
          <p:nvPr/>
        </p:nvPicPr>
        <p:blipFill>
          <a:blip r:embed="rId3"/>
          <a:stretch>
            <a:fillRect/>
          </a:stretch>
        </p:blipFill>
        <p:spPr>
          <a:xfrm>
            <a:off x="836684" y="1422400"/>
            <a:ext cx="1879186" cy="1250833"/>
          </a:xfrm>
          <a:prstGeom prst="rect">
            <a:avLst/>
          </a:prstGeom>
        </p:spPr>
      </p:pic>
      <p:pic>
        <p:nvPicPr>
          <p:cNvPr id="4" name="Picture 3"/>
          <p:cNvPicPr>
            <a:picLocks noChangeAspect="1"/>
          </p:cNvPicPr>
          <p:nvPr/>
        </p:nvPicPr>
        <p:blipFill>
          <a:blip r:embed="rId4"/>
          <a:stretch>
            <a:fillRect/>
          </a:stretch>
        </p:blipFill>
        <p:spPr>
          <a:xfrm>
            <a:off x="1039884" y="222258"/>
            <a:ext cx="1320800" cy="1061923"/>
          </a:xfrm>
          <a:prstGeom prst="rect">
            <a:avLst/>
          </a:prstGeom>
        </p:spPr>
      </p:pic>
      <p:pic>
        <p:nvPicPr>
          <p:cNvPr id="6" name="Picture 5"/>
          <p:cNvPicPr>
            <a:picLocks noChangeAspect="1"/>
          </p:cNvPicPr>
          <p:nvPr/>
        </p:nvPicPr>
        <p:blipFill>
          <a:blip r:embed="rId5"/>
          <a:stretch>
            <a:fillRect/>
          </a:stretch>
        </p:blipFill>
        <p:spPr>
          <a:xfrm>
            <a:off x="1089168" y="3183979"/>
            <a:ext cx="1809750" cy="1100280"/>
          </a:xfrm>
          <a:prstGeom prst="rect">
            <a:avLst/>
          </a:prstGeom>
        </p:spPr>
      </p:pic>
      <p:sp>
        <p:nvSpPr>
          <p:cNvPr id="7" name="Rectangle 6"/>
          <p:cNvSpPr/>
          <p:nvPr/>
        </p:nvSpPr>
        <p:spPr>
          <a:xfrm>
            <a:off x="3505200" y="1037679"/>
            <a:ext cx="7039537" cy="1107996"/>
          </a:xfrm>
          <a:prstGeom prst="rect">
            <a:avLst/>
          </a:prstGeom>
        </p:spPr>
        <p:txBody>
          <a:bodyPr wrap="square">
            <a:spAutoFit/>
          </a:bodyPr>
          <a:lstStyle/>
          <a:p>
            <a:pPr marL="171450" indent="-171450">
              <a:buFont typeface="Arial" charset="0"/>
              <a:buChar char="•"/>
            </a:pPr>
            <a:r>
              <a:rPr lang="en-US" sz="1100" dirty="0" smtClean="0">
                <a:solidFill>
                  <a:schemeClr val="accent6"/>
                </a:solidFill>
              </a:rPr>
              <a:t>A </a:t>
            </a:r>
            <a:r>
              <a:rPr lang="en-US" sz="1100" dirty="0">
                <a:solidFill>
                  <a:schemeClr val="accent6"/>
                </a:solidFill>
              </a:rPr>
              <a:t>graph is called </a:t>
            </a:r>
            <a:r>
              <a:rPr lang="en-US" sz="1100" b="1" dirty="0" smtClean="0">
                <a:solidFill>
                  <a:schemeClr val="accent6"/>
                </a:solidFill>
              </a:rPr>
              <a:t>‘</a:t>
            </a:r>
            <a:r>
              <a:rPr lang="en-US" sz="1100" b="1" dirty="0">
                <a:solidFill>
                  <a:srgbClr val="00B0F0"/>
                </a:solidFill>
              </a:rPr>
              <a:t>Strongly</a:t>
            </a:r>
            <a:r>
              <a:rPr lang="en-US" sz="1100" dirty="0">
                <a:solidFill>
                  <a:srgbClr val="00B0F0"/>
                </a:solidFill>
              </a:rPr>
              <a:t> </a:t>
            </a:r>
            <a:r>
              <a:rPr lang="en-US" sz="1100" b="1" dirty="0" smtClean="0">
                <a:solidFill>
                  <a:schemeClr val="accent6"/>
                </a:solidFill>
              </a:rPr>
              <a:t>Connected Graph’</a:t>
            </a:r>
          </a:p>
          <a:p>
            <a:pPr marL="628650" lvl="1" indent="-171450">
              <a:buFont typeface="Arial" charset="0"/>
              <a:buChar char="•"/>
            </a:pPr>
            <a:r>
              <a:rPr lang="en-US" sz="1100" dirty="0" smtClean="0">
                <a:solidFill>
                  <a:schemeClr val="accent6"/>
                </a:solidFill>
              </a:rPr>
              <a:t>if the </a:t>
            </a:r>
            <a:r>
              <a:rPr lang="en-US" sz="1100" dirty="0">
                <a:solidFill>
                  <a:schemeClr val="accent6"/>
                </a:solidFill>
              </a:rPr>
              <a:t>graph </a:t>
            </a:r>
            <a:r>
              <a:rPr lang="en-US" sz="1100" dirty="0" smtClean="0">
                <a:solidFill>
                  <a:schemeClr val="accent6"/>
                </a:solidFill>
              </a:rPr>
              <a:t>has </a:t>
            </a:r>
            <a:r>
              <a:rPr lang="en-US" sz="1100" dirty="0">
                <a:solidFill>
                  <a:schemeClr val="accent6"/>
                </a:solidFill>
              </a:rPr>
              <a:t>path from </a:t>
            </a:r>
            <a:r>
              <a:rPr lang="en-US" sz="1100" dirty="0">
                <a:solidFill>
                  <a:srgbClr val="00B0F0"/>
                </a:solidFill>
              </a:rPr>
              <a:t>any vertex </a:t>
            </a:r>
            <a:r>
              <a:rPr lang="en-US" sz="1100" dirty="0">
                <a:solidFill>
                  <a:schemeClr val="accent6"/>
                </a:solidFill>
              </a:rPr>
              <a:t>to </a:t>
            </a:r>
            <a:r>
              <a:rPr lang="en-US" sz="1100" dirty="0">
                <a:solidFill>
                  <a:srgbClr val="00B0F0"/>
                </a:solidFill>
              </a:rPr>
              <a:t>any other vertex</a:t>
            </a: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then it is call it </a:t>
            </a:r>
            <a:r>
              <a:rPr lang="en-US" sz="1100" dirty="0">
                <a:solidFill>
                  <a:schemeClr val="accent6"/>
                </a:solidFill>
              </a:rPr>
              <a:t>as ‘Strongly Connected Graph’</a:t>
            </a:r>
          </a:p>
          <a:p>
            <a:pPr marL="1085850" lvl="2" indent="-171450">
              <a:buFont typeface="Arial" charset="0"/>
              <a:buChar char="•"/>
            </a:pPr>
            <a:r>
              <a:rPr lang="en-US" sz="1100" dirty="0" smtClean="0">
                <a:solidFill>
                  <a:schemeClr val="accent6"/>
                </a:solidFill>
              </a:rPr>
              <a:t>---</a:t>
            </a:r>
          </a:p>
          <a:p>
            <a:pPr marL="1085850" lvl="2" indent="-171450">
              <a:buFont typeface="Arial" charset="0"/>
              <a:buChar char="•"/>
            </a:pPr>
            <a:r>
              <a:rPr lang="en-US" sz="1100" dirty="0" smtClean="0">
                <a:solidFill>
                  <a:schemeClr val="accent6"/>
                </a:solidFill>
              </a:rPr>
              <a:t>If it is </a:t>
            </a:r>
            <a:r>
              <a:rPr lang="en-US" sz="1100" u="sng" dirty="0" smtClean="0">
                <a:solidFill>
                  <a:schemeClr val="accent6"/>
                </a:solidFill>
              </a:rPr>
              <a:t>undirected </a:t>
            </a:r>
            <a:r>
              <a:rPr lang="en-US" sz="1100" u="sng" dirty="0">
                <a:solidFill>
                  <a:schemeClr val="accent6"/>
                </a:solidFill>
              </a:rPr>
              <a:t>graphs</a:t>
            </a:r>
            <a:r>
              <a:rPr lang="en-US" sz="1100" dirty="0">
                <a:solidFill>
                  <a:schemeClr val="accent6"/>
                </a:solidFill>
              </a:rPr>
              <a:t>, we simply call it </a:t>
            </a:r>
            <a:r>
              <a:rPr lang="en-US" sz="1100" dirty="0">
                <a:solidFill>
                  <a:srgbClr val="00B0F0"/>
                </a:solidFill>
              </a:rPr>
              <a:t>Connected Graph</a:t>
            </a:r>
          </a:p>
          <a:p>
            <a:pPr marL="1085850" lvl="2" indent="-171450">
              <a:buFont typeface="Arial" charset="0"/>
              <a:buChar char="•"/>
            </a:pPr>
            <a:r>
              <a:rPr lang="en-US" sz="1100" dirty="0" smtClean="0">
                <a:solidFill>
                  <a:schemeClr val="accent6"/>
                </a:solidFill>
              </a:rPr>
              <a:t>if </a:t>
            </a:r>
            <a:r>
              <a:rPr lang="en-US" sz="1100" dirty="0">
                <a:solidFill>
                  <a:schemeClr val="accent6"/>
                </a:solidFill>
              </a:rPr>
              <a:t>it's a </a:t>
            </a:r>
            <a:r>
              <a:rPr lang="en-US" sz="1100" u="sng" dirty="0">
                <a:solidFill>
                  <a:schemeClr val="accent6"/>
                </a:solidFill>
              </a:rPr>
              <a:t>directed graph</a:t>
            </a:r>
            <a:r>
              <a:rPr lang="en-US" sz="1100" dirty="0">
                <a:solidFill>
                  <a:schemeClr val="accent6"/>
                </a:solidFill>
              </a:rPr>
              <a:t>, we call it </a:t>
            </a:r>
            <a:r>
              <a:rPr lang="en-US" sz="1100" dirty="0" smtClean="0">
                <a:solidFill>
                  <a:srgbClr val="00B0F0"/>
                </a:solidFill>
              </a:rPr>
              <a:t>Strongly Connected Graph</a:t>
            </a:r>
            <a:endParaRPr lang="en-US" sz="1100" dirty="0">
              <a:solidFill>
                <a:srgbClr val="00B0F0"/>
              </a:solidFill>
            </a:endParaRPr>
          </a:p>
        </p:txBody>
      </p:sp>
      <p:sp>
        <p:nvSpPr>
          <p:cNvPr id="9" name="Rectangle 8"/>
          <p:cNvSpPr/>
          <p:nvPr/>
        </p:nvSpPr>
        <p:spPr>
          <a:xfrm>
            <a:off x="3690866" y="2673233"/>
            <a:ext cx="7039537" cy="1615827"/>
          </a:xfrm>
          <a:prstGeom prst="rect">
            <a:avLst/>
          </a:prstGeom>
        </p:spPr>
        <p:txBody>
          <a:bodyPr wrap="square">
            <a:spAutoFit/>
          </a:bodyPr>
          <a:lstStyle/>
          <a:p>
            <a:pPr marL="171450" indent="-171450">
              <a:buFont typeface="Arial" charset="0"/>
              <a:buChar char="•"/>
            </a:pPr>
            <a:r>
              <a:rPr lang="en-US" sz="1100" dirty="0">
                <a:solidFill>
                  <a:schemeClr val="accent6"/>
                </a:solidFill>
              </a:rPr>
              <a:t>In this graph, we do not have a path from any vertex to any other vertex. </a:t>
            </a:r>
          </a:p>
          <a:p>
            <a:pPr marL="628650" lvl="1" indent="-171450">
              <a:buFont typeface="Arial" charset="0"/>
              <a:buChar char="•"/>
            </a:pPr>
            <a:r>
              <a:rPr lang="en-US" sz="1100" dirty="0">
                <a:solidFill>
                  <a:schemeClr val="accent6"/>
                </a:solidFill>
              </a:rPr>
              <a:t>We cannot go from vertex C to A. </a:t>
            </a:r>
          </a:p>
          <a:p>
            <a:pPr marL="628650" lvl="1" indent="-171450">
              <a:buFont typeface="Arial" charset="0"/>
              <a:buChar char="•"/>
            </a:pPr>
            <a:r>
              <a:rPr lang="en-US" sz="1100" dirty="0">
                <a:solidFill>
                  <a:schemeClr val="accent6"/>
                </a:solidFill>
              </a:rPr>
              <a:t>Still, We can go from A to C but we cannot go from C to A, </a:t>
            </a:r>
          </a:p>
          <a:p>
            <a:pPr marL="628650" lvl="1" indent="-171450">
              <a:buFont typeface="Arial" charset="0"/>
              <a:buChar char="•"/>
            </a:pPr>
            <a:r>
              <a:rPr lang="en-US" sz="1100" dirty="0">
                <a:solidFill>
                  <a:schemeClr val="accent6"/>
                </a:solidFill>
              </a:rPr>
              <a:t>So this is NOT a strongly connected graph.</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But if we ignore the directions,</a:t>
            </a:r>
          </a:p>
          <a:p>
            <a:pPr marL="628650" lvl="1" indent="-171450">
              <a:buFont typeface="Arial" charset="0"/>
              <a:buChar char="•"/>
            </a:pPr>
            <a:r>
              <a:rPr lang="en-US" sz="1100" dirty="0" smtClean="0">
                <a:solidFill>
                  <a:schemeClr val="accent6"/>
                </a:solidFill>
              </a:rPr>
              <a:t>then it is Connected Graph</a:t>
            </a:r>
          </a:p>
          <a:p>
            <a:pPr marL="1085850" lvl="2" indent="-171450">
              <a:buFont typeface="Arial" charset="0"/>
              <a:buChar char="•"/>
            </a:pPr>
            <a:r>
              <a:rPr lang="en-US" sz="1100" dirty="0">
                <a:solidFill>
                  <a:schemeClr val="accent6"/>
                </a:solidFill>
              </a:rPr>
              <a:t>graph has path from any vertex to any other vertex.</a:t>
            </a:r>
          </a:p>
          <a:p>
            <a:pPr marL="628650" lvl="1" indent="-171450">
              <a:buFont typeface="Arial" charset="0"/>
              <a:buChar char="•"/>
            </a:pPr>
            <a:r>
              <a:rPr lang="en-US" sz="1100" dirty="0" smtClean="0">
                <a:solidFill>
                  <a:schemeClr val="accent6"/>
                </a:solidFill>
              </a:rPr>
              <a:t>such </a:t>
            </a:r>
            <a:r>
              <a:rPr lang="en-US" sz="1100" dirty="0">
                <a:solidFill>
                  <a:schemeClr val="accent6"/>
                </a:solidFill>
              </a:rPr>
              <a:t>a directed graph is called </a:t>
            </a:r>
            <a:r>
              <a:rPr lang="en-US" sz="1100" dirty="0">
                <a:solidFill>
                  <a:srgbClr val="00B0F0"/>
                </a:solidFill>
              </a:rPr>
              <a:t>Weakly Connected Graph</a:t>
            </a:r>
            <a:r>
              <a:rPr lang="en-US" sz="1100" dirty="0" smtClean="0">
                <a:solidFill>
                  <a:srgbClr val="00B0F0"/>
                </a:solidFill>
              </a:rPr>
              <a:t>.</a:t>
            </a:r>
            <a:endParaRPr lang="en-US" sz="1100" dirty="0">
              <a:solidFill>
                <a:srgbClr val="00B0F0"/>
              </a:solidFill>
            </a:endParaRPr>
          </a:p>
        </p:txBody>
      </p:sp>
      <p:pic>
        <p:nvPicPr>
          <p:cNvPr id="10" name="Picture 9"/>
          <p:cNvPicPr>
            <a:picLocks noChangeAspect="1"/>
          </p:cNvPicPr>
          <p:nvPr/>
        </p:nvPicPr>
        <p:blipFill>
          <a:blip r:embed="rId6"/>
          <a:stretch>
            <a:fillRect/>
          </a:stretch>
        </p:blipFill>
        <p:spPr>
          <a:xfrm>
            <a:off x="1089168" y="4885020"/>
            <a:ext cx="1833634" cy="1522129"/>
          </a:xfrm>
          <a:prstGeom prst="rect">
            <a:avLst/>
          </a:prstGeom>
        </p:spPr>
      </p:pic>
      <p:sp>
        <p:nvSpPr>
          <p:cNvPr id="11" name="Rectangle 10"/>
          <p:cNvSpPr/>
          <p:nvPr/>
        </p:nvSpPr>
        <p:spPr>
          <a:xfrm>
            <a:off x="3690866" y="5045920"/>
            <a:ext cx="7039537" cy="600164"/>
          </a:xfrm>
          <a:prstGeom prst="rect">
            <a:avLst/>
          </a:prstGeom>
        </p:spPr>
        <p:txBody>
          <a:bodyPr wrap="square">
            <a:spAutoFit/>
          </a:bodyPr>
          <a:lstStyle/>
          <a:p>
            <a:pPr marL="171450" indent="-171450">
              <a:buFont typeface="Arial" charset="0"/>
              <a:buChar char="•"/>
            </a:pPr>
            <a:r>
              <a:rPr lang="en-US" sz="1100">
                <a:solidFill>
                  <a:schemeClr val="accent6"/>
                </a:solidFill>
              </a:rPr>
              <a:t>Now we have 2 disjoint connected components here </a:t>
            </a:r>
          </a:p>
          <a:p>
            <a:pPr marL="171450" indent="-171450">
              <a:buFont typeface="Arial" charset="0"/>
              <a:buChar char="•"/>
            </a:pPr>
            <a:r>
              <a:rPr lang="en-US" sz="1100" dirty="0">
                <a:solidFill>
                  <a:schemeClr val="accent6"/>
                </a:solidFill>
              </a:rPr>
              <a:t>but the graph overall is not connected.</a:t>
            </a:r>
          </a:p>
          <a:p>
            <a:pPr marL="171450" indent="-171450">
              <a:buFont typeface="Arial" charset="0"/>
              <a:buChar char="•"/>
            </a:pPr>
            <a:r>
              <a:rPr lang="en-US" sz="1100" dirty="0">
                <a:solidFill>
                  <a:schemeClr val="accent6"/>
                </a:solidFill>
              </a:rPr>
              <a:t>Connectedness of a graph is are really important property.</a:t>
            </a:r>
          </a:p>
        </p:txBody>
      </p:sp>
      <p:pic>
        <p:nvPicPr>
          <p:cNvPr id="12" name="Picture 11"/>
          <p:cNvPicPr>
            <a:picLocks noChangeAspect="1"/>
          </p:cNvPicPr>
          <p:nvPr/>
        </p:nvPicPr>
        <p:blipFill>
          <a:blip r:embed="rId7"/>
          <a:stretch>
            <a:fillRect/>
          </a:stretch>
        </p:blipFill>
        <p:spPr>
          <a:xfrm>
            <a:off x="8831753" y="179921"/>
            <a:ext cx="3238500" cy="330200"/>
          </a:xfrm>
          <a:prstGeom prst="rect">
            <a:avLst/>
          </a:prstGeom>
        </p:spPr>
      </p:pic>
    </p:spTree>
    <p:extLst>
      <p:ext uri="{BB962C8B-B14F-4D97-AF65-F5344CB8AC3E}">
        <p14:creationId xmlns:p14="http://schemas.microsoft.com/office/powerpoint/2010/main" val="1039476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6050" y="273050"/>
            <a:ext cx="3365500" cy="444500"/>
          </a:xfrm>
          <a:prstGeom prst="rect">
            <a:avLst/>
          </a:prstGeom>
        </p:spPr>
      </p:pic>
      <p:sp>
        <p:nvSpPr>
          <p:cNvPr id="4" name="Rectangle 3"/>
          <p:cNvSpPr/>
          <p:nvPr/>
        </p:nvSpPr>
        <p:spPr>
          <a:xfrm>
            <a:off x="3322566" y="993686"/>
            <a:ext cx="7039537" cy="600164"/>
          </a:xfrm>
          <a:prstGeom prst="rect">
            <a:avLst/>
          </a:prstGeom>
        </p:spPr>
        <p:txBody>
          <a:bodyPr wrap="square">
            <a:spAutoFit/>
          </a:bodyPr>
          <a:lstStyle/>
          <a:p>
            <a:pPr marL="171450" indent="-171450">
              <a:buFont typeface="Arial" charset="0"/>
              <a:buChar char="•"/>
            </a:pPr>
            <a:r>
              <a:rPr lang="en-US" sz="1100" dirty="0" smtClean="0">
                <a:solidFill>
                  <a:schemeClr val="accent6"/>
                </a:solidFill>
              </a:rPr>
              <a:t>we </a:t>
            </a:r>
            <a:r>
              <a:rPr lang="en-US" sz="1100" dirty="0">
                <a:solidFill>
                  <a:schemeClr val="accent6"/>
                </a:solidFill>
              </a:rPr>
              <a:t>discussed about the properties of graph</a:t>
            </a:r>
          </a:p>
          <a:p>
            <a:pPr marL="628650" lvl="1" indent="-171450">
              <a:buFont typeface="Arial" charset="0"/>
              <a:buChar char="•"/>
            </a:pPr>
            <a:r>
              <a:rPr lang="en-US" sz="1100" dirty="0">
                <a:solidFill>
                  <a:schemeClr val="accent6"/>
                </a:solidFill>
              </a:rPr>
              <a:t>but so far we have not discussed how </a:t>
            </a:r>
            <a:r>
              <a:rPr lang="en-US" sz="1100" dirty="0" smtClean="0">
                <a:solidFill>
                  <a:schemeClr val="accent6"/>
                </a:solidFill>
              </a:rPr>
              <a:t>we can </a:t>
            </a:r>
            <a:r>
              <a:rPr lang="en-US" sz="1100" dirty="0">
                <a:solidFill>
                  <a:schemeClr val="accent6"/>
                </a:solidFill>
              </a:rPr>
              <a:t>implement graph,</a:t>
            </a:r>
          </a:p>
          <a:p>
            <a:pPr marL="628650" lvl="1" indent="-171450">
              <a:buFont typeface="Arial" charset="0"/>
              <a:buChar char="•"/>
            </a:pPr>
            <a:r>
              <a:rPr lang="en-US" sz="1100" dirty="0">
                <a:solidFill>
                  <a:schemeClr val="accent6"/>
                </a:solidFill>
              </a:rPr>
              <a:t>how </a:t>
            </a:r>
            <a:r>
              <a:rPr lang="en-US" sz="1100" dirty="0" smtClean="0">
                <a:solidFill>
                  <a:schemeClr val="accent6"/>
                </a:solidFill>
              </a:rPr>
              <a:t>we can </a:t>
            </a:r>
            <a:r>
              <a:rPr lang="en-US" sz="1100" dirty="0">
                <a:solidFill>
                  <a:schemeClr val="accent6"/>
                </a:solidFill>
              </a:rPr>
              <a:t>create a logical structure like graph of in computer's </a:t>
            </a:r>
            <a:r>
              <a:rPr lang="en-US" sz="1100" dirty="0" smtClean="0">
                <a:solidFill>
                  <a:schemeClr val="accent6"/>
                </a:solidFill>
              </a:rPr>
              <a:t>memory</a:t>
            </a:r>
            <a:endParaRPr lang="en-US" sz="1100" dirty="0">
              <a:solidFill>
                <a:schemeClr val="accent6"/>
              </a:solidFill>
            </a:endParaRPr>
          </a:p>
        </p:txBody>
      </p:sp>
      <p:pic>
        <p:nvPicPr>
          <p:cNvPr id="5" name="Picture 4"/>
          <p:cNvPicPr>
            <a:picLocks noChangeAspect="1"/>
          </p:cNvPicPr>
          <p:nvPr/>
        </p:nvPicPr>
        <p:blipFill>
          <a:blip r:embed="rId3"/>
          <a:stretch>
            <a:fillRect/>
          </a:stretch>
        </p:blipFill>
        <p:spPr>
          <a:xfrm>
            <a:off x="2736850" y="2470150"/>
            <a:ext cx="6718300" cy="2425700"/>
          </a:xfrm>
          <a:prstGeom prst="rect">
            <a:avLst/>
          </a:prstGeom>
        </p:spPr>
      </p:pic>
    </p:spTree>
    <p:extLst>
      <p:ext uri="{BB962C8B-B14F-4D97-AF65-F5344CB8AC3E}">
        <p14:creationId xmlns:p14="http://schemas.microsoft.com/office/powerpoint/2010/main" val="15409989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1876" y="340908"/>
            <a:ext cx="2641600" cy="2235200"/>
          </a:xfrm>
          <a:prstGeom prst="rect">
            <a:avLst/>
          </a:prstGeom>
        </p:spPr>
      </p:pic>
      <p:pic>
        <p:nvPicPr>
          <p:cNvPr id="3" name="Picture 2"/>
          <p:cNvPicPr>
            <a:picLocks noChangeAspect="1"/>
          </p:cNvPicPr>
          <p:nvPr/>
        </p:nvPicPr>
        <p:blipFill>
          <a:blip r:embed="rId3"/>
          <a:stretch>
            <a:fillRect/>
          </a:stretch>
        </p:blipFill>
        <p:spPr>
          <a:xfrm>
            <a:off x="3964072" y="1308100"/>
            <a:ext cx="1045467" cy="1900848"/>
          </a:xfrm>
          <a:prstGeom prst="rect">
            <a:avLst/>
          </a:prstGeom>
        </p:spPr>
      </p:pic>
      <p:pic>
        <p:nvPicPr>
          <p:cNvPr id="4" name="Picture 3"/>
          <p:cNvPicPr>
            <a:picLocks noChangeAspect="1"/>
          </p:cNvPicPr>
          <p:nvPr/>
        </p:nvPicPr>
        <p:blipFill>
          <a:blip r:embed="rId4"/>
          <a:stretch>
            <a:fillRect/>
          </a:stretch>
        </p:blipFill>
        <p:spPr>
          <a:xfrm>
            <a:off x="5297249" y="1344208"/>
            <a:ext cx="850406" cy="1875448"/>
          </a:xfrm>
          <a:prstGeom prst="rect">
            <a:avLst/>
          </a:prstGeom>
        </p:spPr>
      </p:pic>
      <p:pic>
        <p:nvPicPr>
          <p:cNvPr id="6" name="Picture 5"/>
          <p:cNvPicPr>
            <a:picLocks noChangeAspect="1"/>
          </p:cNvPicPr>
          <p:nvPr/>
        </p:nvPicPr>
        <p:blipFill>
          <a:blip r:embed="rId5"/>
          <a:stretch>
            <a:fillRect/>
          </a:stretch>
        </p:blipFill>
        <p:spPr>
          <a:xfrm>
            <a:off x="4220115" y="162112"/>
            <a:ext cx="646689" cy="1130300"/>
          </a:xfrm>
          <a:prstGeom prst="rect">
            <a:avLst/>
          </a:prstGeom>
        </p:spPr>
      </p:pic>
      <p:pic>
        <p:nvPicPr>
          <p:cNvPr id="7" name="Picture 6"/>
          <p:cNvPicPr>
            <a:picLocks noChangeAspect="1"/>
          </p:cNvPicPr>
          <p:nvPr/>
        </p:nvPicPr>
        <p:blipFill>
          <a:blip r:embed="rId6"/>
          <a:stretch>
            <a:fillRect/>
          </a:stretch>
        </p:blipFill>
        <p:spPr>
          <a:xfrm>
            <a:off x="5400136" y="162112"/>
            <a:ext cx="495300" cy="1145988"/>
          </a:xfrm>
          <a:prstGeom prst="rect">
            <a:avLst/>
          </a:prstGeom>
        </p:spPr>
      </p:pic>
      <p:sp>
        <p:nvSpPr>
          <p:cNvPr id="8" name="Rectangle 7"/>
          <p:cNvSpPr/>
          <p:nvPr/>
        </p:nvSpPr>
        <p:spPr>
          <a:xfrm>
            <a:off x="6496051" y="267747"/>
            <a:ext cx="5137150" cy="3477875"/>
          </a:xfrm>
          <a:prstGeom prst="rect">
            <a:avLst/>
          </a:prstGeom>
        </p:spPr>
        <p:txBody>
          <a:bodyPr wrap="square">
            <a:spAutoFit/>
          </a:bodyPr>
          <a:lstStyle/>
          <a:p>
            <a:pPr marL="171450" indent="-171450">
              <a:buFont typeface="Arial" charset="0"/>
              <a:buChar char="•"/>
            </a:pPr>
            <a:r>
              <a:rPr lang="en-US" sz="1100" dirty="0">
                <a:solidFill>
                  <a:schemeClr val="accent6"/>
                </a:solidFill>
              </a:rPr>
              <a:t>W</a:t>
            </a:r>
            <a:r>
              <a:rPr lang="en-US" sz="1100" dirty="0" smtClean="0">
                <a:solidFill>
                  <a:schemeClr val="accent6"/>
                </a:solidFill>
              </a:rPr>
              <a:t>e </a:t>
            </a:r>
            <a:r>
              <a:rPr lang="en-US" sz="1100" dirty="0">
                <a:solidFill>
                  <a:schemeClr val="accent6"/>
                </a:solidFill>
              </a:rPr>
              <a:t>can create two list</a:t>
            </a:r>
            <a:r>
              <a:rPr lang="en-US" sz="1100" dirty="0" smtClean="0">
                <a:solidFill>
                  <a:schemeClr val="accent6"/>
                </a:solidFill>
              </a:rPr>
              <a:t>,</a:t>
            </a:r>
          </a:p>
          <a:p>
            <a:pPr marL="628650" lvl="1" indent="-171450">
              <a:buFont typeface="Arial" charset="0"/>
              <a:buChar char="•"/>
            </a:pPr>
            <a:r>
              <a:rPr lang="en-US" sz="1100" dirty="0" smtClean="0">
                <a:solidFill>
                  <a:schemeClr val="accent6"/>
                </a:solidFill>
              </a:rPr>
              <a:t>one </a:t>
            </a:r>
            <a:r>
              <a:rPr lang="en-US" sz="1100" dirty="0">
                <a:solidFill>
                  <a:schemeClr val="accent6"/>
                </a:solidFill>
              </a:rPr>
              <a:t>to store all the </a:t>
            </a:r>
            <a:r>
              <a:rPr lang="en-US" sz="1100" dirty="0" smtClean="0">
                <a:solidFill>
                  <a:schemeClr val="accent6"/>
                </a:solidFill>
              </a:rPr>
              <a:t>vertices</a:t>
            </a:r>
          </a:p>
          <a:p>
            <a:pPr marL="628650" lvl="1" indent="-171450">
              <a:buFont typeface="Arial" charset="0"/>
              <a:buChar char="•"/>
            </a:pPr>
            <a:r>
              <a:rPr lang="en-US" sz="1100" dirty="0" smtClean="0">
                <a:solidFill>
                  <a:schemeClr val="accent6"/>
                </a:solidFill>
              </a:rPr>
              <a:t> </a:t>
            </a:r>
            <a:r>
              <a:rPr lang="en-US" sz="1100" dirty="0">
                <a:solidFill>
                  <a:schemeClr val="accent6"/>
                </a:solidFill>
              </a:rPr>
              <a:t>and another to store all the edges. </a:t>
            </a:r>
          </a:p>
          <a:p>
            <a:pPr marL="171450" indent="-171450">
              <a:buFont typeface="Arial" charset="0"/>
              <a:buChar char="•"/>
            </a:pPr>
            <a:r>
              <a:rPr lang="en-US" sz="1100" dirty="0" smtClean="0">
                <a:solidFill>
                  <a:schemeClr val="accent6"/>
                </a:solidFill>
              </a:rPr>
              <a:t>Now </a:t>
            </a:r>
            <a:r>
              <a:rPr lang="en-US" sz="1100" dirty="0">
                <a:solidFill>
                  <a:schemeClr val="accent6"/>
                </a:solidFill>
              </a:rPr>
              <a:t>a vertex is identified by its name, so the first list the list of vertices</a:t>
            </a:r>
          </a:p>
          <a:p>
            <a:pPr marL="628650" lvl="1" indent="-171450">
              <a:buFont typeface="Arial" charset="0"/>
              <a:buChar char="•"/>
            </a:pPr>
            <a:r>
              <a:rPr lang="en-US" sz="1100" dirty="0">
                <a:solidFill>
                  <a:schemeClr val="accent6"/>
                </a:solidFill>
              </a:rPr>
              <a:t>would simply be a list of names or strings.</a:t>
            </a:r>
          </a:p>
          <a:p>
            <a:pPr marL="628650" lvl="1" indent="-171450">
              <a:buFont typeface="Arial" charset="0"/>
              <a:buChar char="•"/>
            </a:pPr>
            <a:r>
              <a:rPr lang="en-US" sz="1100" dirty="0">
                <a:solidFill>
                  <a:schemeClr val="accent6"/>
                </a:solidFill>
              </a:rPr>
              <a:t>I just filled in names of all the </a:t>
            </a:r>
            <a:r>
              <a:rPr lang="en-US" sz="1100" dirty="0" smtClean="0">
                <a:solidFill>
                  <a:schemeClr val="accent6"/>
                </a:solidFill>
              </a:rPr>
              <a:t>vertices</a:t>
            </a:r>
          </a:p>
          <a:p>
            <a:pPr marL="171450" indent="-171450">
              <a:buFont typeface="Arial" charset="0"/>
              <a:buChar char="•"/>
            </a:pPr>
            <a:endParaRPr lang="en-US" sz="1100" u="sng" dirty="0" smtClean="0">
              <a:solidFill>
                <a:schemeClr val="accent6"/>
              </a:solidFill>
            </a:endParaRPr>
          </a:p>
          <a:p>
            <a:pPr marL="171450" indent="-171450">
              <a:buFont typeface="Arial" charset="0"/>
              <a:buChar char="•"/>
            </a:pPr>
            <a:r>
              <a:rPr lang="en-US" sz="1100" u="sng" dirty="0" smtClean="0">
                <a:solidFill>
                  <a:schemeClr val="accent6"/>
                </a:solidFill>
              </a:rPr>
              <a:t>Now </a:t>
            </a:r>
            <a:r>
              <a:rPr lang="en-US" sz="1100" u="sng" dirty="0">
                <a:solidFill>
                  <a:schemeClr val="accent6"/>
                </a:solidFill>
              </a:rPr>
              <a:t>what should we fill in this edge list here?</a:t>
            </a:r>
          </a:p>
          <a:p>
            <a:pPr marL="628650" lvl="1" indent="-171450">
              <a:buFont typeface="Arial" charset="0"/>
              <a:buChar char="•"/>
            </a:pPr>
            <a:r>
              <a:rPr lang="en-US" sz="1100" dirty="0" smtClean="0">
                <a:solidFill>
                  <a:schemeClr val="accent6"/>
                </a:solidFill>
              </a:rPr>
              <a:t>An </a:t>
            </a:r>
            <a:r>
              <a:rPr lang="en-US" sz="1100" dirty="0">
                <a:solidFill>
                  <a:schemeClr val="accent6"/>
                </a:solidFill>
              </a:rPr>
              <a:t>edge is identified by it's two endpoints, </a:t>
            </a:r>
          </a:p>
          <a:p>
            <a:pPr marL="628650" lvl="1" indent="-171450">
              <a:buFont typeface="Arial" charset="0"/>
              <a:buChar char="•"/>
            </a:pPr>
            <a:r>
              <a:rPr lang="en-US" sz="1100" dirty="0">
                <a:solidFill>
                  <a:schemeClr val="accent6"/>
                </a:solidFill>
              </a:rPr>
              <a:t>so what we can do is we can create class with two fields. </a:t>
            </a:r>
          </a:p>
          <a:p>
            <a:pPr marL="1085850" lvl="2" indent="-171450">
              <a:buFont typeface="Arial" charset="0"/>
              <a:buChar char="•"/>
            </a:pPr>
            <a:r>
              <a:rPr lang="en-US" sz="1100" dirty="0">
                <a:solidFill>
                  <a:schemeClr val="accent6"/>
                </a:solidFill>
              </a:rPr>
              <a:t>One to store the start </a:t>
            </a:r>
            <a:r>
              <a:rPr lang="en-US" sz="1100" dirty="0" smtClean="0">
                <a:solidFill>
                  <a:schemeClr val="accent6"/>
                </a:solidFill>
              </a:rPr>
              <a:t>vertex</a:t>
            </a:r>
          </a:p>
          <a:p>
            <a:pPr marL="1085850" lvl="2" indent="-171450">
              <a:buFont typeface="Arial" charset="0"/>
              <a:buChar char="•"/>
            </a:pPr>
            <a:r>
              <a:rPr lang="en-US" sz="1100" dirty="0" smtClean="0">
                <a:solidFill>
                  <a:schemeClr val="accent6"/>
                </a:solidFill>
              </a:rPr>
              <a:t> </a:t>
            </a:r>
            <a:r>
              <a:rPr lang="en-US" sz="1100" dirty="0">
                <a:solidFill>
                  <a:schemeClr val="accent6"/>
                </a:solidFill>
              </a:rPr>
              <a:t>and another to store the end vertex.</a:t>
            </a:r>
          </a:p>
          <a:p>
            <a:pPr marL="628650" lvl="1" indent="-171450">
              <a:buFont typeface="Arial" charset="0"/>
              <a:buChar char="•"/>
            </a:pPr>
            <a:r>
              <a:rPr lang="en-US" sz="1100" dirty="0">
                <a:solidFill>
                  <a:schemeClr val="accent6"/>
                </a:solidFill>
              </a:rPr>
              <a:t>any vertex can be called start vertex or end vertex. </a:t>
            </a:r>
          </a:p>
          <a:p>
            <a:pPr marL="628650" lvl="1" indent="-171450">
              <a:buFont typeface="Arial" charset="0"/>
              <a:buChar char="•"/>
            </a:pPr>
            <a:r>
              <a:rPr lang="en-US" sz="1100" dirty="0">
                <a:solidFill>
                  <a:schemeClr val="accent6"/>
                </a:solidFill>
              </a:rPr>
              <a:t>Order of the vertices is not important here (since it is undirected graph )</a:t>
            </a:r>
          </a:p>
          <a:p>
            <a:pPr marL="1085850" lvl="2" indent="-171450">
              <a:buFont typeface="Arial" charset="0"/>
              <a:buChar char="•"/>
            </a:pPr>
            <a:r>
              <a:rPr lang="en-US" sz="1100" dirty="0">
                <a:solidFill>
                  <a:schemeClr val="accent6"/>
                </a:solidFill>
              </a:rPr>
              <a:t>We need not to duplicate the data E.g. &lt;A,B&gt; or &lt;B,A&gt;</a:t>
            </a:r>
          </a:p>
          <a:p>
            <a:pPr marL="628650" lvl="1" indent="-171450">
              <a:buFont typeface="Arial" charset="0"/>
              <a:buChar char="•"/>
            </a:pPr>
            <a:r>
              <a:rPr lang="en-US" sz="1100" dirty="0">
                <a:solidFill>
                  <a:schemeClr val="accent6"/>
                </a:solidFill>
              </a:rPr>
              <a:t>If this was a directed graph start vertex and end vertex mattered</a:t>
            </a:r>
          </a:p>
          <a:p>
            <a:pPr marL="1085850" lvl="2" indent="-171450">
              <a:buFont typeface="Arial" charset="0"/>
              <a:buChar char="•"/>
            </a:pPr>
            <a:r>
              <a:rPr lang="en-US" sz="1100" dirty="0">
                <a:solidFill>
                  <a:schemeClr val="accent6"/>
                </a:solidFill>
              </a:rPr>
              <a:t>We need to specify both E.g. &lt;A,B&gt; and &lt;B,A</a:t>
            </a:r>
            <a:r>
              <a:rPr lang="en-US" sz="1100" dirty="0" smtClean="0">
                <a:solidFill>
                  <a:schemeClr val="accent6"/>
                </a:solidFill>
              </a:rPr>
              <a:t>&gt;</a:t>
            </a:r>
          </a:p>
          <a:p>
            <a:pPr marL="1085850" lvl="2"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Edge </a:t>
            </a:r>
            <a:r>
              <a:rPr lang="en-US" sz="1100" dirty="0">
                <a:solidFill>
                  <a:schemeClr val="accent6"/>
                </a:solidFill>
              </a:rPr>
              <a:t>list would basically be an list 'Edge' type</a:t>
            </a:r>
          </a:p>
          <a:p>
            <a:pPr marL="628650" lvl="1" indent="-171450">
              <a:buFont typeface="Arial" charset="0"/>
              <a:buChar char="•"/>
            </a:pPr>
            <a:r>
              <a:rPr lang="en-US" sz="1100" dirty="0">
                <a:solidFill>
                  <a:schemeClr val="accent6"/>
                </a:solidFill>
              </a:rPr>
              <a:t>List&lt;Edge</a:t>
            </a:r>
            <a:r>
              <a:rPr lang="en-US" sz="1100" dirty="0" smtClean="0">
                <a:solidFill>
                  <a:schemeClr val="accent6"/>
                </a:solidFill>
              </a:rPr>
              <a:t>&gt;</a:t>
            </a:r>
            <a:endParaRPr lang="en-US" sz="1100" dirty="0">
              <a:solidFill>
                <a:schemeClr val="accent6"/>
              </a:solidFill>
            </a:endParaRPr>
          </a:p>
        </p:txBody>
      </p:sp>
      <p:pic>
        <p:nvPicPr>
          <p:cNvPr id="5" name="Picture 4"/>
          <p:cNvPicPr>
            <a:picLocks noChangeAspect="1"/>
          </p:cNvPicPr>
          <p:nvPr/>
        </p:nvPicPr>
        <p:blipFill>
          <a:blip r:embed="rId7"/>
          <a:stretch>
            <a:fillRect/>
          </a:stretch>
        </p:blipFill>
        <p:spPr>
          <a:xfrm>
            <a:off x="10706665" y="1747320"/>
            <a:ext cx="1274932" cy="630755"/>
          </a:xfrm>
          <a:prstGeom prst="rect">
            <a:avLst/>
          </a:prstGeom>
        </p:spPr>
      </p:pic>
      <p:pic>
        <p:nvPicPr>
          <p:cNvPr id="9" name="Picture 8"/>
          <p:cNvPicPr>
            <a:picLocks noChangeAspect="1"/>
          </p:cNvPicPr>
          <p:nvPr/>
        </p:nvPicPr>
        <p:blipFill>
          <a:blip r:embed="rId8"/>
          <a:stretch>
            <a:fillRect/>
          </a:stretch>
        </p:blipFill>
        <p:spPr>
          <a:xfrm>
            <a:off x="1195829" y="3190948"/>
            <a:ext cx="1996113" cy="1604915"/>
          </a:xfrm>
          <a:prstGeom prst="rect">
            <a:avLst/>
          </a:prstGeom>
        </p:spPr>
      </p:pic>
      <p:pic>
        <p:nvPicPr>
          <p:cNvPr id="10" name="Picture 9"/>
          <p:cNvPicPr>
            <a:picLocks noChangeAspect="1"/>
          </p:cNvPicPr>
          <p:nvPr/>
        </p:nvPicPr>
        <p:blipFill>
          <a:blip r:embed="rId9"/>
          <a:stretch>
            <a:fillRect/>
          </a:stretch>
        </p:blipFill>
        <p:spPr>
          <a:xfrm>
            <a:off x="4651114" y="3363979"/>
            <a:ext cx="1292269" cy="2628344"/>
          </a:xfrm>
          <a:prstGeom prst="rect">
            <a:avLst/>
          </a:prstGeom>
        </p:spPr>
      </p:pic>
      <p:sp>
        <p:nvSpPr>
          <p:cNvPr id="11" name="Rectangle 10"/>
          <p:cNvSpPr/>
          <p:nvPr/>
        </p:nvSpPr>
        <p:spPr>
          <a:xfrm>
            <a:off x="6496051" y="3993406"/>
            <a:ext cx="4756150" cy="1277273"/>
          </a:xfrm>
          <a:prstGeom prst="rect">
            <a:avLst/>
          </a:prstGeom>
        </p:spPr>
        <p:txBody>
          <a:bodyPr wrap="square">
            <a:spAutoFit/>
          </a:bodyPr>
          <a:lstStyle/>
          <a:p>
            <a:pPr marL="171450" indent="-171450">
              <a:buFont typeface="Arial" charset="0"/>
              <a:buChar char="•"/>
            </a:pPr>
            <a:r>
              <a:rPr lang="en-US" sz="1100" dirty="0" smtClean="0">
                <a:solidFill>
                  <a:schemeClr val="accent6"/>
                </a:solidFill>
              </a:rPr>
              <a:t>But in </a:t>
            </a:r>
            <a:r>
              <a:rPr lang="en-US" sz="1100" dirty="0">
                <a:solidFill>
                  <a:schemeClr val="accent6"/>
                </a:solidFill>
              </a:rPr>
              <a:t>a </a:t>
            </a:r>
            <a:r>
              <a:rPr lang="en-US" sz="1100" b="1" dirty="0" smtClean="0">
                <a:solidFill>
                  <a:schemeClr val="accent6"/>
                </a:solidFill>
              </a:rPr>
              <a:t>Weighted Graph</a:t>
            </a:r>
            <a:r>
              <a:rPr lang="en-US" sz="1100" dirty="0">
                <a:solidFill>
                  <a:schemeClr val="accent6"/>
                </a:solidFill>
              </a:rPr>
              <a:t>, different connections would have different weights</a:t>
            </a:r>
          </a:p>
          <a:p>
            <a:pPr marL="171450" indent="-171450">
              <a:buFont typeface="Arial" charset="0"/>
              <a:buChar char="•"/>
            </a:pPr>
            <a:r>
              <a:rPr lang="en-US" sz="1100" dirty="0">
                <a:solidFill>
                  <a:schemeClr val="accent6"/>
                </a:solidFill>
              </a:rPr>
              <a:t>how do you think we should store this data?</a:t>
            </a:r>
          </a:p>
          <a:p>
            <a:pPr marL="628650" lvl="1" indent="-171450">
              <a:buFont typeface="Arial" charset="0"/>
              <a:buChar char="•"/>
            </a:pPr>
            <a:r>
              <a:rPr lang="en-US" sz="1100" dirty="0">
                <a:solidFill>
                  <a:schemeClr val="accent6"/>
                </a:solidFill>
              </a:rPr>
              <a:t>we can have one more field in the Edge object to store the weight. </a:t>
            </a:r>
          </a:p>
          <a:p>
            <a:pPr marL="628650" lvl="1" indent="-171450">
              <a:buFont typeface="Arial" charset="0"/>
              <a:buChar char="•"/>
            </a:pPr>
            <a:r>
              <a:rPr lang="en-US" sz="1100" dirty="0">
                <a:solidFill>
                  <a:schemeClr val="accent6"/>
                </a:solidFill>
              </a:rPr>
              <a:t>Now Edge has 3 fields.</a:t>
            </a:r>
          </a:p>
          <a:p>
            <a:pPr marL="1085850" lvl="2" indent="-171450">
              <a:buFont typeface="Arial" charset="0"/>
              <a:buChar char="•"/>
            </a:pPr>
            <a:r>
              <a:rPr lang="en-US" sz="1100" dirty="0">
                <a:solidFill>
                  <a:schemeClr val="accent6"/>
                </a:solidFill>
              </a:rPr>
              <a:t>One to store the start vertex, </a:t>
            </a:r>
          </a:p>
          <a:p>
            <a:pPr marL="1085850" lvl="2" indent="-171450">
              <a:buFont typeface="Arial" charset="0"/>
              <a:buChar char="•"/>
            </a:pPr>
            <a:r>
              <a:rPr lang="en-US" sz="1100" dirty="0">
                <a:solidFill>
                  <a:schemeClr val="accent6"/>
                </a:solidFill>
              </a:rPr>
              <a:t>one to store the end vertex </a:t>
            </a:r>
          </a:p>
          <a:p>
            <a:pPr marL="1085850" lvl="2" indent="-171450">
              <a:buFont typeface="Arial" charset="0"/>
              <a:buChar char="•"/>
            </a:pPr>
            <a:r>
              <a:rPr lang="en-US" sz="1100" dirty="0">
                <a:solidFill>
                  <a:schemeClr val="accent6"/>
                </a:solidFill>
              </a:rPr>
              <a:t>and one more to store the weight.</a:t>
            </a:r>
          </a:p>
        </p:txBody>
      </p:sp>
      <p:pic>
        <p:nvPicPr>
          <p:cNvPr id="12" name="Picture 11"/>
          <p:cNvPicPr>
            <a:picLocks noChangeAspect="1"/>
          </p:cNvPicPr>
          <p:nvPr/>
        </p:nvPicPr>
        <p:blipFill>
          <a:blip r:embed="rId10"/>
          <a:stretch>
            <a:fillRect/>
          </a:stretch>
        </p:blipFill>
        <p:spPr>
          <a:xfrm>
            <a:off x="10706665" y="4588030"/>
            <a:ext cx="1346200" cy="778933"/>
          </a:xfrm>
          <a:prstGeom prst="rect">
            <a:avLst/>
          </a:prstGeom>
        </p:spPr>
      </p:pic>
      <p:sp>
        <p:nvSpPr>
          <p:cNvPr id="13" name="Rectangle 12"/>
          <p:cNvSpPr/>
          <p:nvPr/>
        </p:nvSpPr>
        <p:spPr>
          <a:xfrm>
            <a:off x="6743700" y="5655373"/>
            <a:ext cx="5448299" cy="9387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71450" indent="-171450">
              <a:buFont typeface="Arial" charset="0"/>
              <a:buChar char="•"/>
            </a:pPr>
            <a:r>
              <a:rPr lang="en-US" sz="1100" dirty="0" smtClean="0">
                <a:solidFill>
                  <a:schemeClr val="accent1"/>
                </a:solidFill>
              </a:rPr>
              <a:t>So </a:t>
            </a:r>
            <a:r>
              <a:rPr lang="en-US" sz="1100" dirty="0">
                <a:solidFill>
                  <a:schemeClr val="accent1"/>
                </a:solidFill>
              </a:rPr>
              <a:t>this is one possible way of storing a </a:t>
            </a:r>
            <a:r>
              <a:rPr lang="en-US" sz="1100" dirty="0" smtClean="0">
                <a:solidFill>
                  <a:schemeClr val="accent1"/>
                </a:solidFill>
              </a:rPr>
              <a:t>Graph</a:t>
            </a:r>
            <a:r>
              <a:rPr lang="en-US" sz="1100" dirty="0">
                <a:solidFill>
                  <a:schemeClr val="accent1"/>
                </a:solidFill>
              </a:rPr>
              <a:t>.</a:t>
            </a:r>
          </a:p>
          <a:p>
            <a:pPr marL="171450" indent="-171450">
              <a:buFont typeface="Arial" charset="0"/>
              <a:buChar char="•"/>
            </a:pPr>
            <a:r>
              <a:rPr lang="en-US" sz="1100" dirty="0">
                <a:solidFill>
                  <a:schemeClr val="accent1"/>
                </a:solidFill>
              </a:rPr>
              <a:t>We can simply create two lists, one to store the vertices and another to store the edges, </a:t>
            </a:r>
          </a:p>
          <a:p>
            <a:pPr marL="171450" indent="-171450">
              <a:buFont typeface="Arial" charset="0"/>
              <a:buChar char="•"/>
            </a:pPr>
            <a:r>
              <a:rPr lang="en-US" sz="1100" dirty="0">
                <a:solidFill>
                  <a:schemeClr val="accent1"/>
                </a:solidFill>
              </a:rPr>
              <a:t>but </a:t>
            </a:r>
            <a:r>
              <a:rPr lang="en-US" sz="1100" dirty="0" smtClean="0">
                <a:solidFill>
                  <a:schemeClr val="accent1"/>
                </a:solidFill>
              </a:rPr>
              <a:t>this data structure </a:t>
            </a:r>
            <a:r>
              <a:rPr lang="en-US" sz="1100" dirty="0">
                <a:solidFill>
                  <a:schemeClr val="accent1"/>
                </a:solidFill>
              </a:rPr>
              <a:t>is </a:t>
            </a:r>
            <a:r>
              <a:rPr lang="en-US" sz="1100" dirty="0">
                <a:solidFill>
                  <a:schemeClr val="accent2"/>
                </a:solidFill>
              </a:rPr>
              <a:t>not very efficient</a:t>
            </a:r>
            <a:r>
              <a:rPr lang="en-US" sz="1100" dirty="0">
                <a:solidFill>
                  <a:schemeClr val="accent1"/>
                </a:solidFill>
              </a:rPr>
              <a:t>. </a:t>
            </a:r>
          </a:p>
          <a:p>
            <a:pPr marL="171450" indent="-171450">
              <a:buFont typeface="Arial" charset="0"/>
              <a:buChar char="•"/>
            </a:pPr>
            <a:r>
              <a:rPr lang="en-US" sz="1100" dirty="0">
                <a:solidFill>
                  <a:schemeClr val="accent1"/>
                </a:solidFill>
              </a:rPr>
              <a:t>For any possible way of storing and organizing data </a:t>
            </a:r>
          </a:p>
          <a:p>
            <a:pPr marL="628650" lvl="1" indent="-171450">
              <a:buFont typeface="Arial" charset="0"/>
              <a:buChar char="•"/>
            </a:pPr>
            <a:r>
              <a:rPr lang="en-US" sz="1100" dirty="0">
                <a:solidFill>
                  <a:schemeClr val="accent1"/>
                </a:solidFill>
              </a:rPr>
              <a:t>we must also see its cost (Time </a:t>
            </a:r>
            <a:r>
              <a:rPr lang="en-US" sz="1100" dirty="0" smtClean="0">
                <a:solidFill>
                  <a:schemeClr val="accent1"/>
                </a:solidFill>
              </a:rPr>
              <a:t>Complexity </a:t>
            </a:r>
            <a:r>
              <a:rPr lang="en-US" sz="1100" dirty="0">
                <a:solidFill>
                  <a:schemeClr val="accent1"/>
                </a:solidFill>
              </a:rPr>
              <a:t>&amp; Space </a:t>
            </a:r>
            <a:r>
              <a:rPr lang="en-US" sz="1100" dirty="0" smtClean="0">
                <a:solidFill>
                  <a:schemeClr val="accent1"/>
                </a:solidFill>
              </a:rPr>
              <a:t>Complexity )</a:t>
            </a:r>
            <a:endParaRPr lang="en-US" sz="1100" dirty="0">
              <a:solidFill>
                <a:schemeClr val="accent1"/>
              </a:solidFill>
            </a:endParaRPr>
          </a:p>
        </p:txBody>
      </p:sp>
      <p:grpSp>
        <p:nvGrpSpPr>
          <p:cNvPr id="18" name="Group 17"/>
          <p:cNvGrpSpPr/>
          <p:nvPr/>
        </p:nvGrpSpPr>
        <p:grpSpPr>
          <a:xfrm>
            <a:off x="530225" y="5270679"/>
            <a:ext cx="1882775" cy="1230136"/>
            <a:chOff x="85725" y="5492880"/>
            <a:chExt cx="1882775" cy="1230136"/>
          </a:xfrm>
        </p:grpSpPr>
        <p:sp>
          <p:nvSpPr>
            <p:cNvPr id="15" name="Rectangle 14"/>
            <p:cNvSpPr/>
            <p:nvPr/>
          </p:nvSpPr>
          <p:spPr>
            <a:xfrm>
              <a:off x="85725" y="5561436"/>
              <a:ext cx="1882775" cy="430887"/>
            </a:xfrm>
            <a:prstGeom prst="rect">
              <a:avLst/>
            </a:prstGeom>
          </p:spPr>
          <p:txBody>
            <a:bodyPr wrap="square">
              <a:spAutoFit/>
            </a:bodyPr>
            <a:lstStyle/>
            <a:p>
              <a:pPr marL="171450" indent="-171450">
                <a:buFont typeface="Arial" charset="0"/>
                <a:buChar char="•"/>
              </a:pPr>
              <a:r>
                <a:rPr lang="en-US" sz="1100" dirty="0" smtClean="0">
                  <a:solidFill>
                    <a:schemeClr val="accent6"/>
                  </a:solidFill>
                </a:rPr>
                <a:t>List&lt;String&gt; </a:t>
              </a:r>
              <a:r>
                <a:rPr lang="en-US" sz="1100" dirty="0" err="1" smtClean="0">
                  <a:solidFill>
                    <a:schemeClr val="accent6"/>
                  </a:solidFill>
                </a:rPr>
                <a:t>allVertexes</a:t>
              </a:r>
              <a:r>
                <a:rPr lang="en-US" sz="1100" dirty="0" smtClean="0">
                  <a:solidFill>
                    <a:schemeClr val="accent6"/>
                  </a:solidFill>
                </a:rPr>
                <a:t>;</a:t>
              </a:r>
            </a:p>
            <a:p>
              <a:pPr marL="171450" indent="-171450">
                <a:buFont typeface="Arial" charset="0"/>
                <a:buChar char="•"/>
              </a:pPr>
              <a:r>
                <a:rPr lang="en-US" sz="1100" dirty="0">
                  <a:solidFill>
                    <a:schemeClr val="accent6"/>
                  </a:solidFill>
                </a:rPr>
                <a:t>List&lt;Edge&gt;</a:t>
              </a:r>
              <a:r>
                <a:rPr lang="en-US" sz="1100" dirty="0" smtClean="0">
                  <a:solidFill>
                    <a:schemeClr val="accent6"/>
                  </a:solidFill>
                </a:rPr>
                <a:t> </a:t>
              </a:r>
              <a:r>
                <a:rPr lang="en-US" sz="1100" dirty="0" err="1" smtClean="0">
                  <a:solidFill>
                    <a:schemeClr val="accent6"/>
                  </a:solidFill>
                </a:rPr>
                <a:t>allEdges</a:t>
              </a:r>
              <a:r>
                <a:rPr lang="en-US" sz="1100" dirty="0" smtClean="0">
                  <a:solidFill>
                    <a:schemeClr val="accent6"/>
                  </a:solidFill>
                </a:rPr>
                <a:t>;</a:t>
              </a:r>
              <a:endParaRPr lang="en-US" sz="1100" dirty="0">
                <a:solidFill>
                  <a:schemeClr val="accent6"/>
                </a:solidFill>
              </a:endParaRPr>
            </a:p>
          </p:txBody>
        </p:sp>
        <p:pic>
          <p:nvPicPr>
            <p:cNvPr id="16" name="Picture 15"/>
            <p:cNvPicPr>
              <a:picLocks noChangeAspect="1"/>
            </p:cNvPicPr>
            <p:nvPr/>
          </p:nvPicPr>
          <p:blipFill>
            <a:blip r:embed="rId10"/>
            <a:stretch>
              <a:fillRect/>
            </a:stretch>
          </p:blipFill>
          <p:spPr>
            <a:xfrm>
              <a:off x="475684" y="6020915"/>
              <a:ext cx="1213415" cy="702101"/>
            </a:xfrm>
            <a:prstGeom prst="rect">
              <a:avLst/>
            </a:prstGeom>
          </p:spPr>
        </p:pic>
        <p:sp>
          <p:nvSpPr>
            <p:cNvPr id="17" name="Rectangle 16"/>
            <p:cNvSpPr/>
            <p:nvPr/>
          </p:nvSpPr>
          <p:spPr>
            <a:xfrm>
              <a:off x="129460" y="5492880"/>
              <a:ext cx="1724740" cy="123013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024480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374" y="130833"/>
            <a:ext cx="2010325" cy="1422400"/>
          </a:xfrm>
          <a:prstGeom prst="rect">
            <a:avLst/>
          </a:prstGeom>
        </p:spPr>
      </p:pic>
      <p:pic>
        <p:nvPicPr>
          <p:cNvPr id="3" name="Picture 2"/>
          <p:cNvPicPr>
            <a:picLocks noChangeAspect="1"/>
          </p:cNvPicPr>
          <p:nvPr/>
        </p:nvPicPr>
        <p:blipFill>
          <a:blip r:embed="rId3"/>
          <a:stretch>
            <a:fillRect/>
          </a:stretch>
        </p:blipFill>
        <p:spPr>
          <a:xfrm>
            <a:off x="4382120" y="130833"/>
            <a:ext cx="1467627" cy="1500533"/>
          </a:xfrm>
          <a:prstGeom prst="rect">
            <a:avLst/>
          </a:prstGeom>
        </p:spPr>
      </p:pic>
      <p:pic>
        <p:nvPicPr>
          <p:cNvPr id="4" name="Picture 3"/>
          <p:cNvPicPr>
            <a:picLocks noChangeAspect="1"/>
          </p:cNvPicPr>
          <p:nvPr/>
        </p:nvPicPr>
        <p:blipFill>
          <a:blip r:embed="rId4"/>
          <a:stretch>
            <a:fillRect/>
          </a:stretch>
        </p:blipFill>
        <p:spPr>
          <a:xfrm>
            <a:off x="2786502" y="73963"/>
            <a:ext cx="1004436" cy="1614272"/>
          </a:xfrm>
          <a:prstGeom prst="rect">
            <a:avLst/>
          </a:prstGeom>
        </p:spPr>
      </p:pic>
      <p:sp>
        <p:nvSpPr>
          <p:cNvPr id="5" name="Rectangle 4"/>
          <p:cNvSpPr/>
          <p:nvPr/>
        </p:nvSpPr>
        <p:spPr>
          <a:xfrm>
            <a:off x="288374" y="2109076"/>
            <a:ext cx="4756150" cy="1277273"/>
          </a:xfrm>
          <a:prstGeom prst="rect">
            <a:avLst/>
          </a:prstGeom>
        </p:spPr>
        <p:txBody>
          <a:bodyPr wrap="square">
            <a:spAutoFit/>
          </a:bodyPr>
          <a:lstStyle/>
          <a:p>
            <a:pPr marL="171450" indent="-171450">
              <a:buFont typeface="Arial" charset="0"/>
              <a:buChar char="•"/>
            </a:pPr>
            <a:r>
              <a:rPr lang="en-US" sz="1100" dirty="0">
                <a:solidFill>
                  <a:schemeClr val="accent6"/>
                </a:solidFill>
              </a:rPr>
              <a:t>We can safely assume that in almost all practical scenarios average length of strings will be a really small value.</a:t>
            </a:r>
          </a:p>
          <a:p>
            <a:pPr marL="171450" indent="-171450">
              <a:buFont typeface="Arial" charset="0"/>
              <a:buChar char="•"/>
            </a:pPr>
            <a:r>
              <a:rPr lang="en-US" sz="1100" dirty="0">
                <a:solidFill>
                  <a:schemeClr val="accent6"/>
                </a:solidFill>
              </a:rPr>
              <a:t>if we assume it to be always lesser than some constant, then the total space consumed in this vertex list</a:t>
            </a:r>
          </a:p>
          <a:p>
            <a:pPr marL="171450" indent="-171450">
              <a:buFont typeface="Arial" charset="0"/>
              <a:buChar char="•"/>
            </a:pPr>
            <a:r>
              <a:rPr lang="en-US" sz="1100" dirty="0">
                <a:solidFill>
                  <a:schemeClr val="accent6"/>
                </a:solidFill>
              </a:rPr>
              <a:t>will be proportional to the number of rows consumed</a:t>
            </a:r>
          </a:p>
          <a:p>
            <a:pPr marL="171450" indent="-171450">
              <a:buFont typeface="Arial" charset="0"/>
              <a:buChar char="•"/>
            </a:pPr>
            <a:r>
              <a:rPr lang="en-US" sz="1100" dirty="0">
                <a:solidFill>
                  <a:schemeClr val="accent6"/>
                </a:solidFill>
              </a:rPr>
              <a:t>that is the number of vertices </a:t>
            </a:r>
            <a:endParaRPr lang="en-US" sz="1100" dirty="0" smtClean="0">
              <a:solidFill>
                <a:schemeClr val="accent6"/>
              </a:solidFill>
            </a:endParaRPr>
          </a:p>
          <a:p>
            <a:pPr marL="628650" lvl="1" indent="-171450">
              <a:buFont typeface="Arial" charset="0"/>
              <a:buChar char="•"/>
            </a:pPr>
            <a:r>
              <a:rPr lang="en-US" sz="1100" dirty="0">
                <a:solidFill>
                  <a:schemeClr val="accent6"/>
                </a:solidFill>
              </a:rPr>
              <a:t>space complexity is </a:t>
            </a:r>
            <a:r>
              <a:rPr lang="en-US" sz="1100" dirty="0" smtClean="0">
                <a:solidFill>
                  <a:srgbClr val="00B0F0"/>
                </a:solidFill>
              </a:rPr>
              <a:t>O (|v|)</a:t>
            </a:r>
            <a:endParaRPr lang="en-US" sz="1100" dirty="0">
              <a:solidFill>
                <a:srgbClr val="00B0F0"/>
              </a:solidFill>
            </a:endParaRPr>
          </a:p>
        </p:txBody>
      </p:sp>
      <p:pic>
        <p:nvPicPr>
          <p:cNvPr id="6" name="Picture 5"/>
          <p:cNvPicPr>
            <a:picLocks noChangeAspect="1"/>
          </p:cNvPicPr>
          <p:nvPr/>
        </p:nvPicPr>
        <p:blipFill>
          <a:blip r:embed="rId5"/>
          <a:stretch>
            <a:fillRect/>
          </a:stretch>
        </p:blipFill>
        <p:spPr>
          <a:xfrm>
            <a:off x="5115933" y="1760088"/>
            <a:ext cx="836422" cy="1778339"/>
          </a:xfrm>
          <a:prstGeom prst="rect">
            <a:avLst/>
          </a:prstGeom>
        </p:spPr>
      </p:pic>
      <p:sp>
        <p:nvSpPr>
          <p:cNvPr id="7" name="Rectangle 6"/>
          <p:cNvSpPr/>
          <p:nvPr/>
        </p:nvSpPr>
        <p:spPr>
          <a:xfrm>
            <a:off x="176249" y="4267023"/>
            <a:ext cx="5651500" cy="1446550"/>
          </a:xfrm>
          <a:prstGeom prst="rect">
            <a:avLst/>
          </a:prstGeom>
        </p:spPr>
        <p:txBody>
          <a:bodyPr wrap="square">
            <a:spAutoFit/>
          </a:bodyPr>
          <a:lstStyle/>
          <a:p>
            <a:pPr marL="171450" indent="-171450">
              <a:buFont typeface="Arial" charset="0"/>
              <a:buChar char="•"/>
            </a:pPr>
            <a:r>
              <a:rPr lang="en-US" sz="1100" dirty="0" smtClean="0">
                <a:solidFill>
                  <a:schemeClr val="accent6"/>
                </a:solidFill>
              </a:rPr>
              <a:t>Now for the edge list, once again we are storing strings in first two fields of edge object.</a:t>
            </a:r>
          </a:p>
          <a:p>
            <a:pPr marL="171450" indent="-171450">
              <a:buFont typeface="Arial" charset="0"/>
              <a:buChar char="•"/>
            </a:pPr>
            <a:r>
              <a:rPr lang="en-US" sz="1100" dirty="0" smtClean="0">
                <a:solidFill>
                  <a:schemeClr val="accent6"/>
                </a:solidFill>
              </a:rPr>
              <a:t>So once again each row here will not consume same amount of memory but if we are just storing the reference or pointer to a string</a:t>
            </a:r>
          </a:p>
          <a:p>
            <a:pPr marL="171450" indent="-171450">
              <a:buFont typeface="Arial" charset="0"/>
              <a:buChar char="•"/>
            </a:pPr>
            <a:r>
              <a:rPr lang="en-US" sz="1100" dirty="0" smtClean="0">
                <a:solidFill>
                  <a:schemeClr val="accent6"/>
                </a:solidFill>
              </a:rPr>
              <a:t>may be a better design would be we can store the index of the name</a:t>
            </a:r>
          </a:p>
          <a:p>
            <a:pPr marL="171450" indent="-171450">
              <a:buFont typeface="Arial" charset="0"/>
              <a:buChar char="•"/>
            </a:pPr>
            <a:r>
              <a:rPr lang="en-US" sz="1100" dirty="0" smtClean="0">
                <a:solidFill>
                  <a:schemeClr val="accent6"/>
                </a:solidFill>
              </a:rPr>
              <a:t>now </a:t>
            </a:r>
            <a:r>
              <a:rPr lang="en-US" sz="1100" dirty="0">
                <a:solidFill>
                  <a:schemeClr val="accent6"/>
                </a:solidFill>
              </a:rPr>
              <a:t>each row in edge list would cost us the same amount of memory.</a:t>
            </a:r>
          </a:p>
          <a:p>
            <a:pPr marL="171450" indent="-171450">
              <a:buFont typeface="Arial" charset="0"/>
              <a:buChar char="•"/>
            </a:pPr>
            <a:r>
              <a:rPr lang="en-US" sz="1100" dirty="0">
                <a:solidFill>
                  <a:schemeClr val="accent6"/>
                </a:solidFill>
              </a:rPr>
              <a:t>So overall space consumed in edge list would be proportional to number of edges </a:t>
            </a:r>
          </a:p>
          <a:p>
            <a:pPr marL="628650" lvl="1" indent="-171450">
              <a:buFont typeface="Arial" charset="0"/>
              <a:buChar char="•"/>
            </a:pPr>
            <a:r>
              <a:rPr lang="en-US" sz="1100" dirty="0" smtClean="0">
                <a:solidFill>
                  <a:schemeClr val="accent6"/>
                </a:solidFill>
              </a:rPr>
              <a:t>space </a:t>
            </a:r>
            <a:r>
              <a:rPr lang="en-US" sz="1100" dirty="0">
                <a:solidFill>
                  <a:schemeClr val="accent6"/>
                </a:solidFill>
              </a:rPr>
              <a:t>complexity is </a:t>
            </a:r>
            <a:r>
              <a:rPr lang="en-US" sz="1100" dirty="0">
                <a:solidFill>
                  <a:srgbClr val="00B0F0"/>
                </a:solidFill>
              </a:rPr>
              <a:t>O(|E|)</a:t>
            </a:r>
          </a:p>
          <a:p>
            <a:pPr marL="171450" indent="-171450">
              <a:buFont typeface="Arial" charset="0"/>
              <a:buChar char="•"/>
            </a:pPr>
            <a:endParaRPr lang="en-US" sz="1100" dirty="0">
              <a:solidFill>
                <a:schemeClr val="accent6"/>
              </a:solidFill>
            </a:endParaRPr>
          </a:p>
        </p:txBody>
      </p:sp>
      <p:pic>
        <p:nvPicPr>
          <p:cNvPr id="8" name="Picture 7"/>
          <p:cNvPicPr>
            <a:picLocks noChangeAspect="1"/>
          </p:cNvPicPr>
          <p:nvPr/>
        </p:nvPicPr>
        <p:blipFill>
          <a:blip r:embed="rId6"/>
          <a:stretch>
            <a:fillRect/>
          </a:stretch>
        </p:blipFill>
        <p:spPr>
          <a:xfrm>
            <a:off x="5688711" y="3948745"/>
            <a:ext cx="1501491" cy="1581928"/>
          </a:xfrm>
          <a:prstGeom prst="rect">
            <a:avLst/>
          </a:prstGeom>
        </p:spPr>
      </p:pic>
      <p:cxnSp>
        <p:nvCxnSpPr>
          <p:cNvPr id="11" name="Straight Arrow Connector 10"/>
          <p:cNvCxnSpPr/>
          <p:nvPr/>
        </p:nvCxnSpPr>
        <p:spPr>
          <a:xfrm>
            <a:off x="7683500" y="4809955"/>
            <a:ext cx="48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7"/>
          <a:stretch>
            <a:fillRect/>
          </a:stretch>
        </p:blipFill>
        <p:spPr>
          <a:xfrm>
            <a:off x="10259822" y="1903687"/>
            <a:ext cx="1431060" cy="803240"/>
          </a:xfrm>
          <a:prstGeom prst="rect">
            <a:avLst/>
          </a:prstGeom>
        </p:spPr>
      </p:pic>
      <p:pic>
        <p:nvPicPr>
          <p:cNvPr id="13" name="Picture 12"/>
          <p:cNvPicPr>
            <a:picLocks noChangeAspect="1"/>
          </p:cNvPicPr>
          <p:nvPr/>
        </p:nvPicPr>
        <p:blipFill>
          <a:blip r:embed="rId8"/>
          <a:stretch>
            <a:fillRect/>
          </a:stretch>
        </p:blipFill>
        <p:spPr>
          <a:xfrm>
            <a:off x="8886624" y="3003373"/>
            <a:ext cx="2453587" cy="2527300"/>
          </a:xfrm>
          <a:prstGeom prst="rect">
            <a:avLst/>
          </a:prstGeom>
        </p:spPr>
      </p:pic>
      <p:sp>
        <p:nvSpPr>
          <p:cNvPr id="14" name="TextBox 13"/>
          <p:cNvSpPr txBox="1"/>
          <p:nvPr/>
        </p:nvSpPr>
        <p:spPr>
          <a:xfrm>
            <a:off x="8039100" y="657367"/>
            <a:ext cx="3380092" cy="369332"/>
          </a:xfrm>
          <a:prstGeom prst="rect">
            <a:avLst/>
          </a:prstGeom>
          <a:noFill/>
        </p:spPr>
        <p:txBody>
          <a:bodyPr wrap="none" rtlCol="0">
            <a:spAutoFit/>
          </a:bodyPr>
          <a:lstStyle/>
          <a:p>
            <a:r>
              <a:rPr lang="en-US" dirty="0" smtClean="0">
                <a:ln w="0"/>
                <a:solidFill>
                  <a:schemeClr val="accent1"/>
                </a:solidFill>
                <a:effectLst>
                  <a:outerShdw blurRad="38100" dist="25400" dir="5400000" algn="ctr" rotWithShape="0">
                    <a:srgbClr val="6E747A">
                      <a:alpha val="43000"/>
                    </a:srgbClr>
                  </a:outerShdw>
                </a:effectLst>
              </a:rPr>
              <a:t>Lets talk about ‘Space Complexity’</a:t>
            </a:r>
            <a:endParaRPr lang="en-US" dirty="0">
              <a:ln w="0"/>
              <a:solidFill>
                <a:schemeClr val="accent1"/>
              </a:solidFill>
              <a:effectLst>
                <a:outerShdw blurRad="38100" dist="25400" dir="5400000" algn="ctr" rotWithShape="0">
                  <a:srgbClr val="6E747A">
                    <a:alpha val="43000"/>
                  </a:srgbClr>
                </a:outerShdw>
              </a:effectLst>
            </a:endParaRPr>
          </a:p>
        </p:txBody>
      </p:sp>
      <p:sp>
        <p:nvSpPr>
          <p:cNvPr id="15" name="Rectangle 14"/>
          <p:cNvSpPr/>
          <p:nvPr/>
        </p:nvSpPr>
        <p:spPr>
          <a:xfrm>
            <a:off x="2527058" y="5809586"/>
            <a:ext cx="5905742" cy="7694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71450" indent="-171450">
              <a:buFont typeface="Arial" charset="0"/>
              <a:buChar char="•"/>
            </a:pPr>
            <a:r>
              <a:rPr lang="en-US" sz="1100" dirty="0">
                <a:solidFill>
                  <a:schemeClr val="accent1"/>
                </a:solidFill>
              </a:rPr>
              <a:t>Is </a:t>
            </a:r>
            <a:r>
              <a:rPr lang="en-US" sz="1100" dirty="0" smtClean="0">
                <a:solidFill>
                  <a:schemeClr val="accent1"/>
                </a:solidFill>
              </a:rPr>
              <a:t>this </a:t>
            </a:r>
            <a:r>
              <a:rPr lang="en-US" sz="1100" dirty="0">
                <a:solidFill>
                  <a:schemeClr val="accent1"/>
                </a:solidFill>
              </a:rPr>
              <a:t>memory usage is reasonably high ?</a:t>
            </a:r>
          </a:p>
          <a:p>
            <a:pPr marL="171450" indent="-171450">
              <a:buFont typeface="Arial" charset="0"/>
              <a:buChar char="•"/>
            </a:pPr>
            <a:r>
              <a:rPr lang="en-US" sz="1100" dirty="0">
                <a:solidFill>
                  <a:schemeClr val="accent1"/>
                </a:solidFill>
              </a:rPr>
              <a:t>Well, we cannot do a lot better than this if we want to store a graph in computer's memory. </a:t>
            </a:r>
          </a:p>
          <a:p>
            <a:pPr marL="628650" lvl="1" indent="-171450">
              <a:buFont typeface="Arial" charset="0"/>
              <a:buChar char="•"/>
            </a:pPr>
            <a:r>
              <a:rPr lang="en-US" sz="1100" dirty="0">
                <a:solidFill>
                  <a:schemeClr val="accent1"/>
                </a:solidFill>
              </a:rPr>
              <a:t>So we are alright in terms of memory usage.</a:t>
            </a:r>
          </a:p>
          <a:p>
            <a:pPr marL="628650" lvl="1" indent="-171450">
              <a:buFont typeface="Arial" charset="0"/>
              <a:buChar char="•"/>
            </a:pPr>
            <a:r>
              <a:rPr lang="en-US" sz="1100" dirty="0">
                <a:solidFill>
                  <a:schemeClr val="accent1"/>
                </a:solidFill>
              </a:rPr>
              <a:t>Now let's discuss time cost of operations.</a:t>
            </a:r>
          </a:p>
        </p:txBody>
      </p:sp>
    </p:spTree>
    <p:extLst>
      <p:ext uri="{BB962C8B-B14F-4D97-AF65-F5344CB8AC3E}">
        <p14:creationId xmlns:p14="http://schemas.microsoft.com/office/powerpoint/2010/main" val="5440378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39100" y="657367"/>
            <a:ext cx="3316998" cy="369332"/>
          </a:xfrm>
          <a:prstGeom prst="rect">
            <a:avLst/>
          </a:prstGeom>
          <a:noFill/>
        </p:spPr>
        <p:txBody>
          <a:bodyPr wrap="none" rtlCol="0">
            <a:spAutoFit/>
          </a:bodyPr>
          <a:lstStyle/>
          <a:p>
            <a:r>
              <a:rPr lang="en-US" dirty="0" smtClean="0">
                <a:ln w="0"/>
                <a:solidFill>
                  <a:schemeClr val="accent1"/>
                </a:solidFill>
                <a:effectLst>
                  <a:outerShdw blurRad="38100" dist="25400" dir="5400000" algn="ctr" rotWithShape="0">
                    <a:srgbClr val="6E747A">
                      <a:alpha val="43000"/>
                    </a:srgbClr>
                  </a:outerShdw>
                </a:effectLst>
              </a:rPr>
              <a:t>Lets talk about ‘Time Complexity’</a:t>
            </a:r>
            <a:endParaRPr lang="en-US" dirty="0">
              <a:ln w="0"/>
              <a:solidFill>
                <a:schemeClr val="accent1"/>
              </a:solidFill>
              <a:effectLst>
                <a:outerShdw blurRad="38100" dist="25400" dir="5400000" algn="ctr" rotWithShape="0">
                  <a:srgbClr val="6E747A">
                    <a:alpha val="43000"/>
                  </a:srgbClr>
                </a:outerShdw>
              </a:effectLst>
            </a:endParaRPr>
          </a:p>
        </p:txBody>
      </p:sp>
      <p:sp>
        <p:nvSpPr>
          <p:cNvPr id="3" name="Rectangle 2"/>
          <p:cNvSpPr/>
          <p:nvPr/>
        </p:nvSpPr>
        <p:spPr>
          <a:xfrm>
            <a:off x="354048" y="203023"/>
            <a:ext cx="8701051" cy="3308598"/>
          </a:xfrm>
          <a:prstGeom prst="rect">
            <a:avLst/>
          </a:prstGeom>
        </p:spPr>
        <p:txBody>
          <a:bodyPr wrap="square">
            <a:spAutoFit/>
          </a:bodyPr>
          <a:lstStyle/>
          <a:p>
            <a:pPr marL="171450" indent="-171450">
              <a:buFont typeface="Arial" charset="0"/>
              <a:buChar char="•"/>
            </a:pPr>
            <a:r>
              <a:rPr lang="en-US" sz="1100" dirty="0" smtClean="0">
                <a:solidFill>
                  <a:schemeClr val="accent6"/>
                </a:solidFill>
              </a:rPr>
              <a:t>What </a:t>
            </a:r>
            <a:r>
              <a:rPr lang="en-US" sz="1100" dirty="0">
                <a:solidFill>
                  <a:schemeClr val="accent6"/>
                </a:solidFill>
              </a:rPr>
              <a:t>do you think can be most frequently performed operations while working with graph. </a:t>
            </a:r>
          </a:p>
          <a:p>
            <a:pPr marL="171450" indent="-171450">
              <a:buFont typeface="Arial" charset="0"/>
              <a:buChar char="•"/>
            </a:pPr>
            <a:r>
              <a:rPr lang="en-US" sz="1100" dirty="0">
                <a:solidFill>
                  <a:schemeClr val="accent6"/>
                </a:solidFill>
              </a:rPr>
              <a:t>One of the most frequently operation is 'finding all nodes adjacent to a given node'</a:t>
            </a:r>
          </a:p>
          <a:p>
            <a:pPr marL="628650" lvl="1" indent="-171450">
              <a:buFont typeface="Arial" charset="0"/>
              <a:buChar char="•"/>
            </a:pPr>
            <a:r>
              <a:rPr lang="en-US" sz="1100" dirty="0">
                <a:solidFill>
                  <a:schemeClr val="accent6"/>
                </a:solidFill>
              </a:rPr>
              <a:t>that is finding all nodes directly connected to a given node. </a:t>
            </a:r>
          </a:p>
          <a:p>
            <a:pPr marL="628650" lvl="1" indent="-171450">
              <a:buFont typeface="Arial" charset="0"/>
              <a:buChar char="•"/>
            </a:pPr>
            <a:r>
              <a:rPr lang="en-US" sz="1100" dirty="0">
                <a:solidFill>
                  <a:schemeClr val="accent6"/>
                </a:solidFill>
              </a:rPr>
              <a:t>What do you think Time complexity of this?</a:t>
            </a:r>
          </a:p>
          <a:p>
            <a:pPr marL="628650" lvl="1" indent="-171450">
              <a:buFont typeface="Arial" charset="0"/>
              <a:buChar char="•"/>
            </a:pPr>
            <a:r>
              <a:rPr lang="en-US" sz="1100" dirty="0">
                <a:solidFill>
                  <a:schemeClr val="accent6"/>
                </a:solidFill>
              </a:rPr>
              <a:t>Well, we will have to scan the whole edge list. </a:t>
            </a:r>
          </a:p>
          <a:p>
            <a:pPr marL="628650" lvl="1" indent="-171450">
              <a:buFont typeface="Arial" charset="0"/>
              <a:buChar char="•"/>
            </a:pPr>
            <a:r>
              <a:rPr lang="en-US" sz="1100" dirty="0">
                <a:solidFill>
                  <a:schemeClr val="accent6"/>
                </a:solidFill>
              </a:rPr>
              <a:t>We will have to perform a linear search. </a:t>
            </a:r>
          </a:p>
          <a:p>
            <a:pPr marL="628650" lvl="1" indent="-171450">
              <a:buFont typeface="Arial" charset="0"/>
              <a:buChar char="•"/>
            </a:pPr>
            <a:r>
              <a:rPr lang="en-US" sz="1100" dirty="0">
                <a:solidFill>
                  <a:schemeClr val="accent6"/>
                </a:solidFill>
              </a:rPr>
              <a:t>We will have to go through all the entries in the list and see if the start or end node in the entry is our given node.</a:t>
            </a:r>
          </a:p>
          <a:p>
            <a:pPr marL="628650" lvl="1" indent="-171450">
              <a:buFont typeface="Arial" charset="0"/>
              <a:buChar char="•"/>
            </a:pPr>
            <a:r>
              <a:rPr lang="en-US" sz="1100" dirty="0">
                <a:solidFill>
                  <a:schemeClr val="accent6"/>
                </a:solidFill>
              </a:rPr>
              <a:t>For a directed graph, we would see if the start</a:t>
            </a:r>
          </a:p>
          <a:p>
            <a:pPr marL="628650" lvl="1" indent="-171450">
              <a:buFont typeface="Arial" charset="0"/>
              <a:buChar char="•"/>
            </a:pPr>
            <a:r>
              <a:rPr lang="en-US" sz="1100" dirty="0">
                <a:solidFill>
                  <a:schemeClr val="accent6"/>
                </a:solidFill>
              </a:rPr>
              <a:t>node in the entry is our given node or not </a:t>
            </a:r>
          </a:p>
          <a:p>
            <a:pPr marL="628650" lvl="1" indent="-171450">
              <a:buFont typeface="Arial" charset="0"/>
              <a:buChar char="•"/>
            </a:pPr>
            <a:r>
              <a:rPr lang="en-US" sz="1100" dirty="0">
                <a:solidFill>
                  <a:schemeClr val="accent6"/>
                </a:solidFill>
              </a:rPr>
              <a:t>and for an undirected graph we would see both the start as well as the end node.</a:t>
            </a:r>
          </a:p>
          <a:p>
            <a:pPr marL="628650" lvl="1" indent="-171450">
              <a:buFont typeface="Arial" charset="0"/>
              <a:buChar char="•"/>
            </a:pPr>
            <a:r>
              <a:rPr lang="en-US" sz="1100" dirty="0">
                <a:solidFill>
                  <a:schemeClr val="accent6"/>
                </a:solidFill>
              </a:rPr>
              <a:t/>
            </a:r>
            <a:br>
              <a:rPr lang="en-US" sz="1100" dirty="0">
                <a:solidFill>
                  <a:schemeClr val="accent6"/>
                </a:solidFill>
              </a:rPr>
            </a:br>
            <a:r>
              <a:rPr lang="en-US" sz="1100" dirty="0">
                <a:solidFill>
                  <a:schemeClr val="accent6"/>
                </a:solidFill>
              </a:rPr>
              <a:t>Running time would be proportional to number of edges</a:t>
            </a:r>
          </a:p>
          <a:p>
            <a:pPr marL="628650" lvl="1" indent="-171450">
              <a:buFont typeface="Arial" charset="0"/>
              <a:buChar char="•"/>
            </a:pPr>
            <a:r>
              <a:rPr lang="en-US" sz="1100" dirty="0">
                <a:solidFill>
                  <a:schemeClr val="accent6"/>
                </a:solidFill>
              </a:rPr>
              <a:t>or in other words time complexity is O (|E|)</a:t>
            </a:r>
          </a:p>
          <a:p>
            <a:pPr marL="171450" indent="-171450">
              <a:buFont typeface="Arial" charset="0"/>
              <a:buChar char="•"/>
            </a:pPr>
            <a:endParaRPr lang="en-US" sz="1100" dirty="0" smtClean="0">
              <a:solidFill>
                <a:schemeClr val="accent6"/>
              </a:solidFill>
            </a:endParaRPr>
          </a:p>
          <a:p>
            <a:pPr marL="171450" indent="-171450">
              <a:buFont typeface="Arial" charset="0"/>
              <a:buChar char="•"/>
            </a:pPr>
            <a:r>
              <a:rPr lang="en-US" sz="1100" dirty="0" smtClean="0">
                <a:solidFill>
                  <a:schemeClr val="accent6"/>
                </a:solidFill>
              </a:rPr>
              <a:t>Okay</a:t>
            </a:r>
            <a:r>
              <a:rPr lang="en-US" sz="1100" dirty="0">
                <a:solidFill>
                  <a:schemeClr val="accent6"/>
                </a:solidFill>
              </a:rPr>
              <a:t>, another frequently performed operation can be finding if two given nodes are connected or not. </a:t>
            </a:r>
          </a:p>
          <a:p>
            <a:pPr marL="628650" lvl="1" indent="-171450">
              <a:buFont typeface="Arial" charset="0"/>
              <a:buChar char="•"/>
            </a:pPr>
            <a:r>
              <a:rPr lang="en-US" sz="1100" dirty="0">
                <a:solidFill>
                  <a:schemeClr val="accent6"/>
                </a:solidFill>
              </a:rPr>
              <a:t>In this case also, we will have to perform a linear search on the edge list. </a:t>
            </a:r>
          </a:p>
          <a:p>
            <a:pPr marL="628650" lvl="1" indent="-171450">
              <a:buFont typeface="Arial" charset="0"/>
              <a:buChar char="•"/>
            </a:pPr>
            <a:r>
              <a:rPr lang="en-US" sz="1100" dirty="0">
                <a:solidFill>
                  <a:schemeClr val="accent6"/>
                </a:solidFill>
              </a:rPr>
              <a:t>In worst case we will have to look at all the entries in the edge list. </a:t>
            </a:r>
          </a:p>
          <a:p>
            <a:pPr marL="628650" lvl="1" indent="-171450">
              <a:buFont typeface="Arial" charset="0"/>
              <a:buChar char="•"/>
            </a:pPr>
            <a:r>
              <a:rPr lang="en-US" sz="1100" dirty="0">
                <a:solidFill>
                  <a:schemeClr val="accent6"/>
                </a:solidFill>
              </a:rPr>
              <a:t>So worst-case running time would be proportional to number of edges. </a:t>
            </a:r>
          </a:p>
          <a:p>
            <a:pPr marL="628650" lvl="1" indent="-171450">
              <a:buFont typeface="Arial" charset="0"/>
              <a:buChar char="•"/>
            </a:pPr>
            <a:r>
              <a:rPr lang="en-US" sz="1100" dirty="0">
                <a:solidFill>
                  <a:schemeClr val="accent6"/>
                </a:solidFill>
              </a:rPr>
              <a:t>So for this operation, time complexity is also O (|E</a:t>
            </a:r>
            <a:r>
              <a:rPr lang="en-US" sz="1100" dirty="0" smtClean="0">
                <a:solidFill>
                  <a:schemeClr val="accent6"/>
                </a:solidFill>
              </a:rPr>
              <a:t>|)</a:t>
            </a:r>
          </a:p>
        </p:txBody>
      </p:sp>
      <p:sp>
        <p:nvSpPr>
          <p:cNvPr id="7" name="Rectangle 6"/>
          <p:cNvSpPr/>
          <p:nvPr/>
        </p:nvSpPr>
        <p:spPr>
          <a:xfrm>
            <a:off x="354048" y="3511621"/>
            <a:ext cx="7076198" cy="3647152"/>
          </a:xfrm>
          <a:prstGeom prst="rect">
            <a:avLst/>
          </a:prstGeom>
        </p:spPr>
        <p:txBody>
          <a:bodyPr wrap="square">
            <a:spAutoFit/>
          </a:bodyPr>
          <a:lstStyle/>
          <a:p>
            <a:pPr marL="171450" indent="-171450">
              <a:buFont typeface="Arial" charset="0"/>
              <a:buChar char="•"/>
            </a:pPr>
            <a:r>
              <a:rPr lang="en-US" sz="1100" dirty="0" smtClean="0">
                <a:solidFill>
                  <a:schemeClr val="accent6"/>
                </a:solidFill>
              </a:rPr>
              <a:t>Now let's try to see how good or bad this running time Big-Oh of number edges is. </a:t>
            </a:r>
          </a:p>
          <a:p>
            <a:pPr marL="628650" lvl="1" indent="-171450">
              <a:buFont typeface="Arial" charset="0"/>
              <a:buChar char="•"/>
            </a:pPr>
            <a:r>
              <a:rPr lang="en-US" sz="1100" dirty="0" smtClean="0">
                <a:solidFill>
                  <a:schemeClr val="accent6"/>
                </a:solidFill>
              </a:rPr>
              <a:t>If you remember this discussion from our previous lesson</a:t>
            </a:r>
          </a:p>
          <a:p>
            <a:pPr marL="628650" lvl="1" indent="-171450">
              <a:buFont typeface="Arial" charset="0"/>
              <a:buChar char="•"/>
            </a:pPr>
            <a:r>
              <a:rPr lang="en-US" sz="1100" dirty="0" smtClean="0">
                <a:solidFill>
                  <a:schemeClr val="accent6"/>
                </a:solidFill>
              </a:rPr>
              <a:t>in a simple graph (graph with no self loop or multi edge) </a:t>
            </a:r>
          </a:p>
          <a:p>
            <a:pPr marL="628650" lvl="1" indent="-171450">
              <a:buFont typeface="Arial" charset="0"/>
              <a:buChar char="•"/>
            </a:pPr>
            <a:r>
              <a:rPr lang="en-US" sz="1100" dirty="0" smtClean="0">
                <a:solidFill>
                  <a:schemeClr val="accent6"/>
                </a:solidFill>
              </a:rPr>
              <a:t>If number of vertices that is the number of elements in set V is equal to n, </a:t>
            </a:r>
          </a:p>
          <a:p>
            <a:pPr marL="628650" lvl="1" indent="-171450">
              <a:buFont typeface="Arial" charset="0"/>
              <a:buChar char="•"/>
            </a:pPr>
            <a:r>
              <a:rPr lang="en-US" sz="1100" dirty="0" smtClean="0">
                <a:solidFill>
                  <a:schemeClr val="accent6"/>
                </a:solidFill>
              </a:rPr>
              <a:t>then maximum number of edges would be N * N-1.</a:t>
            </a:r>
          </a:p>
          <a:p>
            <a:pPr marL="1085850" lvl="2" indent="-171450">
              <a:buFont typeface="Arial" charset="0"/>
              <a:buChar char="•"/>
            </a:pPr>
            <a:r>
              <a:rPr lang="en-US" sz="1100" dirty="0" smtClean="0">
                <a:solidFill>
                  <a:schemeClr val="accent6"/>
                </a:solidFill>
              </a:rPr>
              <a:t>if the graph is directed, Each node will be connected to every other node and of course minimum number of edges can be zero.</a:t>
            </a:r>
          </a:p>
          <a:p>
            <a:pPr marL="1543050" lvl="3" indent="-171450">
              <a:buFont typeface="Arial" charset="0"/>
              <a:buChar char="•"/>
            </a:pPr>
            <a:r>
              <a:rPr lang="en-US" sz="1100" dirty="0" smtClean="0">
                <a:solidFill>
                  <a:schemeClr val="accent6"/>
                </a:solidFill>
              </a:rPr>
              <a:t>We can have a graph with no edge. Maximum number of edges would be N * N-1 / 2</a:t>
            </a:r>
          </a:p>
          <a:p>
            <a:pPr marL="1085850" lvl="2" indent="-171450">
              <a:buFont typeface="Arial" charset="0"/>
              <a:buChar char="•"/>
            </a:pPr>
            <a:r>
              <a:rPr lang="en-US" sz="1100" dirty="0" smtClean="0">
                <a:solidFill>
                  <a:schemeClr val="accent6"/>
                </a:solidFill>
              </a:rPr>
              <a:t>if the graph is undirected but all in all if you can see</a:t>
            </a:r>
          </a:p>
          <a:p>
            <a:pPr marL="1543050" lvl="3" indent="-171450">
              <a:buFont typeface="Arial" charset="0"/>
              <a:buChar char="•"/>
            </a:pPr>
            <a:r>
              <a:rPr lang="en-US" sz="1100" dirty="0" smtClean="0">
                <a:solidFill>
                  <a:schemeClr val="accent6"/>
                </a:solidFill>
              </a:rPr>
              <a:t>number of edges can go almost up to square of number of vertices.</a:t>
            </a:r>
          </a:p>
          <a:p>
            <a:pPr marL="1543050" lvl="3" indent="-171450">
              <a:buFont typeface="Arial" charset="0"/>
              <a:buChar char="•"/>
            </a:pPr>
            <a:r>
              <a:rPr lang="en-US" sz="1100" dirty="0" smtClean="0">
                <a:solidFill>
                  <a:schemeClr val="accent6"/>
                </a:solidFill>
              </a:rPr>
              <a:t>Number of edges can be of to order of square of number of vertices.</a:t>
            </a:r>
          </a:p>
          <a:p>
            <a:pPr marL="628650" lvl="1" indent="-171450">
              <a:buFont typeface="Arial" charset="0"/>
              <a:buChar char="•"/>
            </a:pPr>
            <a:r>
              <a:rPr lang="en-US" sz="1100" dirty="0" smtClean="0">
                <a:solidFill>
                  <a:schemeClr val="accent6"/>
                </a:solidFill>
              </a:rPr>
              <a:t>Let's denote number of vertices here as v, </a:t>
            </a:r>
          </a:p>
          <a:p>
            <a:pPr marL="171450" indent="-171450">
              <a:buFont typeface="Arial" charset="0"/>
              <a:buChar char="•"/>
            </a:pPr>
            <a:r>
              <a:rPr lang="en-US" sz="1100" dirty="0" smtClean="0">
                <a:solidFill>
                  <a:schemeClr val="accent6"/>
                </a:solidFill>
              </a:rPr>
              <a:t>so a number of edges</a:t>
            </a:r>
          </a:p>
          <a:p>
            <a:pPr marL="171450" indent="-171450">
              <a:buFont typeface="Arial" charset="0"/>
              <a:buChar char="•"/>
            </a:pPr>
            <a:r>
              <a:rPr lang="en-US" sz="1100" dirty="0" smtClean="0">
                <a:solidFill>
                  <a:schemeClr val="accent6"/>
                </a:solidFill>
              </a:rPr>
              <a:t>can be of to order of v^2.</a:t>
            </a:r>
          </a:p>
          <a:p>
            <a:pPr marL="171450" indent="-171450">
              <a:buFont typeface="Arial" charset="0"/>
              <a:buChar char="•"/>
            </a:pPr>
            <a:r>
              <a:rPr lang="en-US" sz="1100" dirty="0" smtClean="0">
                <a:solidFill>
                  <a:schemeClr val="accent6"/>
                </a:solidFill>
              </a:rPr>
              <a:t>In a graph, typically</a:t>
            </a:r>
          </a:p>
          <a:p>
            <a:pPr marL="171450" indent="-171450">
              <a:buFont typeface="Arial" charset="0"/>
              <a:buChar char="•"/>
            </a:pPr>
            <a:r>
              <a:rPr lang="en-US" sz="1100" dirty="0" smtClean="0">
                <a:solidFill>
                  <a:schemeClr val="accent6"/>
                </a:solidFill>
              </a:rPr>
              <a:t>any operation running in order of number of edges  would be considered very costly. </a:t>
            </a:r>
          </a:p>
          <a:p>
            <a:pPr marL="171450" indent="-171450">
              <a:buFont typeface="Arial" charset="0"/>
              <a:buChar char="•"/>
            </a:pPr>
            <a:r>
              <a:rPr lang="en-US" sz="1100" dirty="0" smtClean="0">
                <a:solidFill>
                  <a:schemeClr val="accent6"/>
                </a:solidFill>
              </a:rPr>
              <a:t>We try to keep things in order of number of vertices.</a:t>
            </a:r>
          </a:p>
          <a:p>
            <a:pPr marL="171450" indent="-171450">
              <a:buFont typeface="Arial" charset="0"/>
              <a:buChar char="•"/>
            </a:pPr>
            <a:r>
              <a:rPr lang="en-US" sz="1100" dirty="0" smtClean="0">
                <a:solidFill>
                  <a:schemeClr val="accent6"/>
                </a:solidFill>
              </a:rPr>
              <a:t>When we are comparing the two running times this is very obvious Big-Oh of v is a lot better than Big-Oh v^2.</a:t>
            </a:r>
          </a:p>
          <a:p>
            <a:pPr marL="171450" indent="-171450">
              <a:buFont typeface="Arial" charset="0"/>
              <a:buChar char="•"/>
            </a:pPr>
            <a:r>
              <a:rPr lang="en-US" sz="1100" dirty="0" smtClean="0">
                <a:solidFill>
                  <a:schemeClr val="accent6"/>
                </a:solidFill>
              </a:rPr>
              <a:t>All in all this vertex list and edge list kind of the representation is not very efficient in terms of time cost of operations.</a:t>
            </a:r>
          </a:p>
          <a:p>
            <a:pPr marL="171450" indent="-171450">
              <a:buFont typeface="Arial" charset="0"/>
              <a:buChar char="•"/>
            </a:pPr>
            <a:r>
              <a:rPr lang="en-US" sz="1100" dirty="0" smtClean="0">
                <a:solidFill>
                  <a:schemeClr val="accent6"/>
                </a:solidFill>
              </a:rPr>
              <a:t/>
            </a:r>
            <a:br>
              <a:rPr lang="en-US" sz="1100" dirty="0" smtClean="0">
                <a:solidFill>
                  <a:schemeClr val="accent6"/>
                </a:solidFill>
              </a:rPr>
            </a:br>
            <a:r>
              <a:rPr lang="en-US" sz="1100" dirty="0" smtClean="0">
                <a:solidFill>
                  <a:schemeClr val="accent6"/>
                </a:solidFill>
              </a:rPr>
              <a:t>We should think of some other efficient design. </a:t>
            </a:r>
            <a:endParaRPr lang="en-US" sz="1100" dirty="0">
              <a:solidFill>
                <a:schemeClr val="accent6"/>
              </a:solidFill>
            </a:endParaRPr>
          </a:p>
        </p:txBody>
      </p:sp>
      <p:pic>
        <p:nvPicPr>
          <p:cNvPr id="8" name="Picture 7"/>
          <p:cNvPicPr>
            <a:picLocks noChangeAspect="1"/>
          </p:cNvPicPr>
          <p:nvPr/>
        </p:nvPicPr>
        <p:blipFill>
          <a:blip r:embed="rId2"/>
          <a:stretch>
            <a:fillRect/>
          </a:stretch>
        </p:blipFill>
        <p:spPr>
          <a:xfrm>
            <a:off x="7569199" y="1607865"/>
            <a:ext cx="3435349" cy="829533"/>
          </a:xfrm>
          <a:prstGeom prst="rect">
            <a:avLst/>
          </a:prstGeom>
        </p:spPr>
      </p:pic>
      <p:pic>
        <p:nvPicPr>
          <p:cNvPr id="10" name="Picture 9"/>
          <p:cNvPicPr>
            <a:picLocks noChangeAspect="1"/>
          </p:cNvPicPr>
          <p:nvPr/>
        </p:nvPicPr>
        <p:blipFill>
          <a:blip r:embed="rId3"/>
          <a:stretch>
            <a:fillRect/>
          </a:stretch>
        </p:blipFill>
        <p:spPr>
          <a:xfrm>
            <a:off x="9286873" y="2806699"/>
            <a:ext cx="1567587" cy="803487"/>
          </a:xfrm>
          <a:prstGeom prst="rect">
            <a:avLst/>
          </a:prstGeom>
        </p:spPr>
      </p:pic>
      <p:pic>
        <p:nvPicPr>
          <p:cNvPr id="11" name="Picture 10"/>
          <p:cNvPicPr>
            <a:picLocks noChangeAspect="1"/>
          </p:cNvPicPr>
          <p:nvPr/>
        </p:nvPicPr>
        <p:blipFill>
          <a:blip r:embed="rId4"/>
          <a:stretch>
            <a:fillRect/>
          </a:stretch>
        </p:blipFill>
        <p:spPr>
          <a:xfrm>
            <a:off x="7862361" y="3762134"/>
            <a:ext cx="3670475" cy="1949940"/>
          </a:xfrm>
          <a:prstGeom prst="rect">
            <a:avLst/>
          </a:prstGeom>
        </p:spPr>
      </p:pic>
      <p:pic>
        <p:nvPicPr>
          <p:cNvPr id="12" name="Picture 11"/>
          <p:cNvPicPr>
            <a:picLocks noChangeAspect="1"/>
          </p:cNvPicPr>
          <p:nvPr/>
        </p:nvPicPr>
        <p:blipFill>
          <a:blip r:embed="rId5"/>
          <a:stretch>
            <a:fillRect/>
          </a:stretch>
        </p:blipFill>
        <p:spPr>
          <a:xfrm>
            <a:off x="7899399" y="5712074"/>
            <a:ext cx="4254500" cy="850900"/>
          </a:xfrm>
          <a:prstGeom prst="rect">
            <a:avLst/>
          </a:prstGeom>
        </p:spPr>
      </p:pic>
    </p:spTree>
    <p:extLst>
      <p:ext uri="{BB962C8B-B14F-4D97-AF65-F5344CB8AC3E}">
        <p14:creationId xmlns:p14="http://schemas.microsoft.com/office/powerpoint/2010/main" val="16385950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632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5030</TotalTime>
  <Words>10920</Words>
  <Application>Microsoft Macintosh PowerPoint</Application>
  <PresentationFormat>Widescreen</PresentationFormat>
  <Paragraphs>1463</Paragraphs>
  <Slides>98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98</vt:i4>
      </vt:variant>
    </vt:vector>
  </HeadingPairs>
  <TitlesOfParts>
    <vt:vector size="107" baseType="lpstr">
      <vt:lpstr>Calibri</vt:lpstr>
      <vt:lpstr>Calibri Light</vt:lpstr>
      <vt:lpstr>Chalkduster</vt:lpstr>
      <vt:lpstr>Helvetica Neue</vt:lpstr>
      <vt:lpstr>HelveticaNeue</vt:lpstr>
      <vt:lpstr>Menlo</vt:lpstr>
      <vt:lpstr>Wingdings</vt:lpstr>
      <vt:lpstr>Arial</vt:lpstr>
      <vt:lpstr>Office Theme</vt:lpstr>
      <vt:lpstr>PowerPoint Presentation</vt:lpstr>
      <vt:lpstr>PowerPoint Presentation</vt:lpstr>
      <vt:lpstr>PowerPoint Presentation</vt:lpstr>
      <vt:lpstr>List</vt:lpstr>
      <vt:lpstr>PowerPoint Presentation</vt:lpstr>
      <vt:lpstr>PowerPoint Presentation</vt:lpstr>
      <vt:lpstr>PowerPoint Presentation</vt:lpstr>
      <vt:lpstr>Linked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vt:lpstr>
      <vt:lpstr>PowerPoint Presentation</vt:lpstr>
      <vt:lpstr>PowerPoint Presentation</vt:lpstr>
      <vt:lpstr>PowerPoint Presentation</vt:lpstr>
      <vt:lpstr>Queue</vt:lpstr>
      <vt:lpstr>PowerPoint Presentation</vt:lpstr>
      <vt:lpstr>PowerPoint Presentation</vt:lpstr>
      <vt:lpstr>PowerPoint Presentation</vt:lpstr>
      <vt:lpstr>Tree</vt:lpstr>
      <vt:lpstr>PowerPoint Presentation</vt:lpstr>
      <vt:lpstr>PowerPoint Presentation</vt:lpstr>
      <vt:lpstr>PowerPoint Presentation</vt:lpstr>
      <vt:lpstr>PowerPoint Presentation</vt:lpstr>
      <vt:lpstr>PowerPoint Presentation</vt:lpstr>
      <vt:lpstr>Binary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Search Tree</vt:lpstr>
      <vt:lpstr>PowerPoint Presentation</vt:lpstr>
      <vt:lpstr>PowerPoint Presentation</vt:lpstr>
      <vt:lpstr>PowerPoint Presentation</vt:lpstr>
      <vt:lpstr>PowerPoint Presentation</vt:lpstr>
      <vt:lpstr>PowerPoint Presentation</vt:lpstr>
      <vt:lpstr>PowerPoint Presentation</vt:lpstr>
      <vt:lpstr>Binary Search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 ‘Height’ &amp; ‘Depth’ of Binary Tree</vt:lpstr>
      <vt:lpstr>PowerPoint Presentation</vt:lpstr>
      <vt:lpstr>PowerPoint Presentation</vt:lpstr>
      <vt:lpstr>Binary Tree Traversal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if a binary tree is  Binary Search Tree or not ?</vt:lpstr>
      <vt:lpstr>PowerPoint Presentation</vt:lpstr>
      <vt:lpstr>Delete a node from Binary Search Tree</vt:lpstr>
      <vt:lpstr>PowerPoint Presentation</vt:lpstr>
      <vt:lpstr>PowerPoint Presentation</vt:lpstr>
      <vt:lpstr>PowerPoint Presentation</vt:lpstr>
      <vt:lpstr>PowerPoint Presentation</vt:lpstr>
      <vt:lpstr>Inorder Successor in a Binary Search Tree</vt:lpstr>
      <vt:lpstr>PowerPoint Presentation</vt:lpstr>
      <vt:lpstr>PowerPoint Presentation</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Jagadeesh(GE Digital)</dc:creator>
  <cp:lastModifiedBy>Palaniappan, Jagadeesh(GE Digital)</cp:lastModifiedBy>
  <cp:revision>1059</cp:revision>
  <dcterms:created xsi:type="dcterms:W3CDTF">2018-04-25T04:17:26Z</dcterms:created>
  <dcterms:modified xsi:type="dcterms:W3CDTF">2018-08-15T21:34:33Z</dcterms:modified>
</cp:coreProperties>
</file>